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24" r:id="rId2"/>
    <p:sldId id="447" r:id="rId3"/>
    <p:sldId id="347" r:id="rId4"/>
    <p:sldId id="444" r:id="rId5"/>
    <p:sldId id="449" r:id="rId6"/>
    <p:sldId id="446" r:id="rId7"/>
    <p:sldId id="450" r:id="rId8"/>
    <p:sldId id="448" r:id="rId9"/>
    <p:sldId id="442" r:id="rId10"/>
    <p:sldId id="445" r:id="rId11"/>
    <p:sldId id="443" r:id="rId12"/>
    <p:sldId id="434" r:id="rId13"/>
  </p:sldIdLst>
  <p:sldSz cx="9144000" cy="6858000" type="screen4x3"/>
  <p:notesSz cx="6797675" cy="9928225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04">
          <p15:clr>
            <a:srgbClr val="A4A3A4"/>
          </p15:clr>
        </p15:guide>
        <p15:guide id="2" pos="6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DDDDD"/>
    <a:srgbClr val="FFCCFF"/>
    <a:srgbClr val="BDEEFF"/>
    <a:srgbClr val="3333CC"/>
    <a:srgbClr val="FFFFFF"/>
    <a:srgbClr val="800000"/>
    <a:srgbClr val="FFFF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03447BB-5D67-496B-8E87-E561075AD55C}" styleName="어두운 스타일 1 - 강조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 varScale="1">
        <p:scale>
          <a:sx n="67" d="100"/>
          <a:sy n="67" d="100"/>
        </p:scale>
        <p:origin x="1260" y="52"/>
      </p:cViewPr>
      <p:guideLst>
        <p:guide orient="horz" pos="1104"/>
        <p:guide pos="6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4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28B82226-41E9-4CA1-8DD0-67B79BF3B83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2075"/>
            <a:ext cx="1873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11" tIns="46356" rIns="92711" bIns="46356" numCol="1" anchor="ctr" anchorCtr="0" compatLnSpc="1">
            <a:prstTxWarp prst="textNoShape">
              <a:avLst/>
            </a:prstTxWarp>
            <a:spAutoFit/>
          </a:bodyPr>
          <a:lstStyle>
            <a:lvl1pPr defTabSz="926858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D0F1F833-EDCC-4BBE-A3F3-E603C6635EE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575425" y="92075"/>
            <a:ext cx="1873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11" tIns="46356" rIns="92711" bIns="46356" numCol="1" anchor="ctr" anchorCtr="0" compatLnSpc="1">
            <a:prstTxWarp prst="textNoShape">
              <a:avLst/>
            </a:prstTxWarp>
            <a:spAutoFit/>
          </a:bodyPr>
          <a:lstStyle>
            <a:lvl1pPr algn="r" defTabSz="926858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04" name="Rectangle 4">
            <a:extLst>
              <a:ext uri="{FF2B5EF4-FFF2-40B4-BE49-F238E27FC236}">
                <a16:creationId xmlns:a16="http://schemas.microsoft.com/office/drawing/2014/main" id="{07C6CB26-5308-44B9-AE22-D4E0DE3C1DB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47238"/>
            <a:ext cx="1873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11" tIns="46356" rIns="92711" bIns="46356" numCol="1" anchor="b" anchorCtr="0" compatLnSpc="1">
            <a:prstTxWarp prst="textNoShape">
              <a:avLst/>
            </a:prstTxWarp>
            <a:spAutoFit/>
          </a:bodyPr>
          <a:lstStyle>
            <a:lvl1pPr defTabSz="926858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05" name="Rectangle 5">
            <a:extLst>
              <a:ext uri="{FF2B5EF4-FFF2-40B4-BE49-F238E27FC236}">
                <a16:creationId xmlns:a16="http://schemas.microsoft.com/office/drawing/2014/main" id="{D5FD722E-A813-4664-AD15-8F114444656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345238" y="9647238"/>
            <a:ext cx="4175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11" tIns="46356" rIns="92711" bIns="46356" numCol="1" anchor="b" anchorCtr="0" compatLnSpc="1">
            <a:prstTxWarp prst="textNoShape">
              <a:avLst/>
            </a:prstTxWarp>
            <a:spAutoFit/>
          </a:bodyPr>
          <a:lstStyle>
            <a:lvl1pPr algn="r" defTabSz="925513">
              <a:defRPr sz="1200"/>
            </a:lvl1pPr>
          </a:lstStyle>
          <a:p>
            <a:fld id="{F291E770-80C4-4ADD-9D00-272E4987A25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9ED6E53-8B91-48A6-BAE2-EA37139FC7C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t" anchorCtr="0" compatLnSpc="1">
            <a:prstTxWarp prst="textNoShape">
              <a:avLst/>
            </a:prstTxWarp>
          </a:bodyPr>
          <a:lstStyle>
            <a:lvl1pPr defTabSz="920366"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8B83D11-1E72-4D6E-80AA-EFDBC87DE12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t" anchorCtr="0" compatLnSpc="1">
            <a:prstTxWarp prst="textNoShape">
              <a:avLst/>
            </a:prstTxWarp>
          </a:bodyPr>
          <a:lstStyle>
            <a:lvl1pPr algn="r" defTabSz="920366"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554755BE-DB57-485F-90E9-0B50ECEFCBA9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2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215C2AF6-E067-42A6-8E58-B63D3CCF87C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문자열 유형을 편집하려면 누르십시오</a:t>
            </a:r>
            <a:r>
              <a:rPr lang="en-US" altLang="ko-KR" noProof="0"/>
              <a:t>.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세째 수준</a:t>
            </a:r>
          </a:p>
          <a:p>
            <a:pPr lvl="3"/>
            <a:r>
              <a:rPr lang="ko-KR" altLang="en-US" noProof="0"/>
              <a:t>네째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5AF5B3F7-B822-4A62-BF43-374D8257488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b" anchorCtr="0" compatLnSpc="1">
            <a:prstTxWarp prst="textNoShape">
              <a:avLst/>
            </a:prstTxWarp>
          </a:bodyPr>
          <a:lstStyle>
            <a:lvl1pPr defTabSz="920366"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9D33F7F9-236D-46A1-B67F-5F158ED0F1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anose="02020603050405020304" pitchFamily="18" charset="0"/>
              </a:defRPr>
            </a:lvl1pPr>
          </a:lstStyle>
          <a:p>
            <a:fld id="{1D72A364-82E0-40E6-8FE1-0DEF21B3D2B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27" descr="D:\pskwork\ETRI\bmp\title.bmp">
            <a:extLst>
              <a:ext uri="{FF2B5EF4-FFF2-40B4-BE49-F238E27FC236}">
                <a16:creationId xmlns:a16="http://schemas.microsoft.com/office/drawing/2014/main" id="{9A5453B9-77E1-4A82-8AE3-FA2745778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7496175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30" descr="C:\My Documents\DS\New Folder\로고심볼.wmf">
            <a:extLst>
              <a:ext uri="{FF2B5EF4-FFF2-40B4-BE49-F238E27FC236}">
                <a16:creationId xmlns:a16="http://schemas.microsoft.com/office/drawing/2014/main" id="{7DC5A438-E596-45A5-B7FB-27CBE0BEF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410200"/>
            <a:ext cx="31242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2" name="Rectangle 102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838200"/>
          </a:xfrm>
        </p:spPr>
        <p:txBody>
          <a:bodyPr/>
          <a:lstStyle>
            <a:lvl1pPr marL="0" indent="0" algn="ctr">
              <a:buFont typeface="굴림체" pitchFamily="49" charset="-127"/>
              <a:buNone/>
              <a:defRPr sz="1800"/>
            </a:lvl1pPr>
          </a:lstStyle>
          <a:p>
            <a:r>
              <a:rPr lang="ko-KR" altLang="en-US"/>
              <a:t>마스터 부제목을  입력하십시요</a:t>
            </a:r>
          </a:p>
        </p:txBody>
      </p:sp>
    </p:spTree>
    <p:extLst>
      <p:ext uri="{BB962C8B-B14F-4D97-AF65-F5344CB8AC3E}">
        <p14:creationId xmlns:p14="http://schemas.microsoft.com/office/powerpoint/2010/main" val="272865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3E59C626-BE36-456E-8B6C-85631A303C9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CF9E1AB6-4B07-408D-9F66-FBA0F193393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3A345-C216-4554-A0E8-EA1E491C297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01598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496050" y="890588"/>
            <a:ext cx="1962150" cy="5053012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890588"/>
            <a:ext cx="5734050" cy="5053012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7237EB3A-6DFD-4FDA-B272-FD4AAA9652B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9BE8AE12-7ED4-4E9D-90F4-D07C03B17F2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A48E30-7A49-447A-B481-39AD00C0F65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27199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890588"/>
            <a:ext cx="7772400" cy="57943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3962400"/>
          </a:xfrm>
        </p:spPr>
        <p:txBody>
          <a:bodyPr/>
          <a:lstStyle/>
          <a:p>
            <a:pPr lvl="0"/>
            <a:endParaRPr lang="ko-KR" altLang="en-US" noProof="0"/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CD05C1B8-D907-4E20-A0EC-57A3583A0B9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359B6CAF-52EB-4845-A181-F86DC4D6388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1D485E-3666-4AB0-8967-65E768F860B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3979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B0300444-D598-4E6F-9B1A-1D2B27701FC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DA80E3D4-DF55-4CB3-B9DD-206B1F2BC21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B8C7F6-EDB0-4FF3-B973-D497B7C696D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72322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3B391991-80C6-4A5D-9933-644633E74EB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41FEFF51-3946-4B3F-A548-9313BB8E8D1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F5D77B-E4C6-47AD-8F69-31319E46B20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55701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56B9F733-7642-4431-87B1-83017D97AA5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6" name="Rectangle 30">
            <a:extLst>
              <a:ext uri="{FF2B5EF4-FFF2-40B4-BE49-F238E27FC236}">
                <a16:creationId xmlns:a16="http://schemas.microsoft.com/office/drawing/2014/main" id="{E24146A5-7081-4EE2-929F-2237FC31981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CAF5C-8A5C-40FB-A91A-1EC9CE347FB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80840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56CF1543-F7B3-4E13-9B2F-303C787DAAB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8" name="Rectangle 30">
            <a:extLst>
              <a:ext uri="{FF2B5EF4-FFF2-40B4-BE49-F238E27FC236}">
                <a16:creationId xmlns:a16="http://schemas.microsoft.com/office/drawing/2014/main" id="{60C60607-9BA8-4319-8D1D-DD5B13E6C33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1A7433-5D0F-4567-A7FC-2BD7B0ED203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615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29">
            <a:extLst>
              <a:ext uri="{FF2B5EF4-FFF2-40B4-BE49-F238E27FC236}">
                <a16:creationId xmlns:a16="http://schemas.microsoft.com/office/drawing/2014/main" id="{477662F3-1FE7-43D0-A782-F38F25031C9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4" name="Rectangle 30">
            <a:extLst>
              <a:ext uri="{FF2B5EF4-FFF2-40B4-BE49-F238E27FC236}">
                <a16:creationId xmlns:a16="http://schemas.microsoft.com/office/drawing/2014/main" id="{64A765BC-7F9C-4ADA-91BA-B7FC6C1D805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174FFD-F7D3-47CA-BAB9-D0B18D2EFE5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77913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>
            <a:extLst>
              <a:ext uri="{FF2B5EF4-FFF2-40B4-BE49-F238E27FC236}">
                <a16:creationId xmlns:a16="http://schemas.microsoft.com/office/drawing/2014/main" id="{F4C31387-9FA4-4BD9-921E-1188FE54717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3" name="Rectangle 30">
            <a:extLst>
              <a:ext uri="{FF2B5EF4-FFF2-40B4-BE49-F238E27FC236}">
                <a16:creationId xmlns:a16="http://schemas.microsoft.com/office/drawing/2014/main" id="{B8A86518-E6E4-4F10-BEA4-795B0962FAF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75E940-72EA-452A-B110-141DC6A35CB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5763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50AE6EBB-D899-48A9-9FFA-2D0310202E4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6" name="Rectangle 30">
            <a:extLst>
              <a:ext uri="{FF2B5EF4-FFF2-40B4-BE49-F238E27FC236}">
                <a16:creationId xmlns:a16="http://schemas.microsoft.com/office/drawing/2014/main" id="{86D883C4-EA6B-4576-83D4-3CA044884CA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2F6806-45D0-493A-80C4-E8ACED4EC4C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91660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1E6212F1-56D7-40B3-A75D-5D8AADD1F9A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6" name="Rectangle 30">
            <a:extLst>
              <a:ext uri="{FF2B5EF4-FFF2-40B4-BE49-F238E27FC236}">
                <a16:creationId xmlns:a16="http://schemas.microsoft.com/office/drawing/2014/main" id="{E2A1449D-B4D0-446B-9112-9E5BC86BECF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E43BAF-8A18-4F56-A8AB-0F48096FECA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8685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7">
            <a:extLst>
              <a:ext uri="{FF2B5EF4-FFF2-40B4-BE49-F238E27FC236}">
                <a16:creationId xmlns:a16="http://schemas.microsoft.com/office/drawing/2014/main" id="{9EC0BB94-BE26-4187-9F9A-FD9C9F2984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00800"/>
            <a:ext cx="9144000" cy="304800"/>
          </a:xfrm>
          <a:prstGeom prst="rect">
            <a:avLst/>
          </a:prstGeom>
          <a:solidFill>
            <a:srgbClr val="CDE6FF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9FC6C4F-F9FC-49F3-BA9B-04ED54E451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문자열 유형을 편집하려면 누르십시오</a:t>
            </a:r>
            <a:r>
              <a:rPr lang="en-US" altLang="ko-KR"/>
              <a:t>.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세째 수준</a:t>
            </a:r>
          </a:p>
          <a:p>
            <a:pPr lvl="3"/>
            <a:r>
              <a:rPr lang="ko-KR" altLang="en-US"/>
              <a:t>네째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28">
            <a:extLst>
              <a:ext uri="{FF2B5EF4-FFF2-40B4-BE49-F238E27FC236}">
                <a16:creationId xmlns:a16="http://schemas.microsoft.com/office/drawing/2014/main" id="{615FD61D-28D1-4128-884F-C507B4D8E2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890588"/>
            <a:ext cx="7772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/>
              <a:t>제목 작성</a:t>
            </a:r>
          </a:p>
        </p:txBody>
      </p:sp>
      <p:sp>
        <p:nvSpPr>
          <p:cNvPr id="1053" name="Rectangle 29">
            <a:extLst>
              <a:ext uri="{FF2B5EF4-FFF2-40B4-BE49-F238E27FC236}">
                <a16:creationId xmlns:a16="http://schemas.microsoft.com/office/drawing/2014/main" id="{F5A10183-196E-4B3C-AC54-89CB0FBDB32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80125" y="6400800"/>
            <a:ext cx="2530475" cy="304800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1400"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1054" name="Rectangle 30">
            <a:extLst>
              <a:ext uri="{FF2B5EF4-FFF2-40B4-BE49-F238E27FC236}">
                <a16:creationId xmlns:a16="http://schemas.microsoft.com/office/drawing/2014/main" id="{56E12F56-64E2-46B3-931A-2891CA41F6A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4225" y="6400800"/>
            <a:ext cx="434975" cy="304800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1400" b="1"/>
            </a:lvl1pPr>
          </a:lstStyle>
          <a:p>
            <a:fld id="{9E2EBEDB-21B3-4156-94BA-837A90BB3918}" type="slidenum">
              <a:rPr lang="en-US" altLang="ko-KR"/>
              <a:pPr/>
              <a:t>‹#›</a:t>
            </a:fld>
            <a:endParaRPr lang="en-US" altLang="ko-KR"/>
          </a:p>
        </p:txBody>
      </p:sp>
      <p:pic>
        <p:nvPicPr>
          <p:cNvPr id="1031" name="Picture 46" descr="D:\홍보실\●홍보실 업무 자료\2003홍보실업무보고\상단 이미지(4).jpg">
            <a:extLst>
              <a:ext uri="{FF2B5EF4-FFF2-40B4-BE49-F238E27FC236}">
                <a16:creationId xmlns:a16="http://schemas.microsoft.com/office/drawing/2014/main" id="{0D63C013-6F84-4FB7-BEF3-BA5E0A0C04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0" descr="D:\2004 기술이전\ETRI CI\2004 변경 로고심볼.wmf">
            <a:extLst>
              <a:ext uri="{FF2B5EF4-FFF2-40B4-BE49-F238E27FC236}">
                <a16:creationId xmlns:a16="http://schemas.microsoft.com/office/drawing/2014/main" id="{F32B50BA-B3BA-4A9A-84C5-46010F306A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9144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92">
            <a:extLst>
              <a:ext uri="{FF2B5EF4-FFF2-40B4-BE49-F238E27FC236}">
                <a16:creationId xmlns:a16="http://schemas.microsoft.com/office/drawing/2014/main" id="{4E6BB6D0-FE60-487D-BBA6-80A851134C4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6800" y="6400800"/>
            <a:ext cx="1219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200">
                <a:latin typeface="휴먼새내기체" pitchFamily="18" charset="-127"/>
                <a:ea typeface="휴먼새내기체" pitchFamily="18" charset="-127"/>
              </a:rPr>
              <a:t>Proprietary</a:t>
            </a:r>
          </a:p>
        </p:txBody>
      </p:sp>
      <p:pic>
        <p:nvPicPr>
          <p:cNvPr id="1034" name="Picture 93" descr="D:\2004 기술이전\ETRI CI\2004 변경 로고심볼.wmf">
            <a:extLst>
              <a:ext uri="{FF2B5EF4-FFF2-40B4-BE49-F238E27FC236}">
                <a16:creationId xmlns:a16="http://schemas.microsoft.com/office/drawing/2014/main" id="{6407BC0C-E2A1-4546-AE9C-30C2F8E00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00813"/>
            <a:ext cx="609600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hd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rgbClr val="CC0066"/>
        </a:buClr>
        <a:buFont typeface="굴림체" panose="020B0609000101010101" pitchFamily="49" charset="-127"/>
        <a:buChar char="▣"/>
        <a:defRPr kumimoji="1"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rgbClr val="6600CC"/>
        </a:buClr>
        <a:buFont typeface="굴림체" panose="020B0609000101010101" pitchFamily="49" charset="-127"/>
        <a:buChar char="◈"/>
        <a:defRPr kumimoji="1" sz="1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바닥글 개체 틀 1">
            <a:extLst>
              <a:ext uri="{FF2B5EF4-FFF2-40B4-BE49-F238E27FC236}">
                <a16:creationId xmlns:a16="http://schemas.microsoft.com/office/drawing/2014/main" id="{164CEC6D-5741-424A-9172-749FBF0627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3075" name="슬라이드 번호 개체 틀 2">
            <a:extLst>
              <a:ext uri="{FF2B5EF4-FFF2-40B4-BE49-F238E27FC236}">
                <a16:creationId xmlns:a16="http://schemas.microsoft.com/office/drawing/2014/main" id="{8CE18C24-840C-4E4A-984F-8BFA6C9C09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BB898079-4EF3-415F-A4BA-4B660FF57E6F}" type="slidenum">
              <a:rPr lang="en-US" altLang="ko-KR"/>
              <a:pPr eaLnBrk="1" hangingPunct="1"/>
              <a:t>1</a:t>
            </a:fld>
            <a:endParaRPr lang="en-US" altLang="ko-KR"/>
          </a:p>
        </p:txBody>
      </p:sp>
      <p:sp>
        <p:nvSpPr>
          <p:cNvPr id="3076" name="Rectangle 2054">
            <a:extLst>
              <a:ext uri="{FF2B5EF4-FFF2-40B4-BE49-F238E27FC236}">
                <a16:creationId xmlns:a16="http://schemas.microsoft.com/office/drawing/2014/main" id="{5742C152-B51B-4411-8971-2E0C7FB9F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077" name="Rectangle 2060">
            <a:extLst>
              <a:ext uri="{FF2B5EF4-FFF2-40B4-BE49-F238E27FC236}">
                <a16:creationId xmlns:a16="http://schemas.microsoft.com/office/drawing/2014/main" id="{4DA3435F-5BE9-4C1E-9BA8-A584CCB64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34851" name="Rectangle 2051">
            <a:extLst>
              <a:ext uri="{FF2B5EF4-FFF2-40B4-BE49-F238E27FC236}">
                <a16:creationId xmlns:a16="http://schemas.microsoft.com/office/drawing/2014/main" id="{C4B8AA31-54A7-44AE-99CB-DE92CCF08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755650"/>
            <a:ext cx="7010400" cy="1200150"/>
          </a:xfrm>
          <a:prstGeom prst="rect">
            <a:avLst/>
          </a:prstGeom>
          <a:noFill/>
          <a:ln>
            <a:noFill/>
          </a:ln>
          <a:effectLst>
            <a:outerShdw dist="63500" dir="2212194" algn="ctr" rotWithShape="0">
              <a:srgbClr val="D3D3D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/>
            <a:r>
              <a:rPr lang="en-US" altLang="ko-KR" sz="360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DCAS </a:t>
            </a:r>
            <a:r>
              <a:rPr lang="ko-KR" altLang="en-US" sz="360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단말 </a:t>
            </a:r>
            <a:r>
              <a:rPr lang="en-US" altLang="ko-KR" sz="360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Transport Process </a:t>
            </a:r>
            <a:r>
              <a:rPr lang="ko-KR" altLang="en-US" sz="360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설계 및 구현 기술</a:t>
            </a:r>
          </a:p>
        </p:txBody>
      </p:sp>
      <p:pic>
        <p:nvPicPr>
          <p:cNvPr id="334863" name="Picture 2063" descr="보고-2">
            <a:extLst>
              <a:ext uri="{FF2B5EF4-FFF2-40B4-BE49-F238E27FC236}">
                <a16:creationId xmlns:a16="http://schemas.microsoft.com/office/drawing/2014/main" id="{497DDD61-4725-4BA7-945A-25BD3D039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4865" name="Text Box 2065">
            <a:extLst>
              <a:ext uri="{FF2B5EF4-FFF2-40B4-BE49-F238E27FC236}">
                <a16:creationId xmlns:a16="http://schemas.microsoft.com/office/drawing/2014/main" id="{08DF409E-DFD8-4C5F-A2AE-78E059232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743200"/>
            <a:ext cx="2133600" cy="14954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33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hangingPunct="1"/>
            <a:r>
              <a:rPr lang="en-US" altLang="ko-KR" sz="2300">
                <a:solidFill>
                  <a:srgbClr val="ECECEC"/>
                </a:solidFill>
                <a:latin typeface="Arial Black" panose="020B0A04020102020204" pitchFamily="34" charset="0"/>
                <a:ea typeface="휴먼각진헤드라인" pitchFamily="18" charset="-127"/>
              </a:rPr>
              <a:t>ETRI</a:t>
            </a:r>
          </a:p>
          <a:p>
            <a:pPr algn="r" eaLnBrk="1" hangingPunct="1"/>
            <a:r>
              <a:rPr lang="en-US" altLang="ko-KR" sz="2300">
                <a:solidFill>
                  <a:srgbClr val="ECECEC"/>
                </a:solidFill>
                <a:latin typeface="Arial Black" panose="020B0A04020102020204" pitchFamily="34" charset="0"/>
                <a:ea typeface="휴먼각진헤드라인" pitchFamily="18" charset="-127"/>
              </a:rPr>
              <a:t>Technology Marketing</a:t>
            </a:r>
          </a:p>
          <a:p>
            <a:pPr algn="r" eaLnBrk="1" hangingPunct="1"/>
            <a:r>
              <a:rPr lang="en-US" altLang="ko-KR" sz="2300">
                <a:solidFill>
                  <a:srgbClr val="ECECEC"/>
                </a:solidFill>
                <a:latin typeface="Arial Black" panose="020B0A04020102020204" pitchFamily="34" charset="0"/>
                <a:ea typeface="휴먼각진헤드라인" pitchFamily="18" charset="-127"/>
              </a:rPr>
              <a:t>Strategy</a:t>
            </a:r>
          </a:p>
        </p:txBody>
      </p:sp>
      <p:sp>
        <p:nvSpPr>
          <p:cNvPr id="334866" name="Rectangle 2066">
            <a:extLst>
              <a:ext uri="{FF2B5EF4-FFF2-40B4-BE49-F238E27FC236}">
                <a16:creationId xmlns:a16="http://schemas.microsoft.com/office/drawing/2014/main" id="{24A1C011-0945-48E0-A700-E3013E75F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76200"/>
            <a:ext cx="342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i="1">
                <a:solidFill>
                  <a:srgbClr val="5F5F5F"/>
                </a:solidFill>
                <a:latin typeface="HY헤드라인M" pitchFamily="18" charset="-127"/>
                <a:ea typeface="HY헤드라인M" pitchFamily="18" charset="-127"/>
              </a:rPr>
              <a:t>IT R&amp;D Global Leader</a:t>
            </a:r>
          </a:p>
        </p:txBody>
      </p:sp>
      <p:pic>
        <p:nvPicPr>
          <p:cNvPr id="334870" name="Picture 2070" descr="좌우로고">
            <a:extLst>
              <a:ext uri="{FF2B5EF4-FFF2-40B4-BE49-F238E27FC236}">
                <a16:creationId xmlns:a16="http://schemas.microsoft.com/office/drawing/2014/main" id="{C4A70259-A067-4682-AAB0-1E99A5D79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76950"/>
            <a:ext cx="28162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4871" name="Picture 2071" descr="2004 변경 로고심볼">
            <a:extLst>
              <a:ext uri="{FF2B5EF4-FFF2-40B4-BE49-F238E27FC236}">
                <a16:creationId xmlns:a16="http://schemas.microsoft.com/office/drawing/2014/main" id="{8AC8DCDB-F9B6-4DFE-9813-348591946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67000"/>
            <a:ext cx="9144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Text Box 2072">
            <a:extLst>
              <a:ext uri="{FF2B5EF4-FFF2-40B4-BE49-F238E27FC236}">
                <a16:creationId xmlns:a16="http://schemas.microsoft.com/office/drawing/2014/main" id="{6B2FD208-8B00-413B-A386-67971762A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20713"/>
            <a:ext cx="17287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200"/>
              <a:t>[</a:t>
            </a:r>
            <a:r>
              <a:rPr lang="ko-KR" altLang="en-US" sz="1200"/>
              <a:t>첨부 제</a:t>
            </a:r>
            <a:r>
              <a:rPr lang="en-US" altLang="ko-KR" sz="1200"/>
              <a:t>4</a:t>
            </a:r>
            <a:r>
              <a:rPr lang="ko-KR" altLang="en-US" sz="1200"/>
              <a:t>호</a:t>
            </a:r>
            <a:r>
              <a:rPr lang="en-US" altLang="ko-KR" sz="1200"/>
              <a:t>]</a:t>
            </a:r>
          </a:p>
        </p:txBody>
      </p:sp>
      <p:sp>
        <p:nvSpPr>
          <p:cNvPr id="14" name="Text Box 2061">
            <a:extLst>
              <a:ext uri="{FF2B5EF4-FFF2-40B4-BE49-F238E27FC236}">
                <a16:creationId xmlns:a16="http://schemas.microsoft.com/office/drawing/2014/main" id="{B300707A-CA5F-4A3B-A930-A918B4761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25" y="4657725"/>
            <a:ext cx="4214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 eaLnBrk="0" latinLnBrk="0" hangingPunct="0">
              <a:defRPr/>
            </a:pPr>
            <a:r>
              <a:rPr kumimoji="0" lang="ko-KR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정준영</a:t>
            </a:r>
            <a:r>
              <a:rPr kumimoji="0" lang="en-US" altLang="ko-KR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(jungjy@etri.re.kr)</a:t>
            </a:r>
          </a:p>
          <a:p>
            <a:pPr algn="ctr" eaLnBrk="0" latinLnBrk="0" hangingPunct="0">
              <a:defRPr/>
            </a:pPr>
            <a:r>
              <a:rPr kumimoji="0" lang="ko-KR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스마트케이블방송연구팀</a:t>
            </a:r>
          </a:p>
        </p:txBody>
      </p:sp>
      <p:sp>
        <p:nvSpPr>
          <p:cNvPr id="17" name="Text Box 2061">
            <a:extLst>
              <a:ext uri="{FF2B5EF4-FFF2-40B4-BE49-F238E27FC236}">
                <a16:creationId xmlns:a16="http://schemas.microsoft.com/office/drawing/2014/main" id="{352F0687-0C41-4734-9974-DC3063610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1713" y="6416675"/>
            <a:ext cx="30003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 eaLnBrk="0" latinLnBrk="0" hangingPunct="0">
              <a:defRPr/>
            </a:pPr>
            <a:r>
              <a:rPr kumimoji="0" lang="ko-KR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연구부문</a:t>
            </a:r>
            <a:r>
              <a:rPr kumimoji="0" lang="en-US" altLang="ko-KR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/</a:t>
            </a:r>
            <a:r>
              <a:rPr kumimoji="0" lang="ko-KR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본부명</a:t>
            </a:r>
            <a:r>
              <a:rPr kumimoji="0" lang="en-US" altLang="ko-KR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(ex, </a:t>
            </a:r>
            <a:r>
              <a:rPr kumimoji="0" lang="ko-KR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융합기술연구부문</a:t>
            </a:r>
            <a:r>
              <a:rPr kumimoji="0" lang="en-US" altLang="ko-KR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)</a:t>
            </a:r>
            <a:endParaRPr kumimoji="0" lang="ko-KR" altLang="en-US" sz="1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3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 autoUpdateAnimBg="0"/>
      <p:bldP spid="334865" grpId="0" autoUpdateAnimBg="0"/>
      <p:bldP spid="334866" grpId="0" autoUpdateAnimBg="0"/>
      <p:bldP spid="14" grpId="0" autoUpdateAnimBg="0"/>
      <p:bldP spid="1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번호 개체 틀 4">
            <a:extLst>
              <a:ext uri="{FF2B5EF4-FFF2-40B4-BE49-F238E27FC236}">
                <a16:creationId xmlns:a16="http://schemas.microsoft.com/office/drawing/2014/main" id="{5A6280A2-E50B-45CC-9584-2E00417BBE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7CFB1F23-FD31-4689-B805-CBE5C7ABD751}" type="slidenum">
              <a:rPr lang="en-US" altLang="ko-KR"/>
              <a:pPr eaLnBrk="1" hangingPunct="1"/>
              <a:t>10</a:t>
            </a:fld>
            <a:endParaRPr lang="en-US" altLang="ko-KR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BC51B66B-65CD-4B82-8925-3398C55DCC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4</a:t>
            </a:r>
            <a:r>
              <a:rPr lang="en-US" altLang="ko-KR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기술의 사업성</a:t>
            </a:r>
          </a:p>
        </p:txBody>
      </p:sp>
      <p:sp>
        <p:nvSpPr>
          <p:cNvPr id="12292" name="Rectangle 5">
            <a:extLst>
              <a:ext uri="{FF2B5EF4-FFF2-40B4-BE49-F238E27FC236}">
                <a16:creationId xmlns:a16="http://schemas.microsoft.com/office/drawing/2014/main" id="{A9186854-2B6A-488A-BA66-76617FF0F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1123950"/>
            <a:ext cx="85725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6200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</a:pPr>
            <a:r>
              <a:rPr lang="en-US" altLang="ko-KR" sz="2800" b="1">
                <a:solidFill>
                  <a:srgbClr val="CC0066"/>
                </a:solidFill>
              </a:rPr>
              <a:t> </a:t>
            </a:r>
            <a:r>
              <a:rPr lang="ko-KR" altLang="en-US" sz="2800" b="1">
                <a:solidFill>
                  <a:srgbClr val="CC0066"/>
                </a:solidFill>
              </a:rPr>
              <a:t>예상 응용 제품 및 서비스 </a:t>
            </a:r>
            <a:endParaRPr lang="en-US" altLang="ko-KR" sz="2800" b="1">
              <a:solidFill>
                <a:srgbClr val="CC0066"/>
              </a:solidFill>
            </a:endParaRPr>
          </a:p>
          <a:p>
            <a:pPr lvl="1" algn="just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r>
              <a:rPr lang="ko-KR" altLang="en-US" sz="2000" b="1"/>
              <a:t>예상 제품 및 서비스</a:t>
            </a:r>
            <a:r>
              <a:rPr lang="en-US" altLang="ko-KR" sz="2000" b="1"/>
              <a:t>: TP</a:t>
            </a:r>
            <a:r>
              <a:rPr lang="ko-KR" altLang="en-US" sz="2000" b="1"/>
              <a:t> </a:t>
            </a:r>
            <a:r>
              <a:rPr lang="en-US" altLang="ko-KR" sz="2000" b="1"/>
              <a:t>Chipset</a:t>
            </a:r>
          </a:p>
          <a:p>
            <a:pPr lvl="1" algn="just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r>
              <a:rPr lang="ko-KR" altLang="en-US" sz="2000" b="1"/>
              <a:t>예상</a:t>
            </a:r>
            <a:r>
              <a:rPr lang="en-US" altLang="ko-KR" sz="2000" b="1"/>
              <a:t> </a:t>
            </a:r>
            <a:r>
              <a:rPr lang="ko-KR" altLang="en-US" sz="2000" b="1"/>
              <a:t>수요자</a:t>
            </a:r>
            <a:r>
              <a:rPr lang="en-US" altLang="ko-KR" sz="2000" b="1"/>
              <a:t>: </a:t>
            </a:r>
            <a:r>
              <a:rPr lang="ko-KR" altLang="en-US" sz="2000" b="1"/>
              <a:t>케이블 단말 제조 업체</a:t>
            </a:r>
            <a:endParaRPr lang="en-US" altLang="ko-KR" sz="2000" b="1"/>
          </a:p>
          <a:p>
            <a:pPr lvl="1" algn="just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endParaRPr lang="en-US" altLang="ko-KR" sz="2000" b="1"/>
          </a:p>
          <a:p>
            <a:pPr algn="just" eaLnBrk="1" hangingPunct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</a:pPr>
            <a:r>
              <a:rPr lang="en-US" altLang="ko-KR" sz="2800" b="1">
                <a:solidFill>
                  <a:srgbClr val="CC0066"/>
                </a:solidFill>
              </a:rPr>
              <a:t> </a:t>
            </a:r>
            <a:r>
              <a:rPr lang="ko-KR" altLang="en-US" sz="2800" b="1">
                <a:solidFill>
                  <a:srgbClr val="CC0066"/>
                </a:solidFill>
              </a:rPr>
              <a:t>사업성  </a:t>
            </a:r>
            <a:endParaRPr lang="en-US" altLang="ko-KR" sz="2800" b="1">
              <a:solidFill>
                <a:srgbClr val="CC0066"/>
              </a:solidFill>
            </a:endParaRPr>
          </a:p>
          <a:p>
            <a:pPr lvl="1" algn="just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r>
              <a:rPr lang="ko-KR" altLang="en-US" sz="2000" b="1"/>
              <a:t>현재 국내 주요 사업자들로부터 다채널</a:t>
            </a:r>
            <a:r>
              <a:rPr lang="en-US" altLang="ko-KR" sz="2000" b="1"/>
              <a:t> </a:t>
            </a:r>
            <a:r>
              <a:rPr lang="ko-KR" altLang="en-US" sz="2000" b="1"/>
              <a:t>응용 서비스에 대한 요구가 활발해 지고 있음</a:t>
            </a:r>
            <a:endParaRPr lang="en-US" altLang="ko-KR" sz="2000" b="1"/>
          </a:p>
          <a:p>
            <a:pPr lvl="1" algn="just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r>
              <a:rPr lang="ko-KR" altLang="en-US" sz="2000" b="1"/>
              <a:t>본 기술은 다채널 응용을 위한 기본 플랫폼을 제공할 수 있으므로 상당한 수요가 예상됨</a:t>
            </a:r>
            <a:endParaRPr lang="en-US" altLang="ko-KR" sz="2000" b="1"/>
          </a:p>
          <a:p>
            <a:pPr lvl="1" algn="just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endParaRPr lang="en-US" altLang="ko-KR" sz="2000" b="1"/>
          </a:p>
          <a:p>
            <a:pPr algn="just" eaLnBrk="1" hangingPunct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</a:pPr>
            <a:r>
              <a:rPr lang="en-US" altLang="ko-KR" sz="2800" b="1">
                <a:solidFill>
                  <a:srgbClr val="CC0066"/>
                </a:solidFill>
              </a:rPr>
              <a:t> </a:t>
            </a:r>
            <a:r>
              <a:rPr lang="ko-KR" altLang="en-US" sz="2800" b="1">
                <a:solidFill>
                  <a:srgbClr val="CC0066"/>
                </a:solidFill>
              </a:rPr>
              <a:t>기술이전 업체조건  </a:t>
            </a:r>
            <a:endParaRPr lang="en-US" altLang="ko-KR" sz="2800" b="1">
              <a:solidFill>
                <a:srgbClr val="CC0066"/>
              </a:solidFill>
            </a:endParaRPr>
          </a:p>
          <a:p>
            <a:pPr lvl="1" algn="just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r>
              <a:rPr lang="ko-KR" altLang="en-US" sz="2000" b="1"/>
              <a:t>구현 및 디버깅을 위한 개발환경은 실시권자가 구축</a:t>
            </a:r>
            <a:endParaRPr lang="en-US" altLang="ko-KR" sz="2000" b="1"/>
          </a:p>
        </p:txBody>
      </p:sp>
      <p:sp>
        <p:nvSpPr>
          <p:cNvPr id="10" name="Text Box 2061">
            <a:extLst>
              <a:ext uri="{FF2B5EF4-FFF2-40B4-BE49-F238E27FC236}">
                <a16:creationId xmlns:a16="http://schemas.microsoft.com/office/drawing/2014/main" id="{A15C20C4-311C-4C6C-982E-B2CA415A4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163" y="6400800"/>
            <a:ext cx="17986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 eaLnBrk="0" latinLnBrk="0" hangingPunct="0">
              <a:defRPr/>
            </a:pPr>
            <a:r>
              <a:rPr kumimoji="0" lang="ko-KR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연구부문</a:t>
            </a:r>
            <a:r>
              <a:rPr kumimoji="0" lang="en-US" altLang="ko-KR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/</a:t>
            </a:r>
            <a:r>
              <a:rPr kumimoji="0" lang="ko-KR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본부명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슬라이드 번호 개체 틀 4">
            <a:extLst>
              <a:ext uri="{FF2B5EF4-FFF2-40B4-BE49-F238E27FC236}">
                <a16:creationId xmlns:a16="http://schemas.microsoft.com/office/drawing/2014/main" id="{99C9C3D3-DD07-426B-9AC0-15AB3AD798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E56C97D3-AAB6-4576-9D96-D467C81F7F9E}" type="slidenum">
              <a:rPr lang="en-US" altLang="ko-KR"/>
              <a:pPr eaLnBrk="1" hangingPunct="1"/>
              <a:t>11</a:t>
            </a:fld>
            <a:endParaRPr lang="en-US" altLang="ko-KR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C5F5C301-CE83-45CF-AEA6-96A5A103B2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7175"/>
            <a:ext cx="7162800" cy="522288"/>
          </a:xfrm>
          <a:noFill/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5</a:t>
            </a:r>
            <a:r>
              <a:rPr lang="en-US" altLang="ko-KR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국내외 시장 동향</a:t>
            </a:r>
          </a:p>
        </p:txBody>
      </p:sp>
      <p:sp>
        <p:nvSpPr>
          <p:cNvPr id="13316" name="Rectangle 5">
            <a:extLst>
              <a:ext uri="{FF2B5EF4-FFF2-40B4-BE49-F238E27FC236}">
                <a16:creationId xmlns:a16="http://schemas.microsoft.com/office/drawing/2014/main" id="{BEE66B4E-497A-49BC-A48B-C3646AA76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1176338"/>
            <a:ext cx="85725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6200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990600" indent="-276225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</a:pPr>
            <a:r>
              <a:rPr lang="en-US" altLang="ko-KR" sz="2800" b="1">
                <a:solidFill>
                  <a:srgbClr val="CC0066"/>
                </a:solidFill>
              </a:rPr>
              <a:t> </a:t>
            </a:r>
            <a:r>
              <a:rPr lang="ko-KR" altLang="en-US" sz="2800" b="1">
                <a:solidFill>
                  <a:srgbClr val="CC0066"/>
                </a:solidFill>
              </a:rPr>
              <a:t>국외 관련 제품 및 서비스 동향</a:t>
            </a:r>
            <a:endParaRPr lang="en-US" altLang="ko-KR" sz="2800" b="1">
              <a:solidFill>
                <a:srgbClr val="CC0066"/>
              </a:solidFill>
            </a:endParaRPr>
          </a:p>
          <a:p>
            <a:pPr lvl="1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r>
              <a:rPr lang="ko-KR" altLang="en-US" sz="2000" b="1"/>
              <a:t>북미의 </a:t>
            </a:r>
            <a:r>
              <a:rPr lang="en-US" altLang="ko-KR" sz="2000" b="1"/>
              <a:t>MSO</a:t>
            </a:r>
            <a:r>
              <a:rPr lang="ko-KR" altLang="en-US" sz="2000" b="1"/>
              <a:t>들을 중심으로 </a:t>
            </a:r>
            <a:r>
              <a:rPr lang="en-US" altLang="ko-KR" sz="2000" b="1"/>
              <a:t>DCAS </a:t>
            </a:r>
            <a:r>
              <a:rPr lang="ko-KR" altLang="en-US" sz="2000" b="1"/>
              <a:t>시스템이 부각되었지만 현재까지 일부 사업자에 한해 상용서비스는 이루어질 뿐 크게 활성화 되지 않음</a:t>
            </a:r>
            <a:endParaRPr lang="en-US" altLang="ko-KR" sz="2000" b="1"/>
          </a:p>
          <a:p>
            <a:pPr eaLnBrk="1" hangingPunct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</a:pPr>
            <a:r>
              <a:rPr lang="en-US" altLang="ko-KR" sz="2800" b="1">
                <a:solidFill>
                  <a:srgbClr val="CC0066"/>
                </a:solidFill>
              </a:rPr>
              <a:t> </a:t>
            </a:r>
            <a:r>
              <a:rPr lang="ko-KR" altLang="en-US" sz="2800" b="1">
                <a:solidFill>
                  <a:srgbClr val="CC0066"/>
                </a:solidFill>
              </a:rPr>
              <a:t>국외 관련 제품 및 서비스 동향</a:t>
            </a:r>
            <a:endParaRPr lang="en-US" altLang="ko-KR" sz="2800" b="1">
              <a:solidFill>
                <a:srgbClr val="CC0066"/>
              </a:solidFill>
            </a:endParaRPr>
          </a:p>
          <a:p>
            <a:pPr lvl="1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r>
              <a:rPr lang="ko-KR" altLang="en-US" sz="2000" b="1"/>
              <a:t>국내 </a:t>
            </a:r>
            <a:r>
              <a:rPr lang="en-US" altLang="ko-KR" sz="2000" b="1"/>
              <a:t>DCAS </a:t>
            </a:r>
            <a:r>
              <a:rPr lang="ko-KR" altLang="en-US" sz="2000" b="1"/>
              <a:t>표준이 마련되고 상용서비스를 시작하고 있지만 전용 </a:t>
            </a:r>
            <a:r>
              <a:rPr lang="en-US" altLang="ko-KR" sz="2000" b="1"/>
              <a:t>TP </a:t>
            </a:r>
            <a:r>
              <a:rPr lang="ko-KR" altLang="en-US" sz="2000" b="1"/>
              <a:t>칩셋의 부재로 </a:t>
            </a:r>
            <a:r>
              <a:rPr lang="en-US" altLang="ko-KR" sz="2000" b="1"/>
              <a:t>PVR </a:t>
            </a:r>
            <a:r>
              <a:rPr lang="ko-KR" altLang="en-US" sz="2000" b="1"/>
              <a:t>서비스와 같은 다채널 수신 서비스에 제한이 있음</a:t>
            </a:r>
            <a:endParaRPr lang="en-US" altLang="ko-KR" sz="2000" b="1"/>
          </a:p>
          <a:p>
            <a:pPr algn="just" eaLnBrk="1" hangingPunct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</a:pPr>
            <a:r>
              <a:rPr lang="en-US" altLang="ko-KR" sz="2800" b="1">
                <a:solidFill>
                  <a:srgbClr val="CC0066"/>
                </a:solidFill>
              </a:rPr>
              <a:t> </a:t>
            </a:r>
            <a:r>
              <a:rPr lang="ko-KR" altLang="en-US" sz="2800" b="1">
                <a:solidFill>
                  <a:srgbClr val="CC0066"/>
                </a:solidFill>
              </a:rPr>
              <a:t>시장 전망  </a:t>
            </a:r>
            <a:endParaRPr lang="en-US" altLang="ko-KR" sz="2800" b="1">
              <a:solidFill>
                <a:srgbClr val="CC0066"/>
              </a:solidFill>
            </a:endParaRPr>
          </a:p>
          <a:p>
            <a:pPr lvl="1" algn="just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r>
              <a:rPr lang="ko-KR" altLang="en-US" sz="2000" b="1"/>
              <a:t>현재 국내 케이블 방송 사업자들을 중심으로 신규 셋톱박스에 대해 </a:t>
            </a:r>
            <a:r>
              <a:rPr lang="en-US" altLang="ko-KR" sz="2000" b="1"/>
              <a:t>DCAS</a:t>
            </a:r>
            <a:r>
              <a:rPr lang="ko-KR" altLang="en-US" sz="2000" b="1"/>
              <a:t>를 적용하고 있지만</a:t>
            </a:r>
            <a:r>
              <a:rPr lang="en-US" altLang="ko-KR" sz="2000" b="1"/>
              <a:t>, PIP, PVR </a:t>
            </a:r>
            <a:r>
              <a:rPr lang="ko-KR" altLang="en-US" sz="2000" b="1"/>
              <a:t>등과 같은 다채널 동시 수신을 요구한 어플리케이션에 대한 지원이 어려운 상황으로</a:t>
            </a:r>
            <a:r>
              <a:rPr lang="en-US" altLang="ko-KR" sz="2000" b="1"/>
              <a:t>, </a:t>
            </a:r>
            <a:r>
              <a:rPr lang="ko-KR" altLang="en-US" sz="2000" b="1"/>
              <a:t>높아지는 소비자의 서비스 욕구에 따라 </a:t>
            </a:r>
            <a:r>
              <a:rPr lang="en-US" altLang="ko-KR" sz="2000" b="1"/>
              <a:t>TP </a:t>
            </a:r>
            <a:r>
              <a:rPr lang="ko-KR" altLang="en-US" sz="2000" b="1"/>
              <a:t>전용 칩셋의 수요가 활성화 될 것으로 예상됨</a:t>
            </a:r>
            <a:endParaRPr lang="en-US" altLang="ko-KR" sz="2000" b="1"/>
          </a:p>
          <a:p>
            <a:pPr lvl="2" eaLnBrk="1" hangingPunct="1">
              <a:spcBef>
                <a:spcPct val="20000"/>
              </a:spcBef>
              <a:buClr>
                <a:srgbClr val="3333CC"/>
              </a:buClr>
            </a:pPr>
            <a:endParaRPr lang="en-US" altLang="ko-KR"/>
          </a:p>
        </p:txBody>
      </p:sp>
      <p:sp>
        <p:nvSpPr>
          <p:cNvPr id="8" name="Text Box 2061">
            <a:extLst>
              <a:ext uri="{FF2B5EF4-FFF2-40B4-BE49-F238E27FC236}">
                <a16:creationId xmlns:a16="http://schemas.microsoft.com/office/drawing/2014/main" id="{F8991EA9-81E9-4195-B134-A100C8CD6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163" y="6400800"/>
            <a:ext cx="17986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 eaLnBrk="0" latinLnBrk="0" hangingPunct="0">
              <a:defRPr/>
            </a:pPr>
            <a:r>
              <a:rPr kumimoji="0" lang="ko-KR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연구부문</a:t>
            </a:r>
            <a:r>
              <a:rPr kumimoji="0" lang="en-US" altLang="ko-KR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/</a:t>
            </a:r>
            <a:r>
              <a:rPr kumimoji="0" lang="ko-KR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본부명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바닥글 개체 틀 3">
            <a:extLst>
              <a:ext uri="{FF2B5EF4-FFF2-40B4-BE49-F238E27FC236}">
                <a16:creationId xmlns:a16="http://schemas.microsoft.com/office/drawing/2014/main" id="{55F9009E-7A01-4304-9D89-F034BD5928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14339" name="슬라이드 번호 개체 틀 4">
            <a:extLst>
              <a:ext uri="{FF2B5EF4-FFF2-40B4-BE49-F238E27FC236}">
                <a16:creationId xmlns:a16="http://schemas.microsoft.com/office/drawing/2014/main" id="{B75B780A-632F-4780-BFF2-E89A416778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0A4F49D3-A859-43AA-AF5F-48A57B556453}" type="slidenum">
              <a:rPr lang="en-US" altLang="ko-KR"/>
              <a:pPr eaLnBrk="1" hangingPunct="1"/>
              <a:t>12</a:t>
            </a:fld>
            <a:endParaRPr lang="en-US" altLang="ko-KR"/>
          </a:p>
        </p:txBody>
      </p:sp>
      <p:pic>
        <p:nvPicPr>
          <p:cNvPr id="14340" name="Picture 522" descr="D:\과거홍보\●ETRI CIS\연구원 이미지\연구장면(4개).jpg">
            <a:extLst>
              <a:ext uri="{FF2B5EF4-FFF2-40B4-BE49-F238E27FC236}">
                <a16:creationId xmlns:a16="http://schemas.microsoft.com/office/drawing/2014/main" id="{920B2FAB-9569-4D43-B13F-067945333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25650"/>
            <a:ext cx="4572000" cy="3579813"/>
          </a:xfrm>
          <a:prstGeom prst="rect">
            <a:avLst/>
          </a:prstGeom>
          <a:noFill/>
          <a:ln>
            <a:noFill/>
          </a:ln>
          <a:effectLst>
            <a:outerShdw dist="89803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23">
            <a:extLst>
              <a:ext uri="{FF2B5EF4-FFF2-40B4-BE49-F238E27FC236}">
                <a16:creationId xmlns:a16="http://schemas.microsoft.com/office/drawing/2014/main" id="{E0AF6208-8CF5-4E46-9CEA-41FC5F5C0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339850"/>
            <a:ext cx="26670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o-KR" altLang="en-US" sz="3100">
                <a:solidFill>
                  <a:srgbClr val="FF6600"/>
                </a:solidFill>
                <a:latin typeface="HY헤드라인M" pitchFamily="18" charset="-127"/>
                <a:ea typeface="HY헤드라인M" pitchFamily="18" charset="-127"/>
              </a:rPr>
              <a:t>감사합니다</a:t>
            </a:r>
            <a:r>
              <a:rPr lang="en-US" altLang="ko-KR" sz="3100">
                <a:solidFill>
                  <a:srgbClr val="FF6600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14342" name="Rectangle 529">
            <a:extLst>
              <a:ext uri="{FF2B5EF4-FFF2-40B4-BE49-F238E27FC236}">
                <a16:creationId xmlns:a16="http://schemas.microsoft.com/office/drawing/2014/main" id="{BDCF1EE8-7B7E-464E-ABD3-80541C26C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00800"/>
            <a:ext cx="9144000" cy="3048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4343" name="Rectangle 530">
            <a:extLst>
              <a:ext uri="{FF2B5EF4-FFF2-40B4-BE49-F238E27FC236}">
                <a16:creationId xmlns:a16="http://schemas.microsoft.com/office/drawing/2014/main" id="{B2A6F1C5-8510-4074-AC07-8894AE659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6400800"/>
            <a:ext cx="838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None/>
            </a:pPr>
            <a:r>
              <a:rPr lang="en-US" altLang="ko-KR" sz="1600" b="1">
                <a:solidFill>
                  <a:srgbClr val="000099"/>
                </a:solidFill>
              </a:rPr>
              <a:t>♣ </a:t>
            </a:r>
            <a:r>
              <a:rPr lang="ko-KR" altLang="en-US" sz="1600" b="1">
                <a:solidFill>
                  <a:srgbClr val="000099"/>
                </a:solidFill>
              </a:rPr>
              <a:t>연락처 </a:t>
            </a:r>
            <a:r>
              <a:rPr lang="en-US" altLang="ko-KR" sz="1600" b="1">
                <a:solidFill>
                  <a:srgbClr val="000099"/>
                </a:solidFill>
              </a:rPr>
              <a:t>: </a:t>
            </a:r>
            <a:r>
              <a:rPr lang="ko-KR" altLang="en-US" sz="1600" b="1">
                <a:solidFill>
                  <a:srgbClr val="000099"/>
                </a:solidFill>
              </a:rPr>
              <a:t>방송통신융합연구부문</a:t>
            </a:r>
            <a:r>
              <a:rPr lang="en-US" altLang="ko-KR" sz="1600" b="1">
                <a:solidFill>
                  <a:srgbClr val="000099"/>
                </a:solidFill>
              </a:rPr>
              <a:t>, </a:t>
            </a:r>
            <a:r>
              <a:rPr lang="ko-KR" altLang="en-US" sz="1600" b="1">
                <a:solidFill>
                  <a:srgbClr val="000099"/>
                </a:solidFill>
              </a:rPr>
              <a:t>정준영 선</a:t>
            </a:r>
            <a:r>
              <a:rPr lang="en-US" altLang="ko-KR" sz="1600" b="1">
                <a:solidFill>
                  <a:srgbClr val="000099"/>
                </a:solidFill>
                <a:latin typeface="Times New Roman" panose="02020603050405020304" pitchFamily="18" charset="0"/>
              </a:rPr>
              <a:t>·</a:t>
            </a:r>
            <a:r>
              <a:rPr lang="ko-KR" altLang="en-US" sz="1600" b="1">
                <a:solidFill>
                  <a:srgbClr val="000099"/>
                </a:solidFill>
              </a:rPr>
              <a:t>연 </a:t>
            </a:r>
            <a:r>
              <a:rPr lang="en-US" altLang="ko-KR" sz="1600" b="1">
                <a:solidFill>
                  <a:srgbClr val="000099"/>
                </a:solidFill>
              </a:rPr>
              <a:t>(042-860-1626, jungjy@etri.re.kr)</a:t>
            </a:r>
          </a:p>
        </p:txBody>
      </p:sp>
      <p:sp>
        <p:nvSpPr>
          <p:cNvPr id="14344" name="Text Box 531">
            <a:extLst>
              <a:ext uri="{FF2B5EF4-FFF2-40B4-BE49-F238E27FC236}">
                <a16:creationId xmlns:a16="http://schemas.microsoft.com/office/drawing/2014/main" id="{BDB210F1-9FC2-4EC7-91AC-34F7E5AC4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715000"/>
            <a:ext cx="16002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500" b="1">
                <a:solidFill>
                  <a:srgbClr val="3333CC"/>
                </a:solidFill>
                <a:latin typeface="Arial" panose="020B0604020202020204" pitchFamily="34" charset="0"/>
                <a:ea typeface="Dotum" panose="020B0600000101010101" pitchFamily="34" charset="-127"/>
              </a:rPr>
              <a:t>www.etri.re.kr</a:t>
            </a:r>
          </a:p>
        </p:txBody>
      </p:sp>
      <p:sp>
        <p:nvSpPr>
          <p:cNvPr id="14345" name="직사각형 8">
            <a:extLst>
              <a:ext uri="{FF2B5EF4-FFF2-40B4-BE49-F238E27FC236}">
                <a16:creationId xmlns:a16="http://schemas.microsoft.com/office/drawing/2014/main" id="{401B2408-A51A-4C0E-A5DD-091DED714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8" y="6019800"/>
            <a:ext cx="85010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990600" indent="-7239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lvl="2" algn="just" eaLnBrk="1" hangingPunct="1">
              <a:spcBef>
                <a:spcPct val="20000"/>
              </a:spcBef>
              <a:buClr>
                <a:srgbClr val="3333CC"/>
              </a:buClr>
            </a:pPr>
            <a:r>
              <a:rPr lang="en-US" altLang="ko-KR" sz="1600" b="1"/>
              <a:t>※ </a:t>
            </a:r>
            <a:r>
              <a:rPr lang="ko-KR" altLang="en-US" sz="1600" b="1"/>
              <a:t>하단의 문의처 소개후</a:t>
            </a:r>
            <a:r>
              <a:rPr lang="en-US" altLang="ko-KR" sz="1600" b="1"/>
              <a:t>,  </a:t>
            </a:r>
            <a:r>
              <a:rPr lang="ko-KR" altLang="en-US" sz="1600" b="1"/>
              <a:t>발표후 개별기술 상담이 가능함을 다시 한 번 안내함</a:t>
            </a:r>
            <a:r>
              <a:rPr lang="en-US" altLang="ko-KR" sz="1600" b="1"/>
              <a:t> </a:t>
            </a:r>
            <a:endParaRPr lang="en-US" altLang="ko-KR" sz="1200" b="1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슬라이드 번호 개체 틀 2">
            <a:extLst>
              <a:ext uri="{FF2B5EF4-FFF2-40B4-BE49-F238E27FC236}">
                <a16:creationId xmlns:a16="http://schemas.microsoft.com/office/drawing/2014/main" id="{F66A8B57-2715-4E77-8CD7-519141C117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EBD4EBCE-6CAA-4162-87F5-314797434BFC}" type="slidenum">
              <a:rPr lang="en-US" altLang="ko-KR"/>
              <a:pPr eaLnBrk="1" hangingPunct="1"/>
              <a:t>2</a:t>
            </a:fld>
            <a:endParaRPr lang="en-US" altLang="ko-KR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9835E39-BF73-48CB-8859-4BE1DE7A85B0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258763"/>
            <a:ext cx="8624888" cy="519112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ko-KR" altLang="en-US" sz="2600" kern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작성방법 안내 </a:t>
            </a:r>
            <a:r>
              <a:rPr lang="en-US" altLang="ko-KR" sz="2600" kern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600" kern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  <a:cs typeface="+mj-cs"/>
              </a:rPr>
              <a:t>제목</a:t>
            </a:r>
            <a:r>
              <a:rPr lang="en-US" altLang="ko-KR" sz="2600" kern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  <a:cs typeface="+mj-cs"/>
              </a:rPr>
              <a:t>(HY</a:t>
            </a:r>
            <a:r>
              <a:rPr lang="ko-KR" altLang="en-US" sz="2600" kern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  <a:cs typeface="+mj-cs"/>
              </a:rPr>
              <a:t>헤드라인</a:t>
            </a:r>
            <a:r>
              <a:rPr lang="en-US" altLang="ko-KR" sz="2600" kern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  <a:cs typeface="+mj-cs"/>
              </a:rPr>
              <a:t>M, 26point)</a:t>
            </a:r>
            <a:endParaRPr lang="ko-KR" altLang="en-US" sz="2600" kern="0">
              <a:solidFill>
                <a:srgbClr val="4D4D4D"/>
              </a:solidFill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5D8595-3F94-4EC4-AFD9-17E75EE79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1176338"/>
            <a:ext cx="850106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r>
              <a:rPr lang="en-US" altLang="ko-KR" sz="2800" b="1">
                <a:solidFill>
                  <a:srgbClr val="CC0066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2800" b="1">
                <a:solidFill>
                  <a:srgbClr val="CC0066"/>
                </a:solidFill>
                <a:latin typeface="굴림" pitchFamily="50" charset="-127"/>
                <a:ea typeface="굴림" pitchFamily="50" charset="-127"/>
              </a:rPr>
              <a:t>작은 제목</a:t>
            </a:r>
            <a:r>
              <a:rPr lang="en-US" altLang="ko-KR" sz="2800" b="1">
                <a:solidFill>
                  <a:srgbClr val="CC0066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2800" b="1">
                <a:solidFill>
                  <a:srgbClr val="CC0066"/>
                </a:solidFill>
                <a:latin typeface="굴림" pitchFamily="50" charset="-127"/>
                <a:ea typeface="굴림" pitchFamily="50" charset="-127"/>
              </a:rPr>
              <a:t>굴림</a:t>
            </a:r>
            <a:r>
              <a:rPr lang="en-US" altLang="ko-KR" sz="2800" b="1">
                <a:solidFill>
                  <a:srgbClr val="CC0066"/>
                </a:solidFill>
                <a:latin typeface="굴림" pitchFamily="50" charset="-127"/>
                <a:ea typeface="굴림" pitchFamily="50" charset="-127"/>
              </a:rPr>
              <a:t>, 28point, </a:t>
            </a:r>
            <a:r>
              <a:rPr lang="ko-KR" altLang="en-US" sz="2800" b="1">
                <a:solidFill>
                  <a:srgbClr val="CC0066"/>
                </a:solidFill>
                <a:latin typeface="굴림" pitchFamily="50" charset="-127"/>
                <a:ea typeface="굴림" pitchFamily="50" charset="-127"/>
              </a:rPr>
              <a:t>굵게</a:t>
            </a:r>
            <a:r>
              <a:rPr lang="en-US" altLang="ko-KR" sz="2800" b="1">
                <a:solidFill>
                  <a:srgbClr val="CC0066"/>
                </a:solidFill>
                <a:latin typeface="굴림" pitchFamily="50" charset="-127"/>
                <a:ea typeface="굴림" pitchFamily="50" charset="-127"/>
              </a:rPr>
              <a:t>)</a:t>
            </a:r>
          </a:p>
          <a:p>
            <a:pPr marL="762000" lvl="1" indent="-285750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en-US" altLang="ko-KR" sz="2000" b="1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2000" b="1">
                <a:latin typeface="굴림" pitchFamily="50" charset="-127"/>
                <a:ea typeface="굴림" pitchFamily="50" charset="-127"/>
              </a:rPr>
              <a:t>주요 내용</a:t>
            </a:r>
            <a:r>
              <a:rPr lang="en-US" altLang="ko-KR" sz="2000" b="1">
                <a:latin typeface="굴림" pitchFamily="50" charset="-127"/>
                <a:ea typeface="굴림" pitchFamily="50" charset="-127"/>
              </a:rPr>
              <a:t>( </a:t>
            </a:r>
            <a:r>
              <a:rPr lang="ko-KR" altLang="en-US" sz="2000" b="1">
                <a:latin typeface="굴림" pitchFamily="50" charset="-127"/>
                <a:ea typeface="굴림" pitchFamily="50" charset="-127"/>
              </a:rPr>
              <a:t>굴림</a:t>
            </a:r>
            <a:r>
              <a:rPr lang="en-US" altLang="ko-KR" sz="2000" b="1">
                <a:latin typeface="굴림" pitchFamily="50" charset="-127"/>
                <a:ea typeface="굴림" pitchFamily="50" charset="-127"/>
              </a:rPr>
              <a:t>, 20point, </a:t>
            </a:r>
            <a:r>
              <a:rPr lang="ko-KR" altLang="en-US" sz="2000" b="1">
                <a:latin typeface="굴림" pitchFamily="50" charset="-127"/>
                <a:ea typeface="굴림" pitchFamily="50" charset="-127"/>
              </a:rPr>
              <a:t>굵게</a:t>
            </a:r>
            <a:r>
              <a:rPr lang="en-US" altLang="ko-KR" sz="2000" b="1">
                <a:latin typeface="굴림" pitchFamily="50" charset="-127"/>
                <a:ea typeface="굴림" pitchFamily="50" charset="-127"/>
              </a:rPr>
              <a:t>)</a:t>
            </a:r>
          </a:p>
          <a:p>
            <a:pPr marL="990600" lvl="2" indent="-276225">
              <a:spcBef>
                <a:spcPct val="20000"/>
              </a:spcBef>
              <a:buClr>
                <a:srgbClr val="3333CC"/>
              </a:buClr>
              <a:buFont typeface="Arial" pitchFamily="34" charset="0"/>
              <a:buChar char="•"/>
              <a:defRPr/>
            </a:pPr>
            <a:r>
              <a:rPr lang="ko-KR" altLang="en-US">
                <a:latin typeface="굴림" pitchFamily="50" charset="-127"/>
                <a:ea typeface="굴림" pitchFamily="50" charset="-127"/>
              </a:rPr>
              <a:t>세부 내용</a:t>
            </a:r>
            <a:r>
              <a:rPr lang="en-US" altLang="ko-KR"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>
                <a:latin typeface="굴림" pitchFamily="50" charset="-127"/>
                <a:ea typeface="굴림" pitchFamily="50" charset="-127"/>
              </a:rPr>
              <a:t>굴림</a:t>
            </a:r>
            <a:r>
              <a:rPr lang="en-US" altLang="ko-KR">
                <a:latin typeface="굴림" pitchFamily="50" charset="-127"/>
                <a:ea typeface="굴림" pitchFamily="50" charset="-127"/>
              </a:rPr>
              <a:t>, 18point)</a:t>
            </a:r>
          </a:p>
          <a:p>
            <a:pPr marL="990600" lvl="2" indent="-276225">
              <a:spcBef>
                <a:spcPct val="20000"/>
              </a:spcBef>
              <a:buClr>
                <a:srgbClr val="3333CC"/>
              </a:buClr>
              <a:buFont typeface="Arial" pitchFamily="34" charset="0"/>
              <a:buChar char="•"/>
              <a:defRPr/>
            </a:pPr>
            <a:r>
              <a:rPr lang="ko-KR" altLang="en-US">
                <a:latin typeface="굴림" pitchFamily="50" charset="-127"/>
                <a:ea typeface="굴림" pitchFamily="50" charset="-127"/>
              </a:rPr>
              <a:t>강조를 위해 글씨를 </a:t>
            </a:r>
            <a:r>
              <a:rPr lang="ko-KR" altLang="en-US" b="1">
                <a:latin typeface="굴림" pitchFamily="50" charset="-127"/>
                <a:ea typeface="굴림" pitchFamily="50" charset="-127"/>
              </a:rPr>
              <a:t>굵게</a:t>
            </a:r>
            <a:r>
              <a:rPr lang="ko-KR" altLang="en-US">
                <a:latin typeface="굴림" pitchFamily="50" charset="-127"/>
                <a:ea typeface="굴림" pitchFamily="50" charset="-127"/>
              </a:rPr>
              <a:t> 하거나 </a:t>
            </a:r>
            <a:r>
              <a:rPr lang="ko-KR" altLang="en-US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빨간색</a:t>
            </a:r>
            <a:r>
              <a:rPr lang="ko-KR" altLang="en-US">
                <a:latin typeface="굴림" pitchFamily="50" charset="-127"/>
                <a:ea typeface="굴림" pitchFamily="50" charset="-127"/>
              </a:rPr>
              <a:t>과 </a:t>
            </a:r>
            <a:r>
              <a:rPr lang="ko-KR" altLang="en-US">
                <a:solidFill>
                  <a:srgbClr val="3333CC"/>
                </a:solidFill>
                <a:latin typeface="굴림" pitchFamily="50" charset="-127"/>
                <a:ea typeface="굴림" pitchFamily="50" charset="-127"/>
              </a:rPr>
              <a:t>파란색</a:t>
            </a:r>
            <a:r>
              <a:rPr lang="ko-KR" altLang="en-US">
                <a:latin typeface="굴림" pitchFamily="50" charset="-127"/>
                <a:ea typeface="굴림" pitchFamily="50" charset="-127"/>
              </a:rPr>
              <a:t>을 사용</a:t>
            </a:r>
            <a:endParaRPr lang="en-US" altLang="ko-KR">
              <a:latin typeface="굴림" pitchFamily="50" charset="-127"/>
              <a:ea typeface="굴림" pitchFamily="50" charset="-127"/>
            </a:endParaRPr>
          </a:p>
          <a:p>
            <a:pPr marL="990600" lvl="2" indent="-276225">
              <a:spcBef>
                <a:spcPct val="20000"/>
              </a:spcBef>
              <a:buClr>
                <a:srgbClr val="3333CC"/>
              </a:buClr>
              <a:defRPr/>
            </a:pPr>
            <a:endParaRPr lang="en-US" altLang="ko-KR">
              <a:latin typeface="굴림" pitchFamily="50" charset="-127"/>
              <a:ea typeface="굴림" pitchFamily="50" charset="-127"/>
            </a:endParaRPr>
          </a:p>
          <a:p>
            <a:pPr marL="990600" lvl="2" indent="-723900">
              <a:spcBef>
                <a:spcPct val="20000"/>
              </a:spcBef>
              <a:buClr>
                <a:srgbClr val="3333CC"/>
              </a:buClr>
              <a:defRPr/>
            </a:pPr>
            <a:r>
              <a:rPr lang="en-US" altLang="ko-KR">
                <a:latin typeface="굴림" pitchFamily="50" charset="-127"/>
                <a:ea typeface="굴림" pitchFamily="50" charset="-127"/>
              </a:rPr>
              <a:t>※ </a:t>
            </a:r>
            <a:r>
              <a:rPr lang="ko-KR" altLang="en-US">
                <a:latin typeface="굴림" pitchFamily="50" charset="-127"/>
                <a:ea typeface="굴림" pitchFamily="50" charset="-127"/>
              </a:rPr>
              <a:t>작성시 유의 사항</a:t>
            </a:r>
            <a:endParaRPr lang="en-US" altLang="ko-KR" sz="1600">
              <a:latin typeface="굴림" pitchFamily="50" charset="-127"/>
              <a:ea typeface="굴림" pitchFamily="50" charset="-127"/>
            </a:endParaRPr>
          </a:p>
          <a:p>
            <a:pPr marL="715963" lvl="2" indent="-271463">
              <a:spcBef>
                <a:spcPct val="20000"/>
              </a:spcBef>
              <a:buClr>
                <a:schemeClr val="tx1"/>
              </a:buClr>
              <a:buFont typeface="굴림" pitchFamily="50" charset="-127"/>
              <a:buChar char="-"/>
              <a:tabLst>
                <a:tab pos="630238" algn="l"/>
              </a:tabLst>
              <a:defRPr/>
            </a:pPr>
            <a:r>
              <a:rPr lang="ko-KR" altLang="en-US" sz="1600">
                <a:latin typeface="굴림" pitchFamily="50" charset="-127"/>
                <a:ea typeface="굴림" pitchFamily="50" charset="-127"/>
              </a:rPr>
              <a:t>가급적 지정된 글씨체와 글씨 크기를 따라주시기 바랍니다</a:t>
            </a:r>
            <a:r>
              <a:rPr lang="en-US" altLang="ko-KR" sz="1600">
                <a:latin typeface="굴림" pitchFamily="50" charset="-127"/>
                <a:ea typeface="굴림" pitchFamily="50" charset="-127"/>
              </a:rPr>
              <a:t>.</a:t>
            </a:r>
          </a:p>
          <a:p>
            <a:pPr marL="715963" lvl="2" indent="-271463">
              <a:spcBef>
                <a:spcPct val="20000"/>
              </a:spcBef>
              <a:buClr>
                <a:schemeClr val="tx1"/>
              </a:buClr>
              <a:buFont typeface="굴림" pitchFamily="50" charset="-127"/>
              <a:buChar char="-"/>
              <a:tabLst>
                <a:tab pos="630238" algn="l"/>
              </a:tabLst>
              <a:defRPr/>
            </a:pPr>
            <a:r>
              <a:rPr lang="ko-KR" altLang="en-US" sz="1600">
                <a:latin typeface="굴림" pitchFamily="50" charset="-127"/>
                <a:ea typeface="굴림" pitchFamily="50" charset="-127"/>
              </a:rPr>
              <a:t>전문용어 및 세부적인 설명은 피하시길 바랍니다</a:t>
            </a:r>
            <a:r>
              <a:rPr lang="en-US" altLang="ko-KR" sz="1600">
                <a:latin typeface="굴림" pitchFamily="50" charset="-127"/>
                <a:ea typeface="굴림" pitchFamily="50" charset="-127"/>
              </a:rPr>
              <a:t>.</a:t>
            </a:r>
          </a:p>
          <a:p>
            <a:pPr marL="715963" lvl="2" indent="-271463">
              <a:spcBef>
                <a:spcPct val="20000"/>
              </a:spcBef>
              <a:buClr>
                <a:schemeClr val="tx1"/>
              </a:buClr>
              <a:buFont typeface="굴림" pitchFamily="50" charset="-127"/>
              <a:buChar char="-"/>
              <a:tabLst>
                <a:tab pos="630238" algn="l"/>
              </a:tabLst>
              <a:defRPr/>
            </a:pPr>
            <a:r>
              <a:rPr lang="ko-KR" altLang="en-US" sz="1600">
                <a:latin typeface="굴림" pitchFamily="50" charset="-127"/>
                <a:ea typeface="굴림" pitchFamily="50" charset="-127"/>
              </a:rPr>
              <a:t>가급적 그림</a:t>
            </a:r>
            <a:r>
              <a:rPr lang="en-US" altLang="ko-KR" sz="160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600">
                <a:latin typeface="굴림" pitchFamily="50" charset="-127"/>
                <a:ea typeface="굴림" pitchFamily="50" charset="-127"/>
              </a:rPr>
              <a:t>도표 등 시각적인 자료를 활용하여 주시기 바랍니다</a:t>
            </a:r>
            <a:r>
              <a:rPr lang="en-US" altLang="ko-KR" sz="1600">
                <a:latin typeface="굴림" pitchFamily="50" charset="-127"/>
                <a:ea typeface="굴림" pitchFamily="50" charset="-127"/>
              </a:rPr>
              <a:t>.</a:t>
            </a:r>
          </a:p>
          <a:p>
            <a:pPr marL="715963" lvl="2" indent="-271463">
              <a:spcBef>
                <a:spcPct val="20000"/>
              </a:spcBef>
              <a:buClr>
                <a:schemeClr val="tx1"/>
              </a:buClr>
              <a:buFont typeface="굴림" pitchFamily="50" charset="-127"/>
              <a:buChar char="-"/>
              <a:tabLst>
                <a:tab pos="630238" algn="l"/>
              </a:tabLst>
              <a:defRPr/>
            </a:pPr>
            <a:r>
              <a:rPr lang="ko-KR" altLang="en-US" sz="1600">
                <a:latin typeface="굴림" pitchFamily="50" charset="-127"/>
                <a:ea typeface="굴림" pitchFamily="50" charset="-127"/>
              </a:rPr>
              <a:t>고객의 입장에서 기술의 매력이 무엇인지를 중점적으로 부각시키기 바랍니다</a:t>
            </a:r>
            <a:r>
              <a:rPr lang="en-US" altLang="ko-KR" sz="1600">
                <a:latin typeface="굴림" pitchFamily="50" charset="-127"/>
                <a:ea typeface="굴림" pitchFamily="50" charset="-127"/>
              </a:rPr>
              <a:t>.</a:t>
            </a:r>
          </a:p>
          <a:p>
            <a:pPr marL="715963" lvl="2" indent="-271463">
              <a:spcBef>
                <a:spcPct val="20000"/>
              </a:spcBef>
              <a:buClr>
                <a:schemeClr val="tx1"/>
              </a:buClr>
              <a:buFont typeface="굴림" pitchFamily="50" charset="-127"/>
              <a:buChar char="-"/>
              <a:tabLst>
                <a:tab pos="630238" algn="l"/>
              </a:tabLst>
              <a:defRPr/>
            </a:pPr>
            <a:r>
              <a:rPr lang="ko-KR" altLang="en-US" sz="1600">
                <a:latin typeface="굴림" pitchFamily="50" charset="-127"/>
                <a:ea typeface="굴림" pitchFamily="50" charset="-127"/>
              </a:rPr>
              <a:t>추가적인 내용일 경우에는 전체적인 발표시간을 고려하여 목차에 추가를 하셔도 됩니다</a:t>
            </a:r>
            <a:r>
              <a:rPr lang="en-US" altLang="ko-KR" sz="1600">
                <a:latin typeface="굴림" pitchFamily="50" charset="-127"/>
                <a:ea typeface="굴림" pitchFamily="50" charset="-127"/>
              </a:rPr>
              <a:t>.</a:t>
            </a:r>
          </a:p>
        </p:txBody>
      </p:sp>
      <p:sp>
        <p:nvSpPr>
          <p:cNvPr id="6" name="Text Box 2061">
            <a:extLst>
              <a:ext uri="{FF2B5EF4-FFF2-40B4-BE49-F238E27FC236}">
                <a16:creationId xmlns:a16="http://schemas.microsoft.com/office/drawing/2014/main" id="{880A307B-74A3-444C-BE46-AC05A87D7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163" y="6400800"/>
            <a:ext cx="17986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 eaLnBrk="0" latinLnBrk="0" hangingPunct="0">
              <a:defRPr/>
            </a:pPr>
            <a:r>
              <a:rPr kumimoji="0" lang="ko-KR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연구부문</a:t>
            </a:r>
            <a:r>
              <a:rPr kumimoji="0" lang="en-US" altLang="ko-KR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/</a:t>
            </a:r>
            <a:r>
              <a:rPr kumimoji="0" lang="ko-KR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본부명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슬라이드 번호 개체 틀 4">
            <a:extLst>
              <a:ext uri="{FF2B5EF4-FFF2-40B4-BE49-F238E27FC236}">
                <a16:creationId xmlns:a16="http://schemas.microsoft.com/office/drawing/2014/main" id="{283A396F-C382-48A2-A6D0-B269EEB2CB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2A0BFF7F-D165-46FA-B252-1F67CCF01994}" type="slidenum">
              <a:rPr lang="en-US" altLang="ko-KR"/>
              <a:pPr eaLnBrk="1" hangingPunct="1"/>
              <a:t>3</a:t>
            </a:fld>
            <a:endParaRPr lang="en-US" altLang="ko-KR"/>
          </a:p>
        </p:txBody>
      </p:sp>
      <p:pic>
        <p:nvPicPr>
          <p:cNvPr id="5123" name="Picture 742" descr="D:\홍보실\●홍보실 업무 자료\2003홍보실업무보고\상단 이미지(3).jpg">
            <a:extLst>
              <a:ext uri="{FF2B5EF4-FFF2-40B4-BE49-F238E27FC236}">
                <a16:creationId xmlns:a16="http://schemas.microsoft.com/office/drawing/2014/main" id="{C71BBA2F-0C33-4A49-B8BC-52FE0813C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AutoShape 743">
            <a:extLst>
              <a:ext uri="{FF2B5EF4-FFF2-40B4-BE49-F238E27FC236}">
                <a16:creationId xmlns:a16="http://schemas.microsoft.com/office/drawing/2014/main" id="{87413260-39EC-4F69-B06A-A0AFCDB9F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24000"/>
            <a:ext cx="5715000" cy="4119563"/>
          </a:xfrm>
          <a:prstGeom prst="roundRect">
            <a:avLst>
              <a:gd name="adj" fmla="val 4852"/>
            </a:avLst>
          </a:prstGeom>
          <a:solidFill>
            <a:srgbClr val="FFFFFF"/>
          </a:solidFill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895350" indent="-609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lvl="1" eaLnBrk="1" hangingPunct="1">
              <a:lnSpc>
                <a:spcPct val="120000"/>
              </a:lnSpc>
              <a:buClr>
                <a:srgbClr val="CC0066"/>
              </a:buClr>
            </a:pPr>
            <a:r>
              <a:rPr lang="ko-KR" altLang="en-US" sz="290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목    차</a:t>
            </a:r>
          </a:p>
          <a:p>
            <a:pPr lvl="1" eaLnBrk="1" hangingPunct="1">
              <a:lnSpc>
                <a:spcPct val="110000"/>
              </a:lnSpc>
              <a:buClr>
                <a:srgbClr val="CC0066"/>
              </a:buClr>
            </a:pPr>
            <a:r>
              <a:rPr lang="en-US" altLang="ko-KR" sz="2500" b="1">
                <a:solidFill>
                  <a:srgbClr val="FF6600"/>
                </a:solidFill>
                <a:latin typeface="Times New Roman" panose="02020603050405020304" pitchFamily="18" charset="0"/>
              </a:rPr>
              <a:t>----------------------------------------------</a:t>
            </a:r>
          </a:p>
          <a:p>
            <a:pPr lvl="1" eaLnBrk="1" hangingPunct="1">
              <a:lnSpc>
                <a:spcPct val="120000"/>
              </a:lnSpc>
              <a:buClr>
                <a:srgbClr val="CC0066"/>
              </a:buClr>
            </a:pPr>
            <a:r>
              <a:rPr lang="en-US" altLang="ko-KR" sz="2500" b="1">
                <a:latin typeface="Times New Roman" panose="02020603050405020304" pitchFamily="18" charset="0"/>
              </a:rPr>
              <a:t>1. </a:t>
            </a:r>
            <a:r>
              <a:rPr lang="ko-KR" altLang="en-US" sz="2500" b="1">
                <a:latin typeface="Times New Roman" panose="02020603050405020304" pitchFamily="18" charset="0"/>
              </a:rPr>
              <a:t>기술의 개요</a:t>
            </a:r>
          </a:p>
          <a:p>
            <a:pPr lvl="1" eaLnBrk="1" hangingPunct="1">
              <a:lnSpc>
                <a:spcPct val="120000"/>
              </a:lnSpc>
              <a:buClr>
                <a:srgbClr val="CC0066"/>
              </a:buClr>
            </a:pPr>
            <a:r>
              <a:rPr lang="en-US" altLang="ko-KR" sz="2500" b="1">
                <a:latin typeface="Times New Roman" panose="02020603050405020304" pitchFamily="18" charset="0"/>
              </a:rPr>
              <a:t>2. </a:t>
            </a:r>
            <a:r>
              <a:rPr lang="ko-KR" altLang="en-US" sz="2500" b="1">
                <a:latin typeface="Times New Roman" panose="02020603050405020304" pitchFamily="18" charset="0"/>
              </a:rPr>
              <a:t>기술이전 내용 및 범위</a:t>
            </a:r>
          </a:p>
          <a:p>
            <a:pPr lvl="1" eaLnBrk="1" hangingPunct="1">
              <a:lnSpc>
                <a:spcPct val="120000"/>
              </a:lnSpc>
              <a:buClr>
                <a:srgbClr val="CC0066"/>
              </a:buClr>
            </a:pPr>
            <a:r>
              <a:rPr lang="en-US" altLang="ko-KR" sz="2500" b="1">
                <a:latin typeface="Times New Roman" panose="02020603050405020304" pitchFamily="18" charset="0"/>
              </a:rPr>
              <a:t>3. </a:t>
            </a:r>
            <a:r>
              <a:rPr lang="ko-KR" altLang="en-US" sz="2500" b="1">
                <a:latin typeface="Times New Roman" panose="02020603050405020304" pitchFamily="18" charset="0"/>
              </a:rPr>
              <a:t>경쟁기술과 비교</a:t>
            </a:r>
          </a:p>
          <a:p>
            <a:pPr lvl="1" eaLnBrk="1" hangingPunct="1">
              <a:lnSpc>
                <a:spcPct val="120000"/>
              </a:lnSpc>
              <a:buClr>
                <a:srgbClr val="CC0066"/>
              </a:buClr>
            </a:pPr>
            <a:r>
              <a:rPr lang="en-US" altLang="ko-KR" sz="2500" b="1">
                <a:latin typeface="Times New Roman" panose="02020603050405020304" pitchFamily="18" charset="0"/>
              </a:rPr>
              <a:t>4. </a:t>
            </a:r>
            <a:r>
              <a:rPr lang="ko-KR" altLang="en-US" sz="2500" b="1">
                <a:latin typeface="Times New Roman" panose="02020603050405020304" pitchFamily="18" charset="0"/>
              </a:rPr>
              <a:t>기술의 사업성 </a:t>
            </a:r>
            <a:endParaRPr lang="en-US" altLang="ko-KR" sz="2500" b="1">
              <a:latin typeface="Times New Roman" panose="02020603050405020304" pitchFamily="18" charset="0"/>
            </a:endParaRPr>
          </a:p>
          <a:p>
            <a:pPr lvl="1" eaLnBrk="1" hangingPunct="1">
              <a:lnSpc>
                <a:spcPct val="120000"/>
              </a:lnSpc>
              <a:buClr>
                <a:srgbClr val="CC0066"/>
              </a:buClr>
            </a:pPr>
            <a:r>
              <a:rPr lang="ko-KR" altLang="en-US" sz="2500" b="1">
                <a:latin typeface="Times New Roman" panose="02020603050405020304" pitchFamily="18" charset="0"/>
              </a:rPr>
              <a:t> </a:t>
            </a:r>
            <a:r>
              <a:rPr lang="en-US" altLang="ko-KR" sz="2500" b="1">
                <a:latin typeface="Times New Roman" panose="02020603050405020304" pitchFamily="18" charset="0"/>
              </a:rPr>
              <a:t>- </a:t>
            </a:r>
            <a:r>
              <a:rPr lang="ko-KR" altLang="en-US" sz="2500" b="1">
                <a:latin typeface="Times New Roman" panose="02020603050405020304" pitchFamily="18" charset="0"/>
              </a:rPr>
              <a:t>활용분야 및 기대효과</a:t>
            </a:r>
          </a:p>
          <a:p>
            <a:pPr lvl="1" eaLnBrk="1" hangingPunct="1">
              <a:lnSpc>
                <a:spcPct val="120000"/>
              </a:lnSpc>
              <a:buClr>
                <a:srgbClr val="CC0066"/>
              </a:buClr>
            </a:pPr>
            <a:r>
              <a:rPr lang="en-US" altLang="ko-KR" sz="2500" b="1">
                <a:latin typeface="Times New Roman" panose="02020603050405020304" pitchFamily="18" charset="0"/>
              </a:rPr>
              <a:t>5. </a:t>
            </a:r>
            <a:r>
              <a:rPr lang="ko-KR" altLang="en-US" sz="2500" b="1">
                <a:latin typeface="Times New Roman" panose="02020603050405020304" pitchFamily="18" charset="0"/>
              </a:rPr>
              <a:t>국내외 시장 동향</a:t>
            </a:r>
          </a:p>
        </p:txBody>
      </p:sp>
      <p:sp>
        <p:nvSpPr>
          <p:cNvPr id="7" name="Text Box 2061">
            <a:extLst>
              <a:ext uri="{FF2B5EF4-FFF2-40B4-BE49-F238E27FC236}">
                <a16:creationId xmlns:a16="http://schemas.microsoft.com/office/drawing/2014/main" id="{51A1AF1F-410F-4CCB-87A6-28556BD0E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163" y="6400800"/>
            <a:ext cx="17986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 eaLnBrk="0" latinLnBrk="0" hangingPunct="0">
              <a:defRPr/>
            </a:pPr>
            <a:r>
              <a:rPr kumimoji="0" lang="ko-KR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연구부문</a:t>
            </a:r>
            <a:r>
              <a:rPr kumimoji="0" lang="en-US" altLang="ko-KR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/</a:t>
            </a:r>
            <a:r>
              <a:rPr kumimoji="0" lang="ko-KR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본부명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슬라이드 번호 개체 틀 4">
            <a:extLst>
              <a:ext uri="{FF2B5EF4-FFF2-40B4-BE49-F238E27FC236}">
                <a16:creationId xmlns:a16="http://schemas.microsoft.com/office/drawing/2014/main" id="{2BBF401F-D83B-43B6-B297-C6770E8B03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D0A6CF56-F029-4E5C-BF8B-F7BA9ACBB31E}" type="slidenum">
              <a:rPr lang="en-US" altLang="ko-KR"/>
              <a:pPr eaLnBrk="1" hangingPunct="1"/>
              <a:t>4</a:t>
            </a:fld>
            <a:endParaRPr lang="en-US" altLang="ko-KR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976C5A8-0C61-43D5-8A1A-564EA8A50A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58674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1</a:t>
            </a:r>
            <a:r>
              <a:rPr lang="en-US" altLang="ko-KR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기술의 개요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0C01BC-FDFA-4B71-BCF5-8F0488E24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1033463"/>
            <a:ext cx="850106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marL="342900" indent="-342900" algn="just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r>
              <a:rPr lang="en-US" altLang="ko-KR" sz="2800" b="1" dirty="0">
                <a:solidFill>
                  <a:srgbClr val="CC0066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2800" b="1" dirty="0">
                <a:solidFill>
                  <a:srgbClr val="CC0066"/>
                </a:solidFill>
                <a:latin typeface="굴림" pitchFamily="50" charset="-127"/>
                <a:ea typeface="굴림" pitchFamily="50" charset="-127"/>
              </a:rPr>
              <a:t>기술이전 개요</a:t>
            </a:r>
            <a:endParaRPr lang="en-US" altLang="ko-KR" sz="2800" b="1" dirty="0">
              <a:solidFill>
                <a:srgbClr val="CC0066"/>
              </a:solidFill>
              <a:latin typeface="굴림" pitchFamily="50" charset="-127"/>
              <a:ea typeface="굴림" pitchFamily="50" charset="-127"/>
            </a:endParaRPr>
          </a:p>
          <a:p>
            <a:pPr marL="342900" indent="-342900" algn="just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endParaRPr lang="en-US" altLang="ko-KR" sz="1900" b="1" dirty="0">
              <a:solidFill>
                <a:srgbClr val="CC0066"/>
              </a:solidFill>
              <a:latin typeface="굴림" pitchFamily="50" charset="-127"/>
              <a:ea typeface="굴림" pitchFamily="50" charset="-127"/>
            </a:endParaRPr>
          </a:p>
          <a:p>
            <a:pPr marL="762000" lvl="1" indent="-285750" algn="just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본 이전 기술은 디지털 케이블 방송에서 </a:t>
            </a:r>
            <a:r>
              <a:rPr lang="en-US" altLang="ko-KR" sz="2000" b="1" dirty="0">
                <a:latin typeface="굴림" pitchFamily="50" charset="-127"/>
                <a:ea typeface="굴림" pitchFamily="50" charset="-127"/>
              </a:rPr>
              <a:t>Downloadable Conditional Access System (DCAS)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을 도입할 경우</a:t>
            </a:r>
            <a:r>
              <a:rPr lang="en-US" altLang="ko-KR" sz="2000" b="1" dirty="0">
                <a:latin typeface="굴림" pitchFamily="50" charset="-127"/>
                <a:ea typeface="굴림" pitchFamily="50" charset="-127"/>
              </a:rPr>
              <a:t>, DCAS 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단말 내 </a:t>
            </a:r>
            <a:r>
              <a:rPr lang="ko-KR" altLang="en-US" sz="2000" b="1" dirty="0" err="1">
                <a:latin typeface="굴림" pitchFamily="50" charset="-127"/>
                <a:ea typeface="굴림" pitchFamily="50" charset="-127"/>
              </a:rPr>
              <a:t>디스크램블링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 과정을 수행하는 </a:t>
            </a:r>
            <a:r>
              <a:rPr lang="en-US" altLang="ko-KR" sz="2000" b="1" dirty="0">
                <a:latin typeface="굴림" pitchFamily="50" charset="-127"/>
                <a:ea typeface="굴림" pitchFamily="50" charset="-127"/>
              </a:rPr>
              <a:t>Transport Processor (TP)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의 설계와 구현에 관한 것임</a:t>
            </a:r>
            <a:endParaRPr lang="en-US" altLang="ko-KR" sz="2000" b="1" dirty="0">
              <a:latin typeface="굴림" pitchFamily="50" charset="-127"/>
              <a:ea typeface="굴림" pitchFamily="50" charset="-127"/>
            </a:endParaRPr>
          </a:p>
          <a:p>
            <a:pPr marL="762000" lvl="1" indent="-285750" algn="just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endParaRPr lang="en-US" altLang="ko-KR" sz="2000" b="1" dirty="0">
              <a:latin typeface="굴림" pitchFamily="50" charset="-127"/>
              <a:ea typeface="굴림" pitchFamily="50" charset="-127"/>
            </a:endParaRPr>
          </a:p>
          <a:p>
            <a:pPr marL="762000" lvl="1" indent="-285750" algn="just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en-US" altLang="ko-KR" sz="2000" b="1" dirty="0">
                <a:latin typeface="굴림" pitchFamily="50" charset="-127"/>
                <a:ea typeface="굴림" pitchFamily="50" charset="-127"/>
              </a:rPr>
              <a:t>DCAS 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시스템은 </a:t>
            </a:r>
            <a:r>
              <a:rPr lang="en-US" altLang="ko-KR" sz="2000" b="1" dirty="0">
                <a:latin typeface="굴림" pitchFamily="50" charset="-127"/>
                <a:ea typeface="굴림" pitchFamily="50" charset="-127"/>
              </a:rPr>
              <a:t>HFC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망을 통해 제한수신 어플리케이션을 </a:t>
            </a:r>
            <a:r>
              <a:rPr lang="ko-KR" altLang="en-US" sz="2000" b="1" dirty="0" err="1">
                <a:latin typeface="굴림" pitchFamily="50" charset="-127"/>
                <a:ea typeface="굴림" pitchFamily="50" charset="-127"/>
              </a:rPr>
              <a:t>다운로드하여</a:t>
            </a:r>
            <a:r>
              <a:rPr lang="en-US" altLang="ko-KR" sz="2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케이블 사업자가 환경에 적합한 제한수신시스템을 자유롭게 선택하고 유연하게 변경할 수 있도록 하기 위해 제시된 시스템으로</a:t>
            </a:r>
            <a:r>
              <a:rPr lang="en-US" altLang="ko-KR" sz="2000" b="1" dirty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복수의 제한수신 방식들을 하드웨어적인 변경 없이 적용 가능함</a:t>
            </a:r>
            <a:endParaRPr lang="en-US" altLang="ko-KR" sz="2000" b="1" dirty="0">
              <a:latin typeface="굴림" pitchFamily="50" charset="-127"/>
              <a:ea typeface="굴림" pitchFamily="50" charset="-127"/>
            </a:endParaRPr>
          </a:p>
          <a:p>
            <a:pPr marL="762000" lvl="1" indent="-285750" algn="just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endParaRPr lang="en-US" altLang="ko-KR" sz="2000" b="1" dirty="0">
              <a:latin typeface="굴림" pitchFamily="50" charset="-127"/>
              <a:ea typeface="굴림" pitchFamily="50" charset="-127"/>
            </a:endParaRPr>
          </a:p>
          <a:p>
            <a:pPr marL="762000" lvl="1" indent="-285750" algn="just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이러한 기능을 만족하기 위해서 </a:t>
            </a:r>
            <a:r>
              <a:rPr lang="en-US" altLang="ko-KR" sz="2000" b="1" dirty="0">
                <a:latin typeface="굴림" pitchFamily="50" charset="-127"/>
                <a:ea typeface="굴림" pitchFamily="50" charset="-127"/>
              </a:rPr>
              <a:t>DCAS 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단말의 </a:t>
            </a:r>
            <a:r>
              <a:rPr lang="en-US" altLang="ko-KR" sz="2000" b="1" dirty="0">
                <a:latin typeface="굴림" pitchFamily="50" charset="-127"/>
                <a:ea typeface="굴림" pitchFamily="50" charset="-127"/>
              </a:rPr>
              <a:t>TP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에서는 여러 방식의 </a:t>
            </a:r>
            <a:r>
              <a:rPr lang="ko-KR" altLang="en-US" sz="2000" b="1" dirty="0" err="1">
                <a:latin typeface="굴림" pitchFamily="50" charset="-127"/>
                <a:ea typeface="굴림" pitchFamily="50" charset="-127"/>
              </a:rPr>
              <a:t>디스크램블링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 알고리즘을 수행할 수 있어야 함</a:t>
            </a:r>
            <a:endParaRPr lang="en-US" altLang="ko-KR" sz="2000" b="1" dirty="0">
              <a:latin typeface="굴림" pitchFamily="50" charset="-127"/>
              <a:ea typeface="굴림" pitchFamily="50" charset="-127"/>
            </a:endParaRPr>
          </a:p>
          <a:p>
            <a:pPr marL="762000" lvl="1" indent="-285750" algn="just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endParaRPr lang="en-US" altLang="ko-KR" sz="2000" b="1" dirty="0">
              <a:latin typeface="굴림" pitchFamily="50" charset="-127"/>
              <a:ea typeface="굴림" pitchFamily="50" charset="-127"/>
            </a:endParaRPr>
          </a:p>
          <a:p>
            <a:pPr marL="762000" lvl="1" indent="-285750" algn="just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본 기술에 적용된 </a:t>
            </a:r>
            <a:r>
              <a:rPr lang="ko-KR" altLang="en-US" sz="2000" b="1" dirty="0" err="1">
                <a:latin typeface="굴림" pitchFamily="50" charset="-127"/>
                <a:ea typeface="굴림" pitchFamily="50" charset="-127"/>
              </a:rPr>
              <a:t>디스크램블링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 알고리즘으로는 </a:t>
            </a:r>
            <a:r>
              <a:rPr lang="en-US" altLang="ko-KR" sz="2000" b="1" dirty="0">
                <a:latin typeface="굴림" pitchFamily="50" charset="-127"/>
                <a:ea typeface="굴림" pitchFamily="50" charset="-127"/>
              </a:rPr>
              <a:t>DVB-CSA, DES, 3DES, AES 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가 있으며 연동할 </a:t>
            </a:r>
            <a:r>
              <a:rPr lang="en-US" altLang="ko-KR" sz="2000" b="1" dirty="0">
                <a:latin typeface="굴림" pitchFamily="50" charset="-127"/>
                <a:ea typeface="굴림" pitchFamily="50" charset="-127"/>
              </a:rPr>
              <a:t>CAS 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시스템에 따라 선택적으로 구동이 가능함</a:t>
            </a:r>
            <a:endParaRPr lang="en-US" altLang="ko-KR" sz="14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" name="Text Box 2061">
            <a:extLst>
              <a:ext uri="{FF2B5EF4-FFF2-40B4-BE49-F238E27FC236}">
                <a16:creationId xmlns:a16="http://schemas.microsoft.com/office/drawing/2014/main" id="{95023064-7678-4597-A963-15BFA6306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163" y="6400800"/>
            <a:ext cx="17986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 eaLnBrk="0" latinLnBrk="0" hangingPunct="0">
              <a:defRPr/>
            </a:pPr>
            <a:r>
              <a:rPr kumimoji="0" lang="ko-KR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연구부문</a:t>
            </a:r>
            <a:r>
              <a:rPr kumimoji="0" lang="en-US" altLang="ko-KR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/</a:t>
            </a:r>
            <a:r>
              <a:rPr kumimoji="0" lang="ko-KR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본부명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슬라이드 번호 개체 틀 4">
            <a:extLst>
              <a:ext uri="{FF2B5EF4-FFF2-40B4-BE49-F238E27FC236}">
                <a16:creationId xmlns:a16="http://schemas.microsoft.com/office/drawing/2014/main" id="{3AB69C3B-9008-406E-8B70-8704A3C13F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B388B211-CF52-4959-9E2F-4FA6F121ECF4}" type="slidenum">
              <a:rPr lang="en-US" altLang="ko-KR"/>
              <a:pPr eaLnBrk="1" hangingPunct="1"/>
              <a:t>5</a:t>
            </a:fld>
            <a:endParaRPr lang="en-US" altLang="ko-KR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43429BB8-1F0F-48CC-91B6-70852BFD59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58674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1</a:t>
            </a:r>
            <a:r>
              <a:rPr lang="en-US" altLang="ko-KR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기술의 개요</a:t>
            </a:r>
          </a:p>
        </p:txBody>
      </p:sp>
      <p:sp>
        <p:nvSpPr>
          <p:cNvPr id="7172" name="Rectangle 5">
            <a:extLst>
              <a:ext uri="{FF2B5EF4-FFF2-40B4-BE49-F238E27FC236}">
                <a16:creationId xmlns:a16="http://schemas.microsoft.com/office/drawing/2014/main" id="{7ADBE6A8-AE75-42BE-AC1E-00990FE8D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1033463"/>
            <a:ext cx="8501062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6200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</a:pPr>
            <a:r>
              <a:rPr lang="en-US" altLang="ko-KR" sz="2800" b="1">
                <a:solidFill>
                  <a:srgbClr val="CC0066"/>
                </a:solidFill>
              </a:rPr>
              <a:t> </a:t>
            </a:r>
            <a:r>
              <a:rPr lang="ko-KR" altLang="en-US" sz="2800" b="1">
                <a:solidFill>
                  <a:srgbClr val="CC0066"/>
                </a:solidFill>
              </a:rPr>
              <a:t>기술이전 목적 및 필요성</a:t>
            </a:r>
            <a:endParaRPr lang="en-US" altLang="ko-KR" sz="2800" b="1">
              <a:solidFill>
                <a:srgbClr val="CC0066"/>
              </a:solidFill>
            </a:endParaRPr>
          </a:p>
          <a:p>
            <a:pPr algn="just" eaLnBrk="1" hangingPunct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</a:pPr>
            <a:endParaRPr lang="en-US" altLang="ko-KR" sz="1900" b="1">
              <a:solidFill>
                <a:srgbClr val="CC0066"/>
              </a:solidFill>
            </a:endParaRPr>
          </a:p>
          <a:p>
            <a:pPr lvl="1" algn="just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r>
              <a:rPr lang="ko-KR" altLang="en-US" sz="2000" b="1"/>
              <a:t>현재 국내 및 해외에서 </a:t>
            </a:r>
            <a:r>
              <a:rPr lang="en-US" altLang="ko-KR" sz="2000" b="1"/>
              <a:t>DCAS </a:t>
            </a:r>
            <a:r>
              <a:rPr lang="ko-KR" altLang="en-US" sz="2000" b="1"/>
              <a:t>시스템을 구축하려고 하는 케이블 방송 사업자들이 증가하고 있는 추세이며</a:t>
            </a:r>
            <a:r>
              <a:rPr lang="en-US" altLang="ko-KR" sz="2000" b="1"/>
              <a:t>, </a:t>
            </a:r>
            <a:r>
              <a:rPr lang="ko-KR" altLang="en-US" sz="2000" b="1"/>
              <a:t>특히 국내에서는 </a:t>
            </a:r>
            <a:r>
              <a:rPr lang="en-US" altLang="ko-KR" sz="2000" b="1"/>
              <a:t>DCAS </a:t>
            </a:r>
            <a:r>
              <a:rPr lang="ko-KR" altLang="en-US" sz="2000" b="1"/>
              <a:t>관련 표준화가 완료되어 방송 서비스를 추진할 예정에 있음</a:t>
            </a:r>
            <a:endParaRPr lang="en-US" altLang="ko-KR" sz="2000" b="1"/>
          </a:p>
          <a:p>
            <a:pPr lvl="1" algn="just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endParaRPr lang="en-US" altLang="ko-KR" sz="2000" b="1"/>
          </a:p>
          <a:p>
            <a:pPr lvl="1" algn="just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r>
              <a:rPr lang="ko-KR" altLang="en-US" sz="2000" b="1"/>
              <a:t>최근 케이블 방송 단말 내 대부분의 핵심 칩은 외산에 의존하고 있다</a:t>
            </a:r>
            <a:r>
              <a:rPr lang="en-US" altLang="ko-KR" sz="2000" b="1"/>
              <a:t>. DCAS </a:t>
            </a:r>
            <a:r>
              <a:rPr lang="ko-KR" altLang="en-US" sz="2000" b="1"/>
              <a:t>시스템에서 핵심 칩으로 거론되는 </a:t>
            </a:r>
            <a:r>
              <a:rPr lang="en-US" altLang="ko-KR" sz="2000" b="1"/>
              <a:t>TP</a:t>
            </a:r>
            <a:r>
              <a:rPr lang="ko-KR" altLang="en-US" sz="2000" b="1"/>
              <a:t>와 </a:t>
            </a:r>
            <a:r>
              <a:rPr lang="en-US" altLang="ko-KR" sz="2000" b="1"/>
              <a:t>Secure Micro (SM) </a:t>
            </a:r>
            <a:r>
              <a:rPr lang="ko-KR" altLang="en-US" sz="2000" b="1"/>
              <a:t>칩 또한 이미 외산 솔루션이 발표되고 있는 시기임</a:t>
            </a:r>
            <a:endParaRPr lang="en-US" altLang="ko-KR" sz="2000" b="1"/>
          </a:p>
          <a:p>
            <a:pPr lvl="1" algn="just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endParaRPr lang="en-US" altLang="ko-KR" sz="2000" b="1"/>
          </a:p>
          <a:p>
            <a:pPr lvl="1" algn="just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r>
              <a:rPr lang="ko-KR" altLang="en-US" sz="2000" b="1"/>
              <a:t>본 이전 기술은 케이블 단말 제조사에서 </a:t>
            </a:r>
            <a:r>
              <a:rPr lang="en-US" altLang="ko-KR" sz="2000" b="1"/>
              <a:t>DCAS </a:t>
            </a:r>
            <a:r>
              <a:rPr lang="ko-KR" altLang="en-US" sz="2000" b="1"/>
              <a:t>단말을 구현하고자 할 때 요구되는 </a:t>
            </a:r>
            <a:r>
              <a:rPr lang="en-US" altLang="ko-KR" sz="2000" b="1"/>
              <a:t>TP </a:t>
            </a:r>
            <a:r>
              <a:rPr lang="ko-KR" altLang="en-US" sz="2000" b="1"/>
              <a:t>모듈에 대해 외산 칩의 사용에 따르는 로열티 부담을 줄일 수 있도록 하여 높은 경제적 비용 절감을 가능케 할 것임</a:t>
            </a:r>
            <a:endParaRPr lang="en-US" altLang="ko-KR" sz="2000" b="1"/>
          </a:p>
        </p:txBody>
      </p:sp>
      <p:sp>
        <p:nvSpPr>
          <p:cNvPr id="8" name="Text Box 2061">
            <a:extLst>
              <a:ext uri="{FF2B5EF4-FFF2-40B4-BE49-F238E27FC236}">
                <a16:creationId xmlns:a16="http://schemas.microsoft.com/office/drawing/2014/main" id="{4E2B6D6E-0CAE-40C3-8BA7-754DAE5C7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163" y="6400800"/>
            <a:ext cx="17986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 eaLnBrk="0" latinLnBrk="0" hangingPunct="0">
              <a:defRPr/>
            </a:pPr>
            <a:r>
              <a:rPr kumimoji="0" lang="ko-KR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연구부문</a:t>
            </a:r>
            <a:r>
              <a:rPr kumimoji="0" lang="en-US" altLang="ko-KR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/</a:t>
            </a:r>
            <a:r>
              <a:rPr kumimoji="0" lang="ko-KR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본부명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슬라이드 번호 개체 틀 4">
            <a:extLst>
              <a:ext uri="{FF2B5EF4-FFF2-40B4-BE49-F238E27FC236}">
                <a16:creationId xmlns:a16="http://schemas.microsoft.com/office/drawing/2014/main" id="{8DC66C6F-EDDE-4CB5-9249-83E7153A4B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BB07BF0F-C73B-4B53-9273-9153CF2428D2}" type="slidenum">
              <a:rPr lang="en-US" altLang="ko-KR"/>
              <a:pPr eaLnBrk="1" hangingPunct="1"/>
              <a:t>6</a:t>
            </a:fld>
            <a:endParaRPr lang="en-US" altLang="ko-KR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86495F5B-7477-45EC-AAC9-9E6C6B85A5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2</a:t>
            </a:r>
            <a:r>
              <a:rPr lang="en-US" altLang="ko-KR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기술이전 내용 및 범위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0F4EEA-B79B-4A3A-AA37-BDE0BB380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1268413"/>
            <a:ext cx="850106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r>
              <a:rPr lang="en-US" altLang="ko-KR" sz="2800" b="1" dirty="0">
                <a:solidFill>
                  <a:srgbClr val="CC0066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2800" b="1" dirty="0">
                <a:solidFill>
                  <a:srgbClr val="CC0066"/>
                </a:solidFill>
                <a:latin typeface="굴림" pitchFamily="50" charset="-127"/>
                <a:ea typeface="굴림" pitchFamily="50" charset="-127"/>
              </a:rPr>
              <a:t>기술이전 내용 및 범위</a:t>
            </a:r>
            <a:endParaRPr lang="en-US" altLang="ko-KR" sz="2800" b="1" dirty="0">
              <a:solidFill>
                <a:srgbClr val="CC0066"/>
              </a:solidFill>
              <a:latin typeface="굴림" pitchFamily="50" charset="-127"/>
              <a:ea typeface="굴림" pitchFamily="50" charset="-127"/>
            </a:endParaRPr>
          </a:p>
          <a:p>
            <a:pPr marL="762000" lvl="1" indent="-285750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en-US" altLang="ko-KR" sz="2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기술이전 내용</a:t>
            </a:r>
            <a:endParaRPr lang="en-US" altLang="ko-KR" sz="2000" b="1" dirty="0">
              <a:latin typeface="굴림" pitchFamily="50" charset="-127"/>
              <a:ea typeface="굴림" pitchFamily="50" charset="-127"/>
            </a:endParaRPr>
          </a:p>
          <a:p>
            <a:pPr marL="1069975" lvl="2" indent="-285750">
              <a:spcBef>
                <a:spcPct val="20000"/>
              </a:spcBef>
              <a:buClr>
                <a:srgbClr val="6600CC"/>
              </a:buClr>
              <a:buFont typeface="Arial" pitchFamily="34" charset="0"/>
              <a:buChar char="•"/>
              <a:defRPr/>
            </a:pPr>
            <a:r>
              <a:rPr lang="en-US" altLang="ko-KR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DVB-CSA </a:t>
            </a:r>
            <a:r>
              <a:rPr lang="ko-KR" altLang="en-US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디스크램블링</a:t>
            </a:r>
            <a:r>
              <a:rPr lang="ko-KR" altLang="en-US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엔진 설계 및 구현 기술</a:t>
            </a:r>
            <a:endParaRPr lang="en-US" altLang="ko-KR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marL="1069975" lvl="2" indent="-285750">
              <a:spcBef>
                <a:spcPct val="20000"/>
              </a:spcBef>
              <a:buClr>
                <a:srgbClr val="6600CC"/>
              </a:buClr>
              <a:buFont typeface="Arial" pitchFamily="34" charset="0"/>
              <a:buChar char="•"/>
              <a:defRPr/>
            </a:pPr>
            <a:r>
              <a:rPr lang="en-US" altLang="ko-KR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DES/3DES </a:t>
            </a:r>
            <a:r>
              <a:rPr lang="ko-KR" altLang="en-US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디스크램블링</a:t>
            </a:r>
            <a:r>
              <a:rPr lang="ko-KR" altLang="en-US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엔진 설계 및 구현 기술</a:t>
            </a:r>
            <a:endParaRPr lang="en-US" altLang="ko-KR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marL="1069975" lvl="2" indent="-285750">
              <a:spcBef>
                <a:spcPct val="20000"/>
              </a:spcBef>
              <a:buClr>
                <a:srgbClr val="6600CC"/>
              </a:buClr>
              <a:buFont typeface="Arial" pitchFamily="34" charset="0"/>
              <a:buChar char="•"/>
              <a:defRPr/>
            </a:pPr>
            <a:r>
              <a:rPr lang="en-US" altLang="ko-KR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AES </a:t>
            </a:r>
            <a:r>
              <a:rPr lang="ko-KR" altLang="en-US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디스크램블링</a:t>
            </a:r>
            <a:r>
              <a:rPr lang="ko-KR" altLang="en-US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엔진 설계 및 구현 기술</a:t>
            </a:r>
            <a:endParaRPr lang="en-US" altLang="ko-KR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marL="1069975" lvl="2" indent="-285750">
              <a:spcBef>
                <a:spcPct val="20000"/>
              </a:spcBef>
              <a:buClr>
                <a:srgbClr val="6600CC"/>
              </a:buClr>
              <a:buFont typeface="Arial" pitchFamily="34" charset="0"/>
              <a:buChar char="•"/>
              <a:defRPr/>
            </a:pPr>
            <a:r>
              <a:rPr lang="en-US" altLang="ko-KR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MPEG-2 TS </a:t>
            </a:r>
            <a:r>
              <a:rPr lang="ko-KR" altLang="en-US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디스크램블링</a:t>
            </a:r>
            <a:r>
              <a:rPr lang="ko-KR" altLang="en-US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엔진 설계 및 구현 기술</a:t>
            </a:r>
            <a:endParaRPr lang="en-US" altLang="ko-KR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marL="1219200" lvl="2" indent="-285750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endParaRPr lang="en-US" altLang="ko-KR" sz="2000" b="1" dirty="0">
              <a:latin typeface="굴림" pitchFamily="50" charset="-127"/>
              <a:ea typeface="굴림" pitchFamily="50" charset="-127"/>
            </a:endParaRPr>
          </a:p>
          <a:p>
            <a:pPr marL="762000" lvl="1" indent="-285750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en-US" altLang="ko-KR" sz="2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기술이전 범위</a:t>
            </a:r>
            <a:endParaRPr lang="en-US" altLang="ko-KR" sz="2000" b="1" dirty="0">
              <a:latin typeface="굴림" pitchFamily="50" charset="-127"/>
              <a:ea typeface="굴림" pitchFamily="50" charset="-127"/>
            </a:endParaRPr>
          </a:p>
          <a:p>
            <a:pPr marL="1069975" lvl="2" indent="-285750">
              <a:spcBef>
                <a:spcPct val="20000"/>
              </a:spcBef>
              <a:buClr>
                <a:srgbClr val="6600CC"/>
              </a:buClr>
              <a:buFont typeface="Arial" pitchFamily="34" charset="0"/>
              <a:buChar char="•"/>
              <a:defRPr/>
            </a:pPr>
            <a:endParaRPr lang="ko-KR" altLang="en-US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marL="1069975" lvl="2" indent="-285750">
              <a:spcBef>
                <a:spcPct val="20000"/>
              </a:spcBef>
              <a:buClr>
                <a:srgbClr val="6600CC"/>
              </a:buClr>
              <a:buFont typeface="Arial" pitchFamily="34" charset="0"/>
              <a:buChar char="•"/>
              <a:defRPr/>
            </a:pPr>
            <a:r>
              <a:rPr lang="en-US" altLang="ko-KR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TP </a:t>
            </a:r>
            <a:r>
              <a:rPr lang="ko-KR" altLang="en-US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모듈 관련 규격서</a:t>
            </a:r>
            <a:r>
              <a:rPr lang="en-US" altLang="ko-KR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설계서 등의 기술문서</a:t>
            </a:r>
          </a:p>
          <a:p>
            <a:pPr marL="1069975" lvl="2" indent="-285750">
              <a:spcBef>
                <a:spcPct val="20000"/>
              </a:spcBef>
              <a:buClr>
                <a:srgbClr val="6600CC"/>
              </a:buClr>
              <a:buFont typeface="Arial" pitchFamily="34" charset="0"/>
              <a:buChar char="•"/>
              <a:defRPr/>
            </a:pPr>
            <a:r>
              <a:rPr lang="en-US" altLang="ko-KR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TP </a:t>
            </a:r>
            <a:r>
              <a:rPr lang="ko-KR" altLang="en-US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모듈 관련 </a:t>
            </a:r>
            <a:r>
              <a:rPr lang="en-US" altLang="ko-KR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VHDL </a:t>
            </a:r>
            <a:r>
              <a:rPr lang="ko-KR" altLang="en-US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소스파일</a:t>
            </a:r>
            <a:endParaRPr lang="en-US" altLang="ko-KR" sz="20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" name="Text Box 2061">
            <a:extLst>
              <a:ext uri="{FF2B5EF4-FFF2-40B4-BE49-F238E27FC236}">
                <a16:creationId xmlns:a16="http://schemas.microsoft.com/office/drawing/2014/main" id="{82DFE4C2-740C-4A63-B8F0-86BD02C04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163" y="6400800"/>
            <a:ext cx="17986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 eaLnBrk="0" latinLnBrk="0" hangingPunct="0">
              <a:defRPr/>
            </a:pPr>
            <a:r>
              <a:rPr kumimoji="0" lang="ko-KR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연구부문</a:t>
            </a:r>
            <a:r>
              <a:rPr kumimoji="0" lang="en-US" altLang="ko-KR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/</a:t>
            </a:r>
            <a:r>
              <a:rPr kumimoji="0" lang="ko-KR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본부명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슬라이드 번호 개체 틀 4">
            <a:extLst>
              <a:ext uri="{FF2B5EF4-FFF2-40B4-BE49-F238E27FC236}">
                <a16:creationId xmlns:a16="http://schemas.microsoft.com/office/drawing/2014/main" id="{B032E0F4-E46B-470D-B149-4FF8321193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E80F5AFA-FA1D-4703-88D5-7202100DA167}" type="slidenum">
              <a:rPr lang="en-US" altLang="ko-KR"/>
              <a:pPr eaLnBrk="1" hangingPunct="1"/>
              <a:t>7</a:t>
            </a:fld>
            <a:endParaRPr lang="en-US" altLang="ko-KR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9C26472D-B773-4C31-BA1E-E4360D74A7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2</a:t>
            </a:r>
            <a:r>
              <a:rPr lang="en-US" altLang="ko-KR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기술이전 내용 및 범위</a:t>
            </a:r>
          </a:p>
        </p:txBody>
      </p:sp>
      <p:sp>
        <p:nvSpPr>
          <p:cNvPr id="9220" name="Rectangle 5">
            <a:extLst>
              <a:ext uri="{FF2B5EF4-FFF2-40B4-BE49-F238E27FC236}">
                <a16:creationId xmlns:a16="http://schemas.microsoft.com/office/drawing/2014/main" id="{8B4A574E-306D-4BD2-A8CC-EF88572F9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928688"/>
            <a:ext cx="8501062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6200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990600" indent="-276225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lvl="1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endParaRPr lang="en-US" altLang="ko-KR" sz="1000"/>
          </a:p>
          <a:p>
            <a:pPr eaLnBrk="1" hangingPunct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</a:pPr>
            <a:r>
              <a:rPr lang="ko-KR" altLang="en-US" sz="2800" b="1">
                <a:solidFill>
                  <a:srgbClr val="CC0066"/>
                </a:solidFill>
              </a:rPr>
              <a:t>기술 개발 현황</a:t>
            </a:r>
            <a:endParaRPr lang="en-US" altLang="ko-KR" sz="2800" b="1">
              <a:solidFill>
                <a:srgbClr val="CC0066"/>
              </a:solidFill>
            </a:endParaRPr>
          </a:p>
          <a:p>
            <a:pPr lvl="2" eaLnBrk="1" hangingPunct="1">
              <a:spcBef>
                <a:spcPct val="20000"/>
              </a:spcBef>
              <a:buClr>
                <a:srgbClr val="3333CC"/>
              </a:buClr>
              <a:buFont typeface="Arial" panose="020B0604020202020204" pitchFamily="34" charset="0"/>
              <a:buChar char="•"/>
            </a:pPr>
            <a:endParaRPr lang="en-US" altLang="ko-KR"/>
          </a:p>
        </p:txBody>
      </p:sp>
      <p:sp>
        <p:nvSpPr>
          <p:cNvPr id="8" name="Text Box 2061">
            <a:extLst>
              <a:ext uri="{FF2B5EF4-FFF2-40B4-BE49-F238E27FC236}">
                <a16:creationId xmlns:a16="http://schemas.microsoft.com/office/drawing/2014/main" id="{861B1186-52EE-4BE7-8E63-8DC37DDF8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163" y="6400800"/>
            <a:ext cx="17986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 eaLnBrk="0" latinLnBrk="0" hangingPunct="0">
              <a:defRPr/>
            </a:pPr>
            <a:r>
              <a:rPr kumimoji="0" lang="ko-KR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연구부문</a:t>
            </a:r>
            <a:r>
              <a:rPr kumimoji="0" lang="en-US" altLang="ko-KR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/</a:t>
            </a:r>
            <a:r>
              <a:rPr kumimoji="0" lang="ko-KR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본부명</a:t>
            </a:r>
          </a:p>
        </p:txBody>
      </p:sp>
      <p:sp>
        <p:nvSpPr>
          <p:cNvPr id="9222" name="TextBox 6">
            <a:extLst>
              <a:ext uri="{FF2B5EF4-FFF2-40B4-BE49-F238E27FC236}">
                <a16:creationId xmlns:a16="http://schemas.microsoft.com/office/drawing/2014/main" id="{3170DFA4-E5D0-4AD3-8529-B1419E9AB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4225" y="5754688"/>
            <a:ext cx="5524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400">
                <a:latin typeface="HY견고딕" pitchFamily="18" charset="-127"/>
                <a:ea typeface="HY견고딕" pitchFamily="18" charset="-127"/>
              </a:rPr>
              <a:t>DCAS </a:t>
            </a:r>
            <a:r>
              <a:rPr lang="ko-KR" altLang="en-US" sz="1400">
                <a:latin typeface="HY견고딕" pitchFamily="18" charset="-127"/>
                <a:ea typeface="HY견고딕" pitchFamily="18" charset="-127"/>
              </a:rPr>
              <a:t>단말 </a:t>
            </a:r>
            <a:r>
              <a:rPr lang="en-US" altLang="ko-KR" sz="1400">
                <a:latin typeface="HY견고딕" pitchFamily="18" charset="-127"/>
                <a:ea typeface="HY견고딕" pitchFamily="18" charset="-127"/>
              </a:rPr>
              <a:t>Transport Processor(TP)</a:t>
            </a:r>
          </a:p>
        </p:txBody>
      </p:sp>
      <p:pic>
        <p:nvPicPr>
          <p:cNvPr id="9223" name="그림 6" descr="칩시험보드.jpg">
            <a:extLst>
              <a:ext uri="{FF2B5EF4-FFF2-40B4-BE49-F238E27FC236}">
                <a16:creationId xmlns:a16="http://schemas.microsoft.com/office/drawing/2014/main" id="{450539AC-D676-4125-B9F4-3676DA616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2809875"/>
            <a:ext cx="5505450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그림 9" descr="TP칩.jpg">
            <a:extLst>
              <a:ext uri="{FF2B5EF4-FFF2-40B4-BE49-F238E27FC236}">
                <a16:creationId xmlns:a16="http://schemas.microsoft.com/office/drawing/2014/main" id="{9C5C934E-8BC1-4CA8-A003-89BA27EBB4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1935163"/>
            <a:ext cx="143986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타원 15">
            <a:extLst>
              <a:ext uri="{FF2B5EF4-FFF2-40B4-BE49-F238E27FC236}">
                <a16:creationId xmlns:a16="http://schemas.microsoft.com/office/drawing/2014/main" id="{F98ABC40-D9E3-4D21-83F9-8A4139E86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3848100"/>
            <a:ext cx="720725" cy="720725"/>
          </a:xfrm>
          <a:prstGeom prst="ellipse">
            <a:avLst/>
          </a:prstGeom>
          <a:noFill/>
          <a:ln w="3810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marL="609600" indent="-609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9226" name="TextBox 6">
            <a:extLst>
              <a:ext uri="{FF2B5EF4-FFF2-40B4-BE49-F238E27FC236}">
                <a16:creationId xmlns:a16="http://schemas.microsoft.com/office/drawing/2014/main" id="{1A2B1E44-2894-43F3-B465-78D84FB5D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3573463"/>
            <a:ext cx="265747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ko-KR" sz="1100"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 Model # : CX-DCT9JA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ko-KR" sz="1100"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 0.13um tech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ko-KR" sz="1100"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 32bit RISC Processor (ARM926EJ)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ko-KR" sz="1100"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 Descrambler Engine Implementation</a:t>
            </a:r>
          </a:p>
          <a:p>
            <a:pPr eaLnBrk="1" hangingPunct="1"/>
            <a:r>
              <a:rPr lang="en-US" altLang="ko-KR" sz="1100"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  (DVB-CSA, AES, DES, TDES)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슬라이드 번호 개체 틀 4">
            <a:extLst>
              <a:ext uri="{FF2B5EF4-FFF2-40B4-BE49-F238E27FC236}">
                <a16:creationId xmlns:a16="http://schemas.microsoft.com/office/drawing/2014/main" id="{140E14FB-311B-4DAA-9589-3720D333B6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CB46A2CA-1529-4863-AFC7-6DEB781174A1}" type="slidenum">
              <a:rPr lang="en-US" altLang="ko-KR"/>
              <a:pPr eaLnBrk="1" hangingPunct="1"/>
              <a:t>8</a:t>
            </a:fld>
            <a:endParaRPr lang="en-US" altLang="ko-KR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755F616D-CEBA-4AB9-84DE-D7E4CD4B07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2</a:t>
            </a:r>
            <a:r>
              <a:rPr lang="en-US" altLang="ko-KR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기술이전 내용 및 범위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D224D4-E83A-48A6-AD74-69AEC1910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928688"/>
            <a:ext cx="8501062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r>
              <a:rPr lang="ko-KR" altLang="en-US" sz="2800" b="1" dirty="0">
                <a:solidFill>
                  <a:srgbClr val="CC0066"/>
                </a:solidFill>
                <a:latin typeface="굴림" pitchFamily="50" charset="-127"/>
                <a:ea typeface="굴림" pitchFamily="50" charset="-127"/>
              </a:rPr>
              <a:t> 기술 개발 현황</a:t>
            </a:r>
            <a:endParaRPr lang="en-US" altLang="ko-KR" sz="1100" b="1" dirty="0">
              <a:solidFill>
                <a:srgbClr val="CC0066"/>
              </a:solidFill>
              <a:latin typeface="굴림" pitchFamily="50" charset="-127"/>
              <a:ea typeface="굴림" pitchFamily="50" charset="-127"/>
            </a:endParaRPr>
          </a:p>
          <a:p>
            <a:pPr marL="762000" lvl="1" indent="-285750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en-US" altLang="ko-KR" sz="2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기술성숙도</a:t>
            </a:r>
            <a:r>
              <a:rPr lang="en-US" altLang="ko-KR" sz="2000" dirty="0">
                <a:latin typeface="굴림" pitchFamily="50" charset="-127"/>
                <a:ea typeface="굴림" pitchFamily="50" charset="-127"/>
              </a:rPr>
              <a:t>(</a:t>
            </a:r>
            <a:r>
              <a:rPr lang="en-US" altLang="ko-KR" sz="2000" spc="-100" dirty="0">
                <a:latin typeface="굴림" pitchFamily="50" charset="-127"/>
                <a:ea typeface="굴림" pitchFamily="50" charset="-127"/>
              </a:rPr>
              <a:t>TRL : Technology Readiness Level</a:t>
            </a:r>
            <a:r>
              <a:rPr lang="en-US" altLang="ko-KR" sz="2000" dirty="0"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 단계 </a:t>
            </a:r>
            <a:r>
              <a:rPr lang="en-US" altLang="ko-KR" sz="2000" b="1" dirty="0">
                <a:latin typeface="굴림" pitchFamily="50" charset="-127"/>
                <a:ea typeface="굴림" pitchFamily="50" charset="-127"/>
              </a:rPr>
              <a:t>:  (   5  )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단계</a:t>
            </a:r>
            <a:endParaRPr lang="en-US" altLang="ko-KR" sz="20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" name="Text Box 2061">
            <a:extLst>
              <a:ext uri="{FF2B5EF4-FFF2-40B4-BE49-F238E27FC236}">
                <a16:creationId xmlns:a16="http://schemas.microsoft.com/office/drawing/2014/main" id="{1A8EC3C9-C94D-4C72-BE20-0E4AB5CE1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163" y="6400800"/>
            <a:ext cx="17986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 eaLnBrk="0" latinLnBrk="0" hangingPunct="0">
              <a:defRPr/>
            </a:pPr>
            <a:r>
              <a:rPr kumimoji="0" lang="ko-KR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연구부문</a:t>
            </a:r>
            <a:r>
              <a:rPr kumimoji="0" lang="en-US" altLang="ko-KR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/</a:t>
            </a:r>
            <a:r>
              <a:rPr kumimoji="0" lang="ko-KR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본부명</a:t>
            </a:r>
          </a:p>
        </p:txBody>
      </p:sp>
      <p:pic>
        <p:nvPicPr>
          <p:cNvPr id="10246" name="Picture 2">
            <a:extLst>
              <a:ext uri="{FF2B5EF4-FFF2-40B4-BE49-F238E27FC236}">
                <a16:creationId xmlns:a16="http://schemas.microsoft.com/office/drawing/2014/main" id="{9C465333-C4D9-4EDC-9AA5-D11EBAA8E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44675"/>
            <a:ext cx="85725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슬라이드 번호 개체 틀 4">
            <a:extLst>
              <a:ext uri="{FF2B5EF4-FFF2-40B4-BE49-F238E27FC236}">
                <a16:creationId xmlns:a16="http://schemas.microsoft.com/office/drawing/2014/main" id="{DB4382AB-5E8D-4430-9B9E-98F32DD61A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37FAF304-A5B6-42BE-AE52-ACCDC06FD4E1}" type="slidenum">
              <a:rPr lang="en-US" altLang="ko-KR"/>
              <a:pPr eaLnBrk="1" hangingPunct="1"/>
              <a:t>9</a:t>
            </a:fld>
            <a:endParaRPr lang="en-US" altLang="ko-KR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263F1326-8DC7-4BAD-8B8B-7A3ABCE0E3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3</a:t>
            </a:r>
            <a:r>
              <a:rPr lang="en-US" altLang="ko-KR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경쟁기술과 비교</a:t>
            </a:r>
          </a:p>
        </p:txBody>
      </p:sp>
      <p:sp>
        <p:nvSpPr>
          <p:cNvPr id="11268" name="Rectangle 5">
            <a:extLst>
              <a:ext uri="{FF2B5EF4-FFF2-40B4-BE49-F238E27FC236}">
                <a16:creationId xmlns:a16="http://schemas.microsoft.com/office/drawing/2014/main" id="{EEAB0FED-30F1-4FCF-8614-BF3985AF1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1071563"/>
            <a:ext cx="8501062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6200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076325" indent="-276225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</a:pPr>
            <a:r>
              <a:rPr lang="en-US" altLang="ko-KR" sz="2800" b="1">
                <a:solidFill>
                  <a:srgbClr val="CC0066"/>
                </a:solidFill>
              </a:rPr>
              <a:t> </a:t>
            </a:r>
            <a:r>
              <a:rPr lang="ko-KR" altLang="en-US" sz="2800" b="1">
                <a:solidFill>
                  <a:srgbClr val="CC0066"/>
                </a:solidFill>
              </a:rPr>
              <a:t>국외 기술</a:t>
            </a:r>
            <a:r>
              <a:rPr lang="en-US" altLang="ko-KR" sz="2800" b="1">
                <a:solidFill>
                  <a:srgbClr val="CC0066"/>
                </a:solidFill>
              </a:rPr>
              <a:t> </a:t>
            </a:r>
            <a:r>
              <a:rPr lang="ko-KR" altLang="en-US" sz="2800" b="1">
                <a:solidFill>
                  <a:srgbClr val="CC0066"/>
                </a:solidFill>
              </a:rPr>
              <a:t>현황</a:t>
            </a:r>
            <a:endParaRPr lang="en-US" altLang="ko-KR" sz="2800" b="1">
              <a:solidFill>
                <a:srgbClr val="CC0066"/>
              </a:solidFill>
            </a:endParaRPr>
          </a:p>
          <a:p>
            <a:pPr lvl="1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r>
              <a:rPr lang="en-US" altLang="ko-KR" sz="2000" b="1"/>
              <a:t>BroadCom </a:t>
            </a:r>
            <a:r>
              <a:rPr lang="ko-KR" altLang="en-US" sz="2000" b="1"/>
              <a:t>사에서 </a:t>
            </a:r>
            <a:r>
              <a:rPr lang="en-US" altLang="ko-KR" sz="2000" b="1"/>
              <a:t>DCAS </a:t>
            </a:r>
            <a:r>
              <a:rPr lang="ko-KR" altLang="en-US" sz="2000" b="1"/>
              <a:t>지원 </a:t>
            </a:r>
            <a:r>
              <a:rPr lang="en-US" altLang="ko-KR" sz="2000" b="1"/>
              <a:t>Chipset</a:t>
            </a:r>
            <a:r>
              <a:rPr lang="ko-KR" altLang="en-US" sz="2000" b="1"/>
              <a:t>을 발표한 바 있지만</a:t>
            </a:r>
            <a:r>
              <a:rPr lang="en-US" altLang="ko-KR" sz="2000" b="1"/>
              <a:t>, </a:t>
            </a:r>
            <a:r>
              <a:rPr lang="ko-KR" altLang="en-US" sz="2000" b="1"/>
              <a:t>상용화된 칩셋의 출시는 없음</a:t>
            </a:r>
          </a:p>
          <a:p>
            <a:pPr lvl="3" eaLnBrk="1" hangingPunct="1">
              <a:spcBef>
                <a:spcPct val="20000"/>
              </a:spcBef>
              <a:buClr>
                <a:srgbClr val="3333CC"/>
              </a:buClr>
              <a:buFont typeface="Arial" panose="020B0604020202020204" pitchFamily="34" charset="0"/>
              <a:buChar char="•"/>
            </a:pPr>
            <a:endParaRPr lang="en-US" altLang="ko-KR"/>
          </a:p>
          <a:p>
            <a:pPr eaLnBrk="1" hangingPunct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</a:pPr>
            <a:r>
              <a:rPr lang="ko-KR" altLang="en-US" sz="2800" b="1">
                <a:solidFill>
                  <a:srgbClr val="CC0066"/>
                </a:solidFill>
              </a:rPr>
              <a:t>국내 기술</a:t>
            </a:r>
            <a:r>
              <a:rPr lang="en-US" altLang="ko-KR" sz="2800" b="1">
                <a:solidFill>
                  <a:srgbClr val="CC0066"/>
                </a:solidFill>
              </a:rPr>
              <a:t> </a:t>
            </a:r>
            <a:r>
              <a:rPr lang="ko-KR" altLang="en-US" sz="2800" b="1">
                <a:solidFill>
                  <a:srgbClr val="CC0066"/>
                </a:solidFill>
              </a:rPr>
              <a:t>현황</a:t>
            </a:r>
            <a:endParaRPr lang="en-US" altLang="ko-KR" sz="2800" b="1">
              <a:solidFill>
                <a:srgbClr val="CC0066"/>
              </a:solidFill>
            </a:endParaRPr>
          </a:p>
          <a:p>
            <a:pPr lvl="1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r>
              <a:rPr lang="ko-KR" altLang="en-US" sz="2000" b="1"/>
              <a:t>본 기술과 관련하여 국내 업체의 기술 개발은 이루어 지지 않고 있음</a:t>
            </a:r>
            <a:endParaRPr lang="en-US" altLang="ko-KR" sz="2000" b="1"/>
          </a:p>
          <a:p>
            <a:pPr lvl="1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endParaRPr lang="en-US" altLang="ko-KR" sz="2000" b="1"/>
          </a:p>
          <a:p>
            <a:pPr eaLnBrk="1" hangingPunct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</a:pPr>
            <a:r>
              <a:rPr lang="ko-KR" altLang="en-US" sz="2800" b="1">
                <a:solidFill>
                  <a:srgbClr val="CC0066"/>
                </a:solidFill>
              </a:rPr>
              <a:t>기존 기술에 대한 이점</a:t>
            </a:r>
            <a:endParaRPr lang="en-US" altLang="ko-KR" sz="2800" b="1">
              <a:solidFill>
                <a:srgbClr val="CC0066"/>
              </a:solidFill>
            </a:endParaRPr>
          </a:p>
          <a:p>
            <a:pPr lvl="1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r>
              <a:rPr lang="ko-KR" altLang="en-US" sz="2000" b="1"/>
              <a:t>기존 선행 기술에서는 다채널 동시 처리가 어려운 반면 본 기술은 이를 지원</a:t>
            </a:r>
          </a:p>
          <a:p>
            <a:pPr lvl="1" eaLnBrk="1" hangingPunct="1">
              <a:spcBef>
                <a:spcPct val="20000"/>
              </a:spcBef>
              <a:buClr>
                <a:srgbClr val="6600CC"/>
              </a:buClr>
              <a:buFont typeface="Wingdings" panose="05000000000000000000" pitchFamily="2" charset="2"/>
              <a:buChar char="v"/>
            </a:pPr>
            <a:r>
              <a:rPr lang="ko-KR" altLang="en-US" sz="2000" b="1"/>
              <a:t>외산 칩에 비해 높은 경제적 비용 절감이 가능</a:t>
            </a:r>
          </a:p>
        </p:txBody>
      </p:sp>
      <p:sp>
        <p:nvSpPr>
          <p:cNvPr id="8" name="Text Box 2061">
            <a:extLst>
              <a:ext uri="{FF2B5EF4-FFF2-40B4-BE49-F238E27FC236}">
                <a16:creationId xmlns:a16="http://schemas.microsoft.com/office/drawing/2014/main" id="{B3C1C0EB-59F9-47B8-90E0-3C7096D64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163" y="6400800"/>
            <a:ext cx="17986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 eaLnBrk="0" latinLnBrk="0" hangingPunct="0">
              <a:defRPr/>
            </a:pPr>
            <a:r>
              <a:rPr kumimoji="0" lang="ko-KR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연구부문</a:t>
            </a:r>
            <a:r>
              <a:rPr kumimoji="0" lang="en-US" altLang="ko-KR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/</a:t>
            </a:r>
            <a:r>
              <a:rPr kumimoji="0" lang="ko-KR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본부명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theme/theme1.xml><?xml version="1.0" encoding="utf-8"?>
<a:theme xmlns:a="http://schemas.openxmlformats.org/drawingml/2006/main" name="기본 디자인">
  <a:themeElements>
    <a:clrScheme name="기본 디자인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기본 디자인">
      <a:majorFont>
        <a:latin typeface="Times New Roman"/>
        <a:ea typeface="굴림"/>
        <a:cs typeface=""/>
      </a:majorFont>
      <a:minorFont>
        <a:latin typeface="Times New Roman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0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0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17310</TotalTime>
  <Words>834</Words>
  <Application>Microsoft Office PowerPoint</Application>
  <PresentationFormat>全屏显示(4:3)</PresentationFormat>
  <Paragraphs>127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굴림</vt:lpstr>
      <vt:lpstr>Arial</vt:lpstr>
      <vt:lpstr>Times New Roman</vt:lpstr>
      <vt:lpstr>굴림체</vt:lpstr>
      <vt:lpstr>휴먼새내기체</vt:lpstr>
      <vt:lpstr>HY헤드라인M</vt:lpstr>
      <vt:lpstr>Arial Black</vt:lpstr>
      <vt:lpstr>휴먼각진헤드라인</vt:lpstr>
      <vt:lpstr>HY견고딕</vt:lpstr>
      <vt:lpstr>Wingdings</vt:lpstr>
      <vt:lpstr>HY견명조</vt:lpstr>
      <vt:lpstr>Dotum</vt:lpstr>
      <vt:lpstr>기본 디자인</vt:lpstr>
      <vt:lpstr>PowerPoint 演示文稿</vt:lpstr>
      <vt:lpstr>PowerPoint 演示文稿</vt:lpstr>
      <vt:lpstr>PowerPoint 演示文稿</vt:lpstr>
      <vt:lpstr>1. 기술의 개요</vt:lpstr>
      <vt:lpstr>1. 기술의 개요</vt:lpstr>
      <vt:lpstr>2. 기술이전 내용 및 범위</vt:lpstr>
      <vt:lpstr>2. 기술이전 내용 및 범위</vt:lpstr>
      <vt:lpstr>2. 기술이전 내용 및 범위</vt:lpstr>
      <vt:lpstr>3. 경쟁기술과 비교</vt:lpstr>
      <vt:lpstr>4. 기술의 사업성</vt:lpstr>
      <vt:lpstr>5. 국내외 시장 동향</vt:lpstr>
      <vt:lpstr>PowerPoint 演示文稿</vt:lpstr>
    </vt:vector>
  </TitlesOfParts>
  <Company>시스템공학연구소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제목 없음</dc:title>
  <dc:creator>장지훈</dc:creator>
  <cp:lastModifiedBy>郎 咏琪</cp:lastModifiedBy>
  <cp:revision>1220</cp:revision>
  <cp:lastPrinted>2000-01-26T07:28:59Z</cp:lastPrinted>
  <dcterms:created xsi:type="dcterms:W3CDTF">1998-07-27T04:31:16Z</dcterms:created>
  <dcterms:modified xsi:type="dcterms:W3CDTF">2020-09-22T05:08:52Z</dcterms:modified>
</cp:coreProperties>
</file>