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75" r:id="rId4"/>
    <p:sldId id="265" r:id="rId6"/>
    <p:sldId id="276" r:id="rId7"/>
    <p:sldId id="277" r:id="rId8"/>
    <p:sldId id="279" r:id="rId9"/>
    <p:sldId id="280" r:id="rId10"/>
    <p:sldId id="267" r:id="rId11"/>
    <p:sldId id="270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8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20" y="-96"/>
      </p:cViewPr>
      <p:guideLst>
        <p:guide orient="horz" pos="2055"/>
        <p:guide pos="3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27305" y="-16510"/>
            <a:ext cx="12245340" cy="6889750"/>
            <a:chOff x="2856" y="-124"/>
            <a:chExt cx="19284" cy="10850"/>
          </a:xfrm>
        </p:grpSpPr>
        <p:pic>
          <p:nvPicPr>
            <p:cNvPr id="2" name="图片 1" descr="1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856" y="-124"/>
              <a:ext cx="19285" cy="10851"/>
            </a:xfrm>
            <a:prstGeom prst="rect">
              <a:avLst/>
            </a:prstGeom>
          </p:spPr>
        </p:pic>
        <p:sp>
          <p:nvSpPr>
            <p:cNvPr id="4" name="副标题 2"/>
            <p:cNvSpPr>
              <a:spLocks noGrp="1"/>
            </p:cNvSpPr>
            <p:nvPr/>
          </p:nvSpPr>
          <p:spPr>
            <a:xfrm>
              <a:off x="5280" y="5787"/>
              <a:ext cx="14400" cy="239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4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大学生人力资源开发平台</a:t>
              </a:r>
              <a:endParaRPr lang="zh-CN" altLang="en-US" sz="4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ea"/>
              </a:endParaRPr>
            </a:p>
            <a:p>
              <a:endParaRPr lang="zh-CN" altLang="en-US" sz="4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7" name="图片 6" descr="兼职地带logo源文件bai"/>
            <p:cNvPicPr>
              <a:picLocks noChangeAspect="1"/>
            </p:cNvPicPr>
            <p:nvPr/>
          </p:nvPicPr>
          <p:blipFill>
            <a:blip r:embed="rId2" cstate="print"/>
            <a:srcRect b="24568"/>
            <a:stretch>
              <a:fillRect/>
            </a:stretch>
          </p:blipFill>
          <p:spPr>
            <a:xfrm>
              <a:off x="9495" y="3007"/>
              <a:ext cx="5971" cy="203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-1270" y="0"/>
            <a:ext cx="12190730" cy="6652260"/>
            <a:chOff x="2736" y="0"/>
            <a:chExt cx="19198" cy="10476"/>
          </a:xfrm>
        </p:grpSpPr>
        <p:sp>
          <p:nvSpPr>
            <p:cNvPr id="8" name="标题 1"/>
            <p:cNvSpPr>
              <a:spLocks noGrp="1"/>
            </p:cNvSpPr>
            <p:nvPr/>
          </p:nvSpPr>
          <p:spPr>
            <a:xfrm>
              <a:off x="10881" y="3633"/>
              <a:ext cx="2910" cy="100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3200" b="1" dirty="0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商业模式</a:t>
              </a:r>
              <a:endParaRPr lang="zh-CN" altLang="zh-CN" sz="3200" b="1" dirty="0">
                <a:solidFill>
                  <a:srgbClr val="E1802C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2736" y="0"/>
              <a:ext cx="19198" cy="140"/>
              <a:chOff x="0" y="0"/>
              <a:chExt cx="19198" cy="140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0" y="0"/>
                <a:ext cx="19199" cy="141"/>
              </a:xfrm>
              <a:prstGeom prst="rect">
                <a:avLst/>
              </a:prstGeom>
              <a:solidFill>
                <a:srgbClr val="E1802C">
                  <a:alpha val="3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0" y="0"/>
                <a:ext cx="5590" cy="141"/>
              </a:xfrm>
              <a:prstGeom prst="rect">
                <a:avLst/>
              </a:prstGeom>
              <a:solidFill>
                <a:srgbClr val="E180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7" name="文本框 26"/>
            <p:cNvSpPr txBox="1"/>
            <p:nvPr/>
          </p:nvSpPr>
          <p:spPr>
            <a:xfrm>
              <a:off x="4670" y="5314"/>
              <a:ext cx="15332" cy="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000" b="1" dirty="0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以大学生兼职为切入点，聚合大学生资源，为企业提供兼职招聘、校园市场拓展服务。</a:t>
              </a:r>
              <a:endParaRPr lang="zh-CN" altLang="en-US" sz="2000" b="1" dirty="0">
                <a:solidFill>
                  <a:srgbClr val="E1802C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 flipV="1">
              <a:off x="3832" y="6351"/>
              <a:ext cx="17008" cy="5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9" name="组合 28"/>
            <p:cNvGrpSpPr/>
            <p:nvPr/>
          </p:nvGrpSpPr>
          <p:grpSpPr>
            <a:xfrm>
              <a:off x="4713" y="6670"/>
              <a:ext cx="15246" cy="675"/>
              <a:chOff x="2211" y="6670"/>
              <a:chExt cx="15246" cy="675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2757" y="6698"/>
                <a:ext cx="14700" cy="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学生  </a:t>
                </a:r>
                <a:r>
                  <a:rPr lang="zh-CN" altLang="en-US" sz="1600" b="1" dirty="0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530万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            企业  </a:t>
                </a:r>
                <a:r>
                  <a:rPr lang="zh-CN" altLang="en-US" sz="1600" b="1" dirty="0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17万</a:t>
                </a:r>
                <a:r>
                  <a:rPr lang="zh-CN" altLang="en-US" sz="1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  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           城市  </a:t>
                </a:r>
                <a:r>
                  <a:rPr lang="zh-CN" altLang="en-US" sz="1600" b="1" dirty="0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30个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             高校  </a:t>
                </a:r>
                <a:r>
                  <a:rPr lang="zh-CN" altLang="en-US" sz="1600" b="1" dirty="0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2100所</a:t>
                </a: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            上岗人次  </a:t>
                </a:r>
                <a:r>
                  <a:rPr lang="zh-CN" altLang="en-US" sz="1600" b="1" dirty="0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1100万</a:t>
                </a:r>
                <a:endParaRPr lang="zh-CN" altLang="en-US" sz="1600" b="1" dirty="0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pic>
            <p:nvPicPr>
              <p:cNvPr id="31" name="图片 30"/>
              <p:cNvPicPr>
                <a:picLocks noChangeAspect="1"/>
              </p:cNvPicPr>
              <p:nvPr/>
            </p:nvPicPr>
            <p:blipFill>
              <a:blip r:embed="rId1" cstate="print">
                <a:clrChange>
                  <a:clrFrom>
                    <a:srgbClr val="FCFCFC">
                      <a:alpha val="100000"/>
                    </a:srgbClr>
                  </a:clrFrom>
                  <a:clrTo>
                    <a:srgbClr val="FCFCFC">
                      <a:alpha val="100000"/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211" y="6775"/>
                <a:ext cx="690" cy="570"/>
              </a:xfrm>
              <a:prstGeom prst="rect">
                <a:avLst/>
              </a:prstGeom>
            </p:spPr>
          </p:pic>
          <p:pic>
            <p:nvPicPr>
              <p:cNvPr id="32" name="图片 31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CFCFC">
                      <a:alpha val="100000"/>
                    </a:srgbClr>
                  </a:clrFrom>
                  <a:clrTo>
                    <a:srgbClr val="FCFCFC">
                      <a:alpha val="100000"/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378" y="6765"/>
                <a:ext cx="576" cy="563"/>
              </a:xfrm>
              <a:prstGeom prst="rect">
                <a:avLst/>
              </a:prstGeom>
            </p:spPr>
          </p:pic>
          <p:pic>
            <p:nvPicPr>
              <p:cNvPr id="33" name="图片 32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CFCFC">
                      <a:alpha val="100000"/>
                    </a:srgbClr>
                  </a:clrFrom>
                  <a:clrTo>
                    <a:srgbClr val="FCFCFC">
                      <a:alpha val="100000"/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8145" y="6717"/>
                <a:ext cx="615" cy="563"/>
              </a:xfrm>
              <a:prstGeom prst="rect">
                <a:avLst/>
              </a:prstGeom>
            </p:spPr>
          </p:pic>
          <p:pic>
            <p:nvPicPr>
              <p:cNvPr id="34" name="图片 33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FCFCFC">
                      <a:alpha val="100000"/>
                    </a:srgbClr>
                  </a:clrFrom>
                  <a:clrTo>
                    <a:srgbClr val="FCFCFC">
                      <a:alpha val="100000"/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829" y="6670"/>
                <a:ext cx="672" cy="656"/>
              </a:xfrm>
              <a:prstGeom prst="rect">
                <a:avLst/>
              </a:prstGeom>
            </p:spPr>
          </p:pic>
          <p:pic>
            <p:nvPicPr>
              <p:cNvPr id="35" name="图片 34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CFCFC">
                      <a:alpha val="100000"/>
                    </a:srgbClr>
                  </a:clrFrom>
                  <a:clrTo>
                    <a:srgbClr val="FCFCFC">
                      <a:alpha val="100000"/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4043" y="6765"/>
                <a:ext cx="566" cy="515"/>
              </a:xfrm>
              <a:prstGeom prst="rect">
                <a:avLst/>
              </a:prstGeom>
            </p:spPr>
          </p:pic>
        </p:grpSp>
        <p:grpSp>
          <p:nvGrpSpPr>
            <p:cNvPr id="36" name="组合 35"/>
            <p:cNvGrpSpPr/>
            <p:nvPr/>
          </p:nvGrpSpPr>
          <p:grpSpPr>
            <a:xfrm>
              <a:off x="3448" y="8978"/>
              <a:ext cx="18061" cy="1498"/>
              <a:chOff x="112" y="8954"/>
              <a:chExt cx="18061" cy="1498"/>
            </a:xfrm>
          </p:grpSpPr>
          <p:sp>
            <p:nvSpPr>
              <p:cNvPr id="37" name="十字星 36"/>
              <p:cNvSpPr/>
              <p:nvPr/>
            </p:nvSpPr>
            <p:spPr>
              <a:xfrm rot="1560000">
                <a:off x="112" y="9527"/>
                <a:ext cx="576" cy="576"/>
              </a:xfrm>
              <a:prstGeom prst="star4">
                <a:avLst/>
              </a:prstGeom>
              <a:solidFill>
                <a:schemeClr val="accent2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十字星 37"/>
              <p:cNvSpPr/>
              <p:nvPr/>
            </p:nvSpPr>
            <p:spPr>
              <a:xfrm rot="2760000">
                <a:off x="2531" y="9468"/>
                <a:ext cx="526" cy="526"/>
              </a:xfrm>
              <a:prstGeom prst="star4">
                <a:avLst/>
              </a:prstGeom>
              <a:solidFill>
                <a:schemeClr val="accent2"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十字星 38"/>
              <p:cNvSpPr/>
              <p:nvPr/>
            </p:nvSpPr>
            <p:spPr>
              <a:xfrm rot="2760000">
                <a:off x="5225" y="9997"/>
                <a:ext cx="318" cy="361"/>
              </a:xfrm>
              <a:prstGeom prst="star4">
                <a:avLst/>
              </a:prstGeom>
              <a:solidFill>
                <a:schemeClr val="accent2">
                  <a:alpha val="29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十字星 39"/>
              <p:cNvSpPr/>
              <p:nvPr/>
            </p:nvSpPr>
            <p:spPr>
              <a:xfrm rot="720000">
                <a:off x="7887" y="9974"/>
                <a:ext cx="478" cy="478"/>
              </a:xfrm>
              <a:prstGeom prst="star4">
                <a:avLst/>
              </a:prstGeom>
              <a:solidFill>
                <a:schemeClr val="accent2">
                  <a:alpha val="45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十字星 40"/>
              <p:cNvSpPr/>
              <p:nvPr/>
            </p:nvSpPr>
            <p:spPr>
              <a:xfrm rot="720000">
                <a:off x="12503" y="9955"/>
                <a:ext cx="478" cy="478"/>
              </a:xfrm>
              <a:prstGeom prst="star4">
                <a:avLst/>
              </a:prstGeom>
              <a:solidFill>
                <a:schemeClr val="accent2"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十字星 41"/>
              <p:cNvSpPr/>
              <p:nvPr/>
            </p:nvSpPr>
            <p:spPr>
              <a:xfrm rot="18360000">
                <a:off x="17695" y="8954"/>
                <a:ext cx="478" cy="478"/>
              </a:xfrm>
              <a:prstGeom prst="star4">
                <a:avLst/>
              </a:prstGeom>
              <a:solidFill>
                <a:schemeClr val="accent2"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十字星 42"/>
              <p:cNvSpPr/>
              <p:nvPr/>
            </p:nvSpPr>
            <p:spPr>
              <a:xfrm rot="19200000">
                <a:off x="16690" y="9823"/>
                <a:ext cx="576" cy="576"/>
              </a:xfrm>
              <a:prstGeom prst="star4">
                <a:avLst/>
              </a:prstGeom>
              <a:solidFill>
                <a:schemeClr val="accent2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0" y="0"/>
            <a:ext cx="12190730" cy="6652260"/>
            <a:chOff x="4944" y="0"/>
            <a:chExt cx="19198" cy="10476"/>
          </a:xfrm>
        </p:grpSpPr>
        <p:sp>
          <p:nvSpPr>
            <p:cNvPr id="14" name="标题 1"/>
            <p:cNvSpPr>
              <a:spLocks noGrp="1"/>
            </p:cNvSpPr>
            <p:nvPr/>
          </p:nvSpPr>
          <p:spPr>
            <a:xfrm>
              <a:off x="13089" y="1953"/>
              <a:ext cx="2910" cy="100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zh-CN" sz="3200" b="1" dirty="0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市场规模</a:t>
              </a:r>
              <a:endParaRPr lang="zh-CN" altLang="zh-CN" sz="3200" b="1" dirty="0">
                <a:solidFill>
                  <a:srgbClr val="E1802C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944" y="0"/>
              <a:ext cx="19199" cy="141"/>
            </a:xfrm>
            <a:prstGeom prst="rect">
              <a:avLst/>
            </a:prstGeom>
            <a:solidFill>
              <a:srgbClr val="E1802C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4944" y="0"/>
              <a:ext cx="7858" cy="141"/>
            </a:xfrm>
            <a:prstGeom prst="rect">
              <a:avLst/>
            </a:prstGeom>
            <a:solidFill>
              <a:srgbClr val="E18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7397" y="4210"/>
              <a:ext cx="14322" cy="4332"/>
              <a:chOff x="2453" y="4210"/>
              <a:chExt cx="14322" cy="4332"/>
            </a:xfrm>
          </p:grpSpPr>
          <p:sp>
            <p:nvSpPr>
              <p:cNvPr id="18" name="六边形 17"/>
              <p:cNvSpPr/>
              <p:nvPr/>
            </p:nvSpPr>
            <p:spPr>
              <a:xfrm rot="5400000">
                <a:off x="12761" y="4528"/>
                <a:ext cx="4331" cy="3696"/>
              </a:xfrm>
              <a:prstGeom prst="hexagon">
                <a:avLst/>
              </a:prstGeom>
              <a:solidFill>
                <a:schemeClr val="accent2">
                  <a:alpha val="87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六边形 24"/>
              <p:cNvSpPr/>
              <p:nvPr/>
            </p:nvSpPr>
            <p:spPr>
              <a:xfrm rot="5400000">
                <a:off x="7435" y="4528"/>
                <a:ext cx="4331" cy="3696"/>
              </a:xfrm>
              <a:prstGeom prst="hexagon">
                <a:avLst/>
              </a:prstGeom>
              <a:solidFill>
                <a:schemeClr val="accent2">
                  <a:alpha val="87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六边形 25"/>
              <p:cNvSpPr/>
              <p:nvPr/>
            </p:nvSpPr>
            <p:spPr>
              <a:xfrm rot="5400000">
                <a:off x="2136" y="4529"/>
                <a:ext cx="4330" cy="3695"/>
              </a:xfrm>
              <a:prstGeom prst="hexagon">
                <a:avLst/>
              </a:prstGeom>
              <a:solidFill>
                <a:schemeClr val="accent2">
                  <a:alpha val="87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3245" y="6621"/>
                <a:ext cx="2112" cy="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zh-CN" altLang="en-US" sz="2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兼职市场 </a:t>
                </a:r>
                <a:endParaRPr lang="zh-CN" altLang="en-US" sz="2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3406" y="5492"/>
                <a:ext cx="1790" cy="1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zh-CN" altLang="en-US" sz="36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百亿</a:t>
                </a:r>
                <a:endParaRPr lang="zh-CN" altLang="en-US" sz="36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8163" y="6621"/>
                <a:ext cx="2876" cy="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zh-CN" altLang="en-US" sz="2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在校大学生</a:t>
                </a:r>
                <a:endParaRPr lang="zh-CN" altLang="en-US" sz="2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8102" y="5492"/>
                <a:ext cx="2998" cy="1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altLang="zh-CN" sz="36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3000</a:t>
                </a:r>
                <a:r>
                  <a:rPr lang="zh-CN" altLang="en-US" sz="36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万</a:t>
                </a:r>
                <a:endParaRPr lang="zh-CN" altLang="en-US" sz="36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13871" y="6621"/>
                <a:ext cx="2112" cy="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zh-CN" altLang="en-US" sz="2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消费市场</a:t>
                </a:r>
                <a:endParaRPr lang="zh-CN" altLang="en-US" sz="2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14032" y="5492"/>
                <a:ext cx="1790" cy="1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zh-CN" altLang="en-US" sz="36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千亿</a:t>
                </a:r>
                <a:endParaRPr lang="zh-CN" altLang="en-US" sz="36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5656" y="8978"/>
              <a:ext cx="18061" cy="1498"/>
              <a:chOff x="112" y="8954"/>
              <a:chExt cx="18061" cy="1498"/>
            </a:xfrm>
          </p:grpSpPr>
          <p:sp>
            <p:nvSpPr>
              <p:cNvPr id="38" name="十字星 37"/>
              <p:cNvSpPr/>
              <p:nvPr/>
            </p:nvSpPr>
            <p:spPr>
              <a:xfrm rot="1560000">
                <a:off x="112" y="9527"/>
                <a:ext cx="576" cy="576"/>
              </a:xfrm>
              <a:prstGeom prst="star4">
                <a:avLst/>
              </a:prstGeom>
              <a:solidFill>
                <a:schemeClr val="accent2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十字星 38"/>
              <p:cNvSpPr/>
              <p:nvPr/>
            </p:nvSpPr>
            <p:spPr>
              <a:xfrm rot="2760000">
                <a:off x="2531" y="9468"/>
                <a:ext cx="526" cy="526"/>
              </a:xfrm>
              <a:prstGeom prst="star4">
                <a:avLst/>
              </a:prstGeom>
              <a:solidFill>
                <a:schemeClr val="accent2"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十字星 39"/>
              <p:cNvSpPr/>
              <p:nvPr/>
            </p:nvSpPr>
            <p:spPr>
              <a:xfrm rot="2760000">
                <a:off x="5225" y="9997"/>
                <a:ext cx="318" cy="361"/>
              </a:xfrm>
              <a:prstGeom prst="star4">
                <a:avLst/>
              </a:prstGeom>
              <a:solidFill>
                <a:schemeClr val="accent2">
                  <a:alpha val="29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十字星 40"/>
              <p:cNvSpPr/>
              <p:nvPr/>
            </p:nvSpPr>
            <p:spPr>
              <a:xfrm rot="720000">
                <a:off x="7887" y="9974"/>
                <a:ext cx="478" cy="478"/>
              </a:xfrm>
              <a:prstGeom prst="star4">
                <a:avLst/>
              </a:prstGeom>
              <a:solidFill>
                <a:schemeClr val="accent2">
                  <a:alpha val="45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十字星 41"/>
              <p:cNvSpPr/>
              <p:nvPr/>
            </p:nvSpPr>
            <p:spPr>
              <a:xfrm rot="720000">
                <a:off x="12503" y="9955"/>
                <a:ext cx="478" cy="478"/>
              </a:xfrm>
              <a:prstGeom prst="star4">
                <a:avLst/>
              </a:prstGeom>
              <a:solidFill>
                <a:schemeClr val="accent2"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十字星 42"/>
              <p:cNvSpPr/>
              <p:nvPr/>
            </p:nvSpPr>
            <p:spPr>
              <a:xfrm rot="18360000">
                <a:off x="17695" y="8954"/>
                <a:ext cx="478" cy="478"/>
              </a:xfrm>
              <a:prstGeom prst="star4">
                <a:avLst/>
              </a:prstGeom>
              <a:solidFill>
                <a:schemeClr val="accent2"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十字星 43"/>
              <p:cNvSpPr/>
              <p:nvPr/>
            </p:nvSpPr>
            <p:spPr>
              <a:xfrm rot="19200000">
                <a:off x="16690" y="9823"/>
                <a:ext cx="576" cy="576"/>
              </a:xfrm>
              <a:prstGeom prst="star4">
                <a:avLst/>
              </a:prstGeom>
              <a:solidFill>
                <a:schemeClr val="accent2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4" name="文本框 32"/>
          <p:cNvSpPr txBox="1"/>
          <p:nvPr/>
        </p:nvSpPr>
        <p:spPr>
          <a:xfrm>
            <a:off x="1400961" y="5557757"/>
            <a:ext cx="2608975" cy="2616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提升用工效率，降低约</a:t>
            </a:r>
            <a:r>
              <a:rPr lang="en-US" altLang="zh-CN" sz="1100" b="1" dirty="0" smtClean="0">
                <a:solidFill>
                  <a:srgbClr val="E1802C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30%</a:t>
            </a:r>
            <a:r>
              <a:rPr lang="zh-CN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人力成本</a:t>
            </a:r>
            <a:endParaRPr lang="en-US" altLang="zh-CN" sz="11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8" name="文本框 32"/>
          <p:cNvSpPr txBox="1"/>
          <p:nvPr/>
        </p:nvSpPr>
        <p:spPr>
          <a:xfrm>
            <a:off x="4774734" y="5433320"/>
            <a:ext cx="2608975" cy="4308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零成本参与兼职实践、创新创业</a:t>
            </a:r>
            <a:endParaRPr lang="en-US" altLang="zh-CN" sz="11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/>
            <a:r>
              <a:rPr lang="zh-CN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从大学生自身角度出发解决就业问题</a:t>
            </a:r>
            <a:endParaRPr lang="en-US" altLang="zh-CN" sz="11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6" name="文本框 32"/>
          <p:cNvSpPr txBox="1"/>
          <p:nvPr/>
        </p:nvSpPr>
        <p:spPr>
          <a:xfrm>
            <a:off x="8180663" y="5450098"/>
            <a:ext cx="2608975" cy="4308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大学生人均消费</a:t>
            </a:r>
            <a:r>
              <a:rPr lang="en-US" altLang="zh-CN" sz="1100" b="1" dirty="0" smtClean="0">
                <a:solidFill>
                  <a:srgbClr val="E1802C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8000</a:t>
            </a:r>
            <a:r>
              <a:rPr lang="zh-CN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元</a:t>
            </a:r>
            <a:r>
              <a:rPr lang="en-US" altLang="zh-CN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/</a:t>
            </a:r>
            <a:r>
              <a:rPr lang="zh-CN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年以上</a:t>
            </a:r>
            <a:endParaRPr lang="en-US" altLang="zh-CN" sz="11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/>
            <a:r>
              <a:rPr lang="zh-CN" alt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大学生既是消费者，又是销售者</a:t>
            </a:r>
            <a:endParaRPr lang="en-US" altLang="zh-CN" sz="11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组合 56"/>
          <p:cNvGrpSpPr/>
          <p:nvPr/>
        </p:nvGrpSpPr>
        <p:grpSpPr>
          <a:xfrm>
            <a:off x="0" y="0"/>
            <a:ext cx="12191365" cy="6652260"/>
            <a:chOff x="3120" y="3096"/>
            <a:chExt cx="19199" cy="10476"/>
          </a:xfrm>
        </p:grpSpPr>
        <p:sp>
          <p:nvSpPr>
            <p:cNvPr id="6" name="标题 1"/>
            <p:cNvSpPr>
              <a:spLocks noGrp="1"/>
            </p:cNvSpPr>
            <p:nvPr/>
          </p:nvSpPr>
          <p:spPr>
            <a:xfrm>
              <a:off x="11265" y="4521"/>
              <a:ext cx="2910" cy="100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3200" b="1" dirty="0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盈利模式</a:t>
              </a:r>
              <a:endParaRPr lang="zh-CN" altLang="zh-CN" sz="3200" b="1" dirty="0">
                <a:solidFill>
                  <a:srgbClr val="E1802C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3120" y="3096"/>
              <a:ext cx="19199" cy="141"/>
            </a:xfrm>
            <a:prstGeom prst="rect">
              <a:avLst/>
            </a:prstGeom>
            <a:solidFill>
              <a:srgbClr val="E1802C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120" y="3096"/>
              <a:ext cx="10125" cy="141"/>
            </a:xfrm>
            <a:prstGeom prst="rect">
              <a:avLst/>
            </a:prstGeom>
            <a:solidFill>
              <a:srgbClr val="E18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3744" y="6638"/>
              <a:ext cx="18149" cy="6934"/>
              <a:chOff x="624" y="3542"/>
              <a:chExt cx="18149" cy="6934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624" y="5221"/>
                <a:ext cx="3378" cy="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VIP会员业务</a:t>
                </a:r>
                <a:endParaRPr lang="zh-CN" altLang="en-US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17" name="六边形 16"/>
              <p:cNvSpPr/>
              <p:nvPr/>
            </p:nvSpPr>
            <p:spPr>
              <a:xfrm rot="5400000">
                <a:off x="3837" y="3644"/>
                <a:ext cx="3033" cy="2857"/>
              </a:xfrm>
              <a:prstGeom prst="hexagon">
                <a:avLst/>
              </a:prstGeom>
              <a:solidFill>
                <a:schemeClr val="accent2">
                  <a:alpha val="87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3673" y="4759"/>
                <a:ext cx="3361" cy="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企业人事外包</a:t>
                </a:r>
                <a:endParaRPr lang="zh-CN" altLang="en-US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3646" y="6611"/>
                <a:ext cx="3356" cy="92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毛利润：</a:t>
                </a:r>
                <a:r>
                  <a:rPr lang="en-US" altLang="zh-CN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20%</a:t>
                </a:r>
                <a:endParaRPr lang="en-US" altLang="zh-CN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  <a:p>
                <a:pPr algn="ctr"/>
                <a:r>
                  <a:rPr lang="zh-CN" altLang="en-US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招</a:t>
                </a:r>
                <a:r>
                  <a:rPr lang="zh-CN" altLang="en-US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聘</a:t>
                </a:r>
                <a:r>
                  <a:rPr lang="zh-CN" altLang="en-US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、管理、兼职保险、预支工资</a:t>
                </a:r>
                <a:endParaRPr lang="en-US" altLang="zh-CN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  <a:p>
                <a:pPr algn="ctr"/>
                <a:r>
                  <a:rPr lang="zh-CN" alt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家乐福、滴滴、饿了么、</a:t>
                </a:r>
                <a:r>
                  <a:rPr lang="en-US" altLang="zh-CN" sz="11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ofo</a:t>
                </a:r>
                <a:r>
                  <a:rPr lang="en-US" altLang="zh-CN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...</a:t>
                </a:r>
                <a:endParaRPr lang="en-US" altLang="zh-CN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8245" y="5221"/>
                <a:ext cx="2775" cy="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兼职保险</a:t>
                </a:r>
                <a:endParaRPr lang="zh-CN" altLang="en-US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813" y="5222"/>
                <a:ext cx="2955" cy="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预付工资</a:t>
                </a:r>
                <a:endParaRPr lang="zh-CN" altLang="en-US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31" name="六边形 30"/>
              <p:cNvSpPr/>
              <p:nvPr/>
            </p:nvSpPr>
            <p:spPr>
              <a:xfrm rot="5400000">
                <a:off x="11984" y="3630"/>
                <a:ext cx="3033" cy="2857"/>
              </a:xfrm>
              <a:prstGeom prst="hexagon">
                <a:avLst/>
              </a:prstGeom>
              <a:solidFill>
                <a:schemeClr val="accent2">
                  <a:alpha val="87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2057" y="4747"/>
                <a:ext cx="2970" cy="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产品分成</a:t>
                </a:r>
                <a:endParaRPr lang="zh-CN" altLang="en-US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11769" y="6586"/>
                <a:ext cx="3415" cy="94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毛利润</a:t>
                </a:r>
                <a:r>
                  <a:rPr lang="en-US" altLang="zh-CN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10%</a:t>
                </a:r>
                <a:endParaRPr lang="en-US" altLang="zh-CN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  <a:p>
                <a:pPr algn="ctr"/>
                <a:r>
                  <a:rPr lang="zh-CN" alt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上万楼主助力宣传推广</a:t>
                </a:r>
                <a:endParaRPr lang="en-US" altLang="zh-CN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  <a:p>
                <a:pPr algn="ctr"/>
                <a:r>
                  <a:rPr lang="zh-CN" alt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消费可持续、可迁移</a:t>
                </a:r>
                <a:endParaRPr lang="en-US" altLang="zh-CN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grpSp>
            <p:nvGrpSpPr>
              <p:cNvPr id="34" name="组合 33"/>
              <p:cNvGrpSpPr/>
              <p:nvPr/>
            </p:nvGrpSpPr>
            <p:grpSpPr>
              <a:xfrm>
                <a:off x="712" y="8978"/>
                <a:ext cx="18061" cy="1498"/>
                <a:chOff x="112" y="8954"/>
                <a:chExt cx="18061" cy="1498"/>
              </a:xfrm>
            </p:grpSpPr>
            <p:sp>
              <p:nvSpPr>
                <p:cNvPr id="36" name="十字星 35"/>
                <p:cNvSpPr/>
                <p:nvPr/>
              </p:nvSpPr>
              <p:spPr>
                <a:xfrm rot="1560000">
                  <a:off x="112" y="9527"/>
                  <a:ext cx="576" cy="576"/>
                </a:xfrm>
                <a:prstGeom prst="star4">
                  <a:avLst/>
                </a:prstGeom>
                <a:solidFill>
                  <a:schemeClr val="accent2">
                    <a:alpha val="52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十字星 36"/>
                <p:cNvSpPr/>
                <p:nvPr/>
              </p:nvSpPr>
              <p:spPr>
                <a:xfrm rot="2760000">
                  <a:off x="2531" y="9468"/>
                  <a:ext cx="526" cy="526"/>
                </a:xfrm>
                <a:prstGeom prst="star4">
                  <a:avLst/>
                </a:prstGeom>
                <a:solidFill>
                  <a:schemeClr val="accent2">
                    <a:alpha val="22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" name="十字星 39"/>
                <p:cNvSpPr/>
                <p:nvPr/>
              </p:nvSpPr>
              <p:spPr>
                <a:xfrm rot="2760000">
                  <a:off x="5225" y="9997"/>
                  <a:ext cx="318" cy="361"/>
                </a:xfrm>
                <a:prstGeom prst="star4">
                  <a:avLst/>
                </a:prstGeom>
                <a:solidFill>
                  <a:schemeClr val="accent2">
                    <a:alpha val="29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" name="十字星 40"/>
                <p:cNvSpPr/>
                <p:nvPr/>
              </p:nvSpPr>
              <p:spPr>
                <a:xfrm rot="720000">
                  <a:off x="7887" y="9974"/>
                  <a:ext cx="478" cy="478"/>
                </a:xfrm>
                <a:prstGeom prst="star4">
                  <a:avLst/>
                </a:prstGeom>
                <a:solidFill>
                  <a:schemeClr val="accent2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" name="十字星 44"/>
                <p:cNvSpPr/>
                <p:nvPr/>
              </p:nvSpPr>
              <p:spPr>
                <a:xfrm rot="720000">
                  <a:off x="12503" y="9955"/>
                  <a:ext cx="478" cy="478"/>
                </a:xfrm>
                <a:prstGeom prst="star4">
                  <a:avLst/>
                </a:prstGeom>
                <a:solidFill>
                  <a:schemeClr val="accent2">
                    <a:alpha val="24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9" name="十字星 48"/>
                <p:cNvSpPr/>
                <p:nvPr/>
              </p:nvSpPr>
              <p:spPr>
                <a:xfrm rot="18360000">
                  <a:off x="17695" y="8954"/>
                  <a:ext cx="478" cy="478"/>
                </a:xfrm>
                <a:prstGeom prst="star4">
                  <a:avLst/>
                </a:prstGeom>
                <a:solidFill>
                  <a:schemeClr val="accent2">
                    <a:alpha val="24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十字星 52"/>
                <p:cNvSpPr/>
                <p:nvPr/>
              </p:nvSpPr>
              <p:spPr>
                <a:xfrm rot="19200000">
                  <a:off x="16690" y="9823"/>
                  <a:ext cx="576" cy="576"/>
                </a:xfrm>
                <a:prstGeom prst="star4">
                  <a:avLst/>
                </a:prstGeom>
                <a:solidFill>
                  <a:schemeClr val="accent2">
                    <a:alpha val="52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组合 54"/>
          <p:cNvGrpSpPr/>
          <p:nvPr/>
        </p:nvGrpSpPr>
        <p:grpSpPr>
          <a:xfrm>
            <a:off x="0" y="0"/>
            <a:ext cx="12191365" cy="6652260"/>
            <a:chOff x="15816" y="408"/>
            <a:chExt cx="19199" cy="10476"/>
          </a:xfrm>
        </p:grpSpPr>
        <p:sp>
          <p:nvSpPr>
            <p:cNvPr id="3" name="标题 1"/>
            <p:cNvSpPr>
              <a:spLocks noGrp="1"/>
            </p:cNvSpPr>
            <p:nvPr/>
          </p:nvSpPr>
          <p:spPr>
            <a:xfrm>
              <a:off x="23961" y="2031"/>
              <a:ext cx="2910" cy="100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3200" b="1" dirty="0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项目优势</a:t>
              </a:r>
              <a:endParaRPr lang="zh-CN" altLang="zh-CN" sz="3200" b="1" dirty="0">
                <a:solidFill>
                  <a:srgbClr val="E1802C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5816" y="408"/>
              <a:ext cx="19199" cy="141"/>
            </a:xfrm>
            <a:prstGeom prst="rect">
              <a:avLst/>
            </a:prstGeom>
            <a:solidFill>
              <a:srgbClr val="E1802C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5816" y="408"/>
              <a:ext cx="10125" cy="141"/>
            </a:xfrm>
            <a:prstGeom prst="rect">
              <a:avLst/>
            </a:prstGeom>
            <a:solidFill>
              <a:srgbClr val="E18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7209" y="4054"/>
              <a:ext cx="16483" cy="1459"/>
              <a:chOff x="1407" y="4312"/>
              <a:chExt cx="16483" cy="1459"/>
            </a:xfrm>
          </p:grpSpPr>
          <p:sp>
            <p:nvSpPr>
              <p:cNvPr id="16" name="六边形 15"/>
              <p:cNvSpPr/>
              <p:nvPr/>
            </p:nvSpPr>
            <p:spPr>
              <a:xfrm rot="5400000">
                <a:off x="2216" y="3600"/>
                <a:ext cx="1459" cy="2884"/>
              </a:xfrm>
              <a:prstGeom prst="hexagon">
                <a:avLst/>
              </a:prstGeom>
              <a:solidFill>
                <a:schemeClr val="accent2">
                  <a:alpha val="87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1407" y="4597"/>
                <a:ext cx="3078" cy="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zh-CN" altLang="en-US" sz="28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用户精准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4851" y="5420"/>
                <a:ext cx="13039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9" name="文本框 18"/>
              <p:cNvSpPr txBox="1"/>
              <p:nvPr/>
            </p:nvSpPr>
            <p:spPr>
              <a:xfrm>
                <a:off x="4759" y="4655"/>
                <a:ext cx="12749" cy="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每栋宿舍</a:t>
                </a:r>
                <a:r>
                  <a:rPr lang="zh-CN" altLang="en-US" sz="2000" dirty="0" smtClean="0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20</a:t>
                </a:r>
                <a:r>
                  <a:rPr lang="zh-CN" altLang="en-US" sz="2000" dirty="0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%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占有率</a:t>
                </a:r>
                <a:r>
                  <a:rPr lang="zh-CN" alt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，用户获取成本低至</a:t>
                </a:r>
                <a:r>
                  <a:rPr lang="en-US" altLang="zh-CN" sz="2000" dirty="0" smtClean="0">
                    <a:solidFill>
                      <a:schemeClr val="accent2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1</a:t>
                </a:r>
                <a:r>
                  <a:rPr lang="zh-CN" alt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元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17112" y="6003"/>
              <a:ext cx="16580" cy="1459"/>
              <a:chOff x="1310" y="4312"/>
              <a:chExt cx="16580" cy="1459"/>
            </a:xfrm>
          </p:grpSpPr>
          <p:sp>
            <p:nvSpPr>
              <p:cNvPr id="26" name="六边形 25"/>
              <p:cNvSpPr/>
              <p:nvPr/>
            </p:nvSpPr>
            <p:spPr>
              <a:xfrm rot="5400000">
                <a:off x="2216" y="3600"/>
                <a:ext cx="1459" cy="2884"/>
              </a:xfrm>
              <a:prstGeom prst="hexagon">
                <a:avLst/>
              </a:prstGeom>
              <a:solidFill>
                <a:schemeClr val="accent2">
                  <a:alpha val="87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1310" y="4597"/>
                <a:ext cx="3271" cy="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zh-CN" altLang="en-US" sz="28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全</a:t>
                </a:r>
                <a:r>
                  <a:rPr lang="zh-CN" altLang="en-US" sz="28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国规模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cxnSp>
            <p:nvCxnSpPr>
              <p:cNvPr id="28" name="直接连接符 27"/>
              <p:cNvCxnSpPr/>
              <p:nvPr/>
            </p:nvCxnSpPr>
            <p:spPr>
              <a:xfrm flipV="1">
                <a:off x="4851" y="5420"/>
                <a:ext cx="13039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9" name="文本框 28"/>
              <p:cNvSpPr txBox="1"/>
              <p:nvPr/>
            </p:nvSpPr>
            <p:spPr>
              <a:xfrm>
                <a:off x="4759" y="4655"/>
                <a:ext cx="13130" cy="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2000" dirty="0" smtClean="0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30</a:t>
                </a:r>
                <a:r>
                  <a:rPr lang="zh-CN" altLang="en-US" sz="2000" dirty="0"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个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城</a:t>
                </a:r>
                <a:r>
                  <a:rPr lang="zh-CN" alt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市、</a:t>
                </a:r>
                <a:r>
                  <a:rPr lang="en-US" altLang="zh-CN" sz="2000" dirty="0" smtClean="0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2000</a:t>
                </a:r>
                <a:r>
                  <a:rPr lang="zh-CN" alt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余所高校落地能力，企业服务有保障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17112" y="7953"/>
              <a:ext cx="16580" cy="1459"/>
              <a:chOff x="1310" y="4313"/>
              <a:chExt cx="16580" cy="1459"/>
            </a:xfrm>
          </p:grpSpPr>
          <p:sp>
            <p:nvSpPr>
              <p:cNvPr id="36" name="六边形 35"/>
              <p:cNvSpPr/>
              <p:nvPr/>
            </p:nvSpPr>
            <p:spPr>
              <a:xfrm rot="5400000">
                <a:off x="2216" y="3600"/>
                <a:ext cx="1459" cy="2884"/>
              </a:xfrm>
              <a:prstGeom prst="hexagon">
                <a:avLst/>
              </a:prstGeom>
              <a:solidFill>
                <a:schemeClr val="accent2">
                  <a:alpha val="87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1310" y="4597"/>
                <a:ext cx="3271" cy="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zh-CN" altLang="en-US" sz="28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行业领先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cxnSp>
            <p:nvCxnSpPr>
              <p:cNvPr id="45" name="直接连接符 44"/>
              <p:cNvCxnSpPr/>
              <p:nvPr/>
            </p:nvCxnSpPr>
            <p:spPr>
              <a:xfrm flipV="1">
                <a:off x="4851" y="5420"/>
                <a:ext cx="13039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6" name="文本框 45"/>
              <p:cNvSpPr txBox="1"/>
              <p:nvPr/>
            </p:nvSpPr>
            <p:spPr>
              <a:xfrm>
                <a:off x="4759" y="4655"/>
                <a:ext cx="12749" cy="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稳定发展</a:t>
                </a:r>
                <a:r>
                  <a:rPr lang="zh-CN" altLang="en-US" sz="2000" dirty="0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十年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，与高校、银行、运营商有较为深入的合作，剩者为王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16528" y="9386"/>
              <a:ext cx="18061" cy="1498"/>
              <a:chOff x="112" y="8954"/>
              <a:chExt cx="18061" cy="1498"/>
            </a:xfrm>
          </p:grpSpPr>
          <p:sp>
            <p:nvSpPr>
              <p:cNvPr id="48" name="十字星 47"/>
              <p:cNvSpPr/>
              <p:nvPr/>
            </p:nvSpPr>
            <p:spPr>
              <a:xfrm rot="1560000">
                <a:off x="112" y="9527"/>
                <a:ext cx="576" cy="576"/>
              </a:xfrm>
              <a:prstGeom prst="star4">
                <a:avLst/>
              </a:prstGeom>
              <a:solidFill>
                <a:schemeClr val="accent2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十字星 48"/>
              <p:cNvSpPr/>
              <p:nvPr/>
            </p:nvSpPr>
            <p:spPr>
              <a:xfrm rot="2760000">
                <a:off x="2531" y="9468"/>
                <a:ext cx="526" cy="526"/>
              </a:xfrm>
              <a:prstGeom prst="star4">
                <a:avLst/>
              </a:prstGeom>
              <a:solidFill>
                <a:schemeClr val="accent2"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十字星 49"/>
              <p:cNvSpPr/>
              <p:nvPr/>
            </p:nvSpPr>
            <p:spPr>
              <a:xfrm rot="2760000">
                <a:off x="5225" y="9997"/>
                <a:ext cx="318" cy="361"/>
              </a:xfrm>
              <a:prstGeom prst="star4">
                <a:avLst/>
              </a:prstGeom>
              <a:solidFill>
                <a:schemeClr val="accent2">
                  <a:alpha val="29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十字星 50"/>
              <p:cNvSpPr/>
              <p:nvPr/>
            </p:nvSpPr>
            <p:spPr>
              <a:xfrm rot="720000">
                <a:off x="7887" y="9974"/>
                <a:ext cx="478" cy="478"/>
              </a:xfrm>
              <a:prstGeom prst="star4">
                <a:avLst/>
              </a:prstGeom>
              <a:solidFill>
                <a:schemeClr val="accent2">
                  <a:alpha val="45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十字星 51"/>
              <p:cNvSpPr/>
              <p:nvPr/>
            </p:nvSpPr>
            <p:spPr>
              <a:xfrm rot="720000">
                <a:off x="12503" y="9955"/>
                <a:ext cx="478" cy="478"/>
              </a:xfrm>
              <a:prstGeom prst="star4">
                <a:avLst/>
              </a:prstGeom>
              <a:solidFill>
                <a:schemeClr val="accent2"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十字星 52"/>
              <p:cNvSpPr/>
              <p:nvPr/>
            </p:nvSpPr>
            <p:spPr>
              <a:xfrm rot="18360000">
                <a:off x="17695" y="8954"/>
                <a:ext cx="478" cy="478"/>
              </a:xfrm>
              <a:prstGeom prst="star4">
                <a:avLst/>
              </a:prstGeom>
              <a:solidFill>
                <a:schemeClr val="accent2"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十字星 53"/>
              <p:cNvSpPr/>
              <p:nvPr/>
            </p:nvSpPr>
            <p:spPr>
              <a:xfrm rot="19200000">
                <a:off x="16690" y="9823"/>
                <a:ext cx="576" cy="576"/>
              </a:xfrm>
              <a:prstGeom prst="star4">
                <a:avLst/>
              </a:prstGeom>
              <a:solidFill>
                <a:schemeClr val="accent2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组合 68"/>
          <p:cNvGrpSpPr/>
          <p:nvPr/>
        </p:nvGrpSpPr>
        <p:grpSpPr>
          <a:xfrm>
            <a:off x="0" y="0"/>
            <a:ext cx="12190730" cy="6652260"/>
            <a:chOff x="10176" y="0"/>
            <a:chExt cx="19198" cy="10476"/>
          </a:xfrm>
        </p:grpSpPr>
        <p:sp>
          <p:nvSpPr>
            <p:cNvPr id="15" name="标题 1"/>
            <p:cNvSpPr>
              <a:spLocks noGrp="1"/>
            </p:cNvSpPr>
            <p:nvPr/>
          </p:nvSpPr>
          <p:spPr>
            <a:xfrm>
              <a:off x="18321" y="1540"/>
              <a:ext cx="2910" cy="100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zh-CN" sz="3200" b="1" dirty="0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团队介绍</a:t>
              </a:r>
              <a:endParaRPr lang="zh-CN" altLang="zh-CN" sz="3200" b="1" dirty="0">
                <a:solidFill>
                  <a:srgbClr val="E1802C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0176" y="0"/>
              <a:ext cx="19199" cy="141"/>
            </a:xfrm>
            <a:prstGeom prst="rect">
              <a:avLst/>
            </a:prstGeom>
            <a:solidFill>
              <a:srgbClr val="E1802C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0176" y="0"/>
              <a:ext cx="12393" cy="141"/>
            </a:xfrm>
            <a:prstGeom prst="rect">
              <a:avLst/>
            </a:prstGeom>
            <a:solidFill>
              <a:srgbClr val="E18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0403" y="3778"/>
              <a:ext cx="18508" cy="4467"/>
              <a:chOff x="227" y="3778"/>
              <a:chExt cx="18508" cy="4467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2389" y="3846"/>
                <a:ext cx="2571" cy="2232"/>
                <a:chOff x="1907" y="3366"/>
                <a:chExt cx="2571" cy="2232"/>
              </a:xfrm>
            </p:grpSpPr>
            <p:sp>
              <p:nvSpPr>
                <p:cNvPr id="25" name="六边形 24"/>
                <p:cNvSpPr/>
                <p:nvPr/>
              </p:nvSpPr>
              <p:spPr>
                <a:xfrm rot="5400000">
                  <a:off x="2076" y="3196"/>
                  <a:ext cx="2232" cy="2571"/>
                </a:xfrm>
                <a:prstGeom prst="hexagon">
                  <a:avLst/>
                </a:prstGeom>
                <a:solidFill>
                  <a:schemeClr val="accent2">
                    <a:alpha val="87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26" name="组合 25"/>
                <p:cNvGrpSpPr/>
                <p:nvPr/>
              </p:nvGrpSpPr>
              <p:grpSpPr>
                <a:xfrm>
                  <a:off x="2171" y="3781"/>
                  <a:ext cx="2043" cy="1451"/>
                  <a:chOff x="922" y="4574"/>
                  <a:chExt cx="2043" cy="1451"/>
                </a:xfrm>
              </p:grpSpPr>
              <p:sp>
                <p:nvSpPr>
                  <p:cNvPr id="27" name="文本框 26"/>
                  <p:cNvSpPr txBox="1"/>
                  <p:nvPr/>
                </p:nvSpPr>
                <p:spPr>
                  <a:xfrm>
                    <a:off x="1008" y="5348"/>
                    <a:ext cx="1860" cy="6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10000"/>
                      </a:lnSpc>
                    </a:pPr>
                    <a:r>
                      <a:rPr lang="zh-CN" altLang="en-US" sz="20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rPr>
                      <a:t>COO </a:t>
                    </a:r>
                    <a:endParaRPr lang="zh-CN" altLang="en-US" sz="2000" dirty="0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+mn-ea"/>
                    </a:endParaRPr>
                  </a:p>
                </p:txBody>
              </p:sp>
              <p:sp>
                <p:nvSpPr>
                  <p:cNvPr id="28" name="文本框 27"/>
                  <p:cNvSpPr txBox="1"/>
                  <p:nvPr/>
                </p:nvSpPr>
                <p:spPr>
                  <a:xfrm>
                    <a:off x="922" y="4574"/>
                    <a:ext cx="2043" cy="78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10000"/>
                      </a:lnSpc>
                    </a:pPr>
                    <a:r>
                      <a:rPr lang="zh-CN" altLang="en-US" sz="24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rPr>
                      <a:t>徐 丹</a:t>
                    </a:r>
                    <a:endParaRPr lang="zh-CN" altLang="en-US" sz="2400" dirty="0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+mn-ea"/>
                    </a:endParaRPr>
                  </a:p>
                </p:txBody>
              </p:sp>
            </p:grpSp>
          </p:grpSp>
          <p:sp>
            <p:nvSpPr>
              <p:cNvPr id="29" name="文本框 28"/>
              <p:cNvSpPr txBox="1"/>
              <p:nvPr/>
            </p:nvSpPr>
            <p:spPr>
              <a:xfrm>
                <a:off x="227" y="6533"/>
                <a:ext cx="6895" cy="1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中国银联四川分公司助理总经理</a:t>
                </a:r>
                <a:endParaRPr lang="zh-CN" altLang="en-US" b="1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b="1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艾普集团大客户总监</a:t>
                </a:r>
                <a:endParaRPr lang="zh-CN" altLang="en-US" b="1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b="1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擅长公关</a:t>
                </a:r>
                <a:endParaRPr lang="zh-CN" altLang="en-US" b="1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8263" y="3778"/>
                <a:ext cx="2571" cy="2232"/>
                <a:chOff x="11700" y="4069"/>
                <a:chExt cx="2571" cy="2232"/>
              </a:xfrm>
            </p:grpSpPr>
            <p:sp>
              <p:nvSpPr>
                <p:cNvPr id="31" name="六边形 30"/>
                <p:cNvSpPr/>
                <p:nvPr/>
              </p:nvSpPr>
              <p:spPr>
                <a:xfrm rot="5400000">
                  <a:off x="11869" y="3899"/>
                  <a:ext cx="2232" cy="2571"/>
                </a:xfrm>
                <a:prstGeom prst="hexagon">
                  <a:avLst/>
                </a:prstGeom>
                <a:solidFill>
                  <a:schemeClr val="accent2">
                    <a:alpha val="87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32" name="组合 31"/>
                <p:cNvGrpSpPr/>
                <p:nvPr/>
              </p:nvGrpSpPr>
              <p:grpSpPr>
                <a:xfrm>
                  <a:off x="11964" y="4484"/>
                  <a:ext cx="2043" cy="1451"/>
                  <a:chOff x="922" y="4574"/>
                  <a:chExt cx="2043" cy="1451"/>
                </a:xfrm>
              </p:grpSpPr>
              <p:sp>
                <p:nvSpPr>
                  <p:cNvPr id="36" name="文本框 35"/>
                  <p:cNvSpPr txBox="1"/>
                  <p:nvPr/>
                </p:nvSpPr>
                <p:spPr>
                  <a:xfrm>
                    <a:off x="1008" y="5348"/>
                    <a:ext cx="1860" cy="6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10000"/>
                      </a:lnSpc>
                    </a:pPr>
                    <a:r>
                      <a:rPr lang="zh-CN" altLang="en-US" sz="20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rPr>
                      <a:t>C</a:t>
                    </a:r>
                    <a:r>
                      <a:rPr lang="en-US" altLang="zh-CN" sz="20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rPr>
                      <a:t>T</a:t>
                    </a:r>
                    <a:r>
                      <a:rPr lang="zh-CN" altLang="en-US" sz="20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rPr>
                      <a:t>O </a:t>
                    </a:r>
                    <a:endParaRPr lang="zh-CN" altLang="en-US" sz="2000" dirty="0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+mn-ea"/>
                    </a:endParaRPr>
                  </a:p>
                </p:txBody>
              </p:sp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922" y="4574"/>
                    <a:ext cx="2043" cy="78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10000"/>
                      </a:lnSpc>
                    </a:pPr>
                    <a:r>
                      <a:rPr lang="zh-CN" altLang="en-US" sz="24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rPr>
                      <a:t>曾 帅</a:t>
                    </a:r>
                    <a:endParaRPr lang="zh-CN" altLang="en-US" sz="2400" dirty="0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+mn-ea"/>
                    </a:endParaRPr>
                  </a:p>
                </p:txBody>
              </p:sp>
            </p:grpSp>
          </p:grpSp>
          <p:sp>
            <p:nvSpPr>
              <p:cNvPr id="40" name="文本框 39"/>
              <p:cNvSpPr txBox="1"/>
              <p:nvPr/>
            </p:nvSpPr>
            <p:spPr>
              <a:xfrm>
                <a:off x="6463" y="6533"/>
                <a:ext cx="6171" cy="1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微信测试团队技术骨干</a:t>
                </a:r>
                <a:endParaRPr lang="zh-CN" altLang="en-US" b="1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b="1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七年移动互联网产品开发经验 </a:t>
                </a:r>
                <a:endParaRPr lang="zh-CN" altLang="en-US" b="1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b="1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擅长技术</a:t>
                </a:r>
                <a:endParaRPr lang="zh-CN" altLang="en-US" b="1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grpSp>
            <p:nvGrpSpPr>
              <p:cNvPr id="41" name="组合 40"/>
              <p:cNvGrpSpPr/>
              <p:nvPr/>
            </p:nvGrpSpPr>
            <p:grpSpPr>
              <a:xfrm>
                <a:off x="14257" y="3846"/>
                <a:ext cx="2571" cy="2232"/>
                <a:chOff x="1907" y="8054"/>
                <a:chExt cx="2571" cy="2232"/>
              </a:xfrm>
            </p:grpSpPr>
            <p:sp>
              <p:nvSpPr>
                <p:cNvPr id="47" name="六边形 46"/>
                <p:cNvSpPr/>
                <p:nvPr/>
              </p:nvSpPr>
              <p:spPr>
                <a:xfrm rot="5400000">
                  <a:off x="2076" y="7884"/>
                  <a:ext cx="2232" cy="2571"/>
                </a:xfrm>
                <a:prstGeom prst="hexagon">
                  <a:avLst/>
                </a:prstGeom>
                <a:solidFill>
                  <a:schemeClr val="accent2">
                    <a:alpha val="87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51" name="组合 50"/>
                <p:cNvGrpSpPr/>
                <p:nvPr/>
              </p:nvGrpSpPr>
              <p:grpSpPr>
                <a:xfrm>
                  <a:off x="2171" y="8493"/>
                  <a:ext cx="2043" cy="1427"/>
                  <a:chOff x="922" y="4598"/>
                  <a:chExt cx="2043" cy="1427"/>
                </a:xfrm>
              </p:grpSpPr>
              <p:sp>
                <p:nvSpPr>
                  <p:cNvPr id="53" name="文本框 52"/>
                  <p:cNvSpPr txBox="1"/>
                  <p:nvPr/>
                </p:nvSpPr>
                <p:spPr>
                  <a:xfrm>
                    <a:off x="1008" y="5348"/>
                    <a:ext cx="1860" cy="6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10000"/>
                      </a:lnSpc>
                    </a:pPr>
                    <a:r>
                      <a:rPr lang="zh-CN" altLang="en-US" sz="20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rPr>
                      <a:t>C</a:t>
                    </a:r>
                    <a:r>
                      <a:rPr lang="en-US" altLang="zh-CN" sz="20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rPr>
                      <a:t>E</a:t>
                    </a:r>
                    <a:r>
                      <a:rPr lang="zh-CN" altLang="en-US" sz="20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rPr>
                      <a:t>O </a:t>
                    </a:r>
                    <a:endParaRPr lang="zh-CN" altLang="en-US" sz="2000" dirty="0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+mn-ea"/>
                    </a:endParaRPr>
                  </a:p>
                </p:txBody>
              </p:sp>
              <p:sp>
                <p:nvSpPr>
                  <p:cNvPr id="56" name="文本框 55"/>
                  <p:cNvSpPr txBox="1"/>
                  <p:nvPr/>
                </p:nvSpPr>
                <p:spPr>
                  <a:xfrm>
                    <a:off x="922" y="4598"/>
                    <a:ext cx="2043" cy="75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10000"/>
                      </a:lnSpc>
                    </a:pPr>
                    <a:r>
                      <a:rPr lang="zh-CN" altLang="en-US" sz="2300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rPr>
                      <a:t>尹啸天</a:t>
                    </a:r>
                    <a:endParaRPr lang="zh-CN" altLang="en-US" sz="2300" dirty="0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+mn-ea"/>
                    </a:endParaRPr>
                  </a:p>
                </p:txBody>
              </p:sp>
            </p:grpSp>
          </p:grpSp>
          <p:sp>
            <p:nvSpPr>
              <p:cNvPr id="57" name="文本框 56"/>
              <p:cNvSpPr txBox="1"/>
              <p:nvPr/>
            </p:nvSpPr>
            <p:spPr>
              <a:xfrm>
                <a:off x="12349" y="6533"/>
                <a:ext cx="6387" cy="1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专注大学生人力资源开发十年</a:t>
                </a:r>
                <a:endParaRPr lang="zh-CN" altLang="en-US" b="1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b="1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全国300余所高校演讲经历 </a:t>
                </a:r>
                <a:endParaRPr lang="zh-CN" altLang="en-US" b="1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b="1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擅长运营</a:t>
                </a:r>
                <a:endParaRPr lang="zh-CN" altLang="en-US" b="1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>
              <a:off x="16881" y="3528"/>
              <a:ext cx="5929" cy="4968"/>
              <a:chOff x="6705" y="3528"/>
              <a:chExt cx="5929" cy="4968"/>
            </a:xfrm>
          </p:grpSpPr>
          <p:cxnSp>
            <p:nvCxnSpPr>
              <p:cNvPr id="59" name="直接连接符 58"/>
              <p:cNvCxnSpPr/>
              <p:nvPr/>
            </p:nvCxnSpPr>
            <p:spPr>
              <a:xfrm>
                <a:off x="6705" y="3528"/>
                <a:ext cx="0" cy="4968"/>
              </a:xfrm>
              <a:prstGeom prst="line">
                <a:avLst/>
              </a:prstGeom>
              <a:ln>
                <a:solidFill>
                  <a:schemeClr val="accent2">
                    <a:alpha val="39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/>
              <p:nvPr/>
            </p:nvCxnSpPr>
            <p:spPr>
              <a:xfrm>
                <a:off x="12634" y="3528"/>
                <a:ext cx="0" cy="4968"/>
              </a:xfrm>
              <a:prstGeom prst="line">
                <a:avLst/>
              </a:prstGeom>
              <a:ln>
                <a:solidFill>
                  <a:schemeClr val="accent2">
                    <a:alpha val="39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61" name="组合 60"/>
            <p:cNvGrpSpPr/>
            <p:nvPr/>
          </p:nvGrpSpPr>
          <p:grpSpPr>
            <a:xfrm>
              <a:off x="10888" y="8978"/>
              <a:ext cx="18061" cy="1498"/>
              <a:chOff x="112" y="8954"/>
              <a:chExt cx="18061" cy="1498"/>
            </a:xfrm>
          </p:grpSpPr>
          <p:sp>
            <p:nvSpPr>
              <p:cNvPr id="62" name="十字星 61"/>
              <p:cNvSpPr/>
              <p:nvPr/>
            </p:nvSpPr>
            <p:spPr>
              <a:xfrm rot="1560000">
                <a:off x="112" y="9527"/>
                <a:ext cx="576" cy="576"/>
              </a:xfrm>
              <a:prstGeom prst="star4">
                <a:avLst/>
              </a:prstGeom>
              <a:solidFill>
                <a:schemeClr val="accent2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十字星 62"/>
              <p:cNvSpPr/>
              <p:nvPr/>
            </p:nvSpPr>
            <p:spPr>
              <a:xfrm rot="2760000">
                <a:off x="2531" y="9468"/>
                <a:ext cx="526" cy="526"/>
              </a:xfrm>
              <a:prstGeom prst="star4">
                <a:avLst/>
              </a:prstGeom>
              <a:solidFill>
                <a:schemeClr val="accent2"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十字星 63"/>
              <p:cNvSpPr/>
              <p:nvPr/>
            </p:nvSpPr>
            <p:spPr>
              <a:xfrm rot="2760000">
                <a:off x="5225" y="9997"/>
                <a:ext cx="318" cy="361"/>
              </a:xfrm>
              <a:prstGeom prst="star4">
                <a:avLst/>
              </a:prstGeom>
              <a:solidFill>
                <a:schemeClr val="accent2">
                  <a:alpha val="29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十字星 64"/>
              <p:cNvSpPr/>
              <p:nvPr/>
            </p:nvSpPr>
            <p:spPr>
              <a:xfrm rot="720000">
                <a:off x="7887" y="9974"/>
                <a:ext cx="478" cy="478"/>
              </a:xfrm>
              <a:prstGeom prst="star4">
                <a:avLst/>
              </a:prstGeom>
              <a:solidFill>
                <a:schemeClr val="accent2">
                  <a:alpha val="45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十字星 65"/>
              <p:cNvSpPr/>
              <p:nvPr/>
            </p:nvSpPr>
            <p:spPr>
              <a:xfrm rot="720000">
                <a:off x="12503" y="9955"/>
                <a:ext cx="478" cy="478"/>
              </a:xfrm>
              <a:prstGeom prst="star4">
                <a:avLst/>
              </a:prstGeom>
              <a:solidFill>
                <a:schemeClr val="accent2"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十字星 66"/>
              <p:cNvSpPr/>
              <p:nvPr/>
            </p:nvSpPr>
            <p:spPr>
              <a:xfrm rot="18360000">
                <a:off x="17695" y="8954"/>
                <a:ext cx="478" cy="478"/>
              </a:xfrm>
              <a:prstGeom prst="star4">
                <a:avLst/>
              </a:prstGeom>
              <a:solidFill>
                <a:schemeClr val="accent2"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" name="十字星 67"/>
              <p:cNvSpPr/>
              <p:nvPr/>
            </p:nvSpPr>
            <p:spPr>
              <a:xfrm rot="19200000">
                <a:off x="16690" y="9823"/>
                <a:ext cx="576" cy="576"/>
              </a:xfrm>
              <a:prstGeom prst="star4">
                <a:avLst/>
              </a:prstGeom>
              <a:solidFill>
                <a:schemeClr val="accent2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1270" y="0"/>
            <a:ext cx="12191365" cy="6652260"/>
            <a:chOff x="6672" y="0"/>
            <a:chExt cx="19199" cy="10476"/>
          </a:xfrm>
        </p:grpSpPr>
        <p:sp>
          <p:nvSpPr>
            <p:cNvPr id="15" name="标题 1"/>
            <p:cNvSpPr>
              <a:spLocks noGrp="1"/>
            </p:cNvSpPr>
            <p:nvPr/>
          </p:nvSpPr>
          <p:spPr>
            <a:xfrm>
              <a:off x="14817" y="1904"/>
              <a:ext cx="2910" cy="100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zh-CN" sz="3200" b="1" dirty="0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融资情况</a:t>
              </a:r>
              <a:endParaRPr lang="zh-CN" altLang="zh-CN" sz="3200" b="1" dirty="0">
                <a:solidFill>
                  <a:srgbClr val="E1802C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672" y="0"/>
              <a:ext cx="19199" cy="141"/>
            </a:xfrm>
            <a:prstGeom prst="rect">
              <a:avLst/>
            </a:prstGeom>
            <a:solidFill>
              <a:srgbClr val="E1802C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6672" y="0"/>
              <a:ext cx="19196" cy="141"/>
            </a:xfrm>
            <a:prstGeom prst="rect">
              <a:avLst/>
            </a:prstGeom>
            <a:solidFill>
              <a:srgbClr val="E18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9125" y="4186"/>
              <a:ext cx="14269" cy="4332"/>
              <a:chOff x="2453" y="4186"/>
              <a:chExt cx="14269" cy="4332"/>
            </a:xfrm>
          </p:grpSpPr>
          <p:sp>
            <p:nvSpPr>
              <p:cNvPr id="19" name="六边形 18"/>
              <p:cNvSpPr/>
              <p:nvPr/>
            </p:nvSpPr>
            <p:spPr>
              <a:xfrm rot="5400000">
                <a:off x="12708" y="4504"/>
                <a:ext cx="4331" cy="3696"/>
              </a:xfrm>
              <a:prstGeom prst="hexagon">
                <a:avLst/>
              </a:prstGeom>
              <a:solidFill>
                <a:schemeClr val="accent2">
                  <a:lumMod val="60000"/>
                  <a:lumOff val="40000"/>
                  <a:alpha val="87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六边形 24"/>
              <p:cNvSpPr/>
              <p:nvPr/>
            </p:nvSpPr>
            <p:spPr>
              <a:xfrm rot="5400000">
                <a:off x="7435" y="4504"/>
                <a:ext cx="4331" cy="3696"/>
              </a:xfrm>
              <a:prstGeom prst="hexagon">
                <a:avLst/>
              </a:prstGeom>
              <a:solidFill>
                <a:schemeClr val="accent2">
                  <a:alpha val="87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六边形 25"/>
              <p:cNvSpPr/>
              <p:nvPr/>
            </p:nvSpPr>
            <p:spPr>
              <a:xfrm rot="5400000">
                <a:off x="2136" y="4505"/>
                <a:ext cx="4330" cy="3695"/>
              </a:xfrm>
              <a:prstGeom prst="hexagon">
                <a:avLst/>
              </a:prstGeom>
              <a:solidFill>
                <a:schemeClr val="accent2">
                  <a:alpha val="87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3245" y="6765"/>
                <a:ext cx="2112" cy="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zh-CN" altLang="en-US" sz="2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易一天使</a:t>
                </a:r>
                <a:endParaRPr lang="zh-CN" altLang="en-US" sz="2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2930" y="5468"/>
                <a:ext cx="2742" cy="1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zh-CN" altLang="en-US" sz="36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天使轮</a:t>
                </a:r>
                <a:endParaRPr lang="zh-CN" altLang="en-US" sz="36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8163" y="6499"/>
                <a:ext cx="2876" cy="1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zh-CN" altLang="en-US" sz="2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知卓资本</a:t>
                </a:r>
                <a:endParaRPr lang="zh-CN" altLang="en-US" sz="2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zh-CN" altLang="en-US" sz="2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易翎资本</a:t>
                </a:r>
                <a:endParaRPr lang="zh-CN" altLang="en-US" sz="2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8102" y="5468"/>
                <a:ext cx="2998" cy="1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sz="36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A 轮</a:t>
                </a:r>
                <a:endParaRPr sz="36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13871" y="6505"/>
                <a:ext cx="2112" cy="1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zh-CN" altLang="en-US" sz="2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牛</a:t>
                </a:r>
                <a:r>
                  <a:rPr lang="en-US" altLang="zh-CN" sz="2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X</a:t>
                </a:r>
                <a:r>
                  <a:rPr lang="zh-CN" altLang="en-US" sz="2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资本</a:t>
                </a:r>
                <a:endParaRPr lang="en-US" altLang="zh-CN" sz="20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altLang="zh-CN" sz="2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…</a:t>
                </a:r>
                <a:endParaRPr lang="zh-CN" altLang="zh-CN" sz="2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7384" y="8978"/>
              <a:ext cx="18061" cy="1498"/>
              <a:chOff x="112" y="8954"/>
              <a:chExt cx="18061" cy="1498"/>
            </a:xfrm>
          </p:grpSpPr>
          <p:sp>
            <p:nvSpPr>
              <p:cNvPr id="38" name="十字星 37"/>
              <p:cNvSpPr/>
              <p:nvPr/>
            </p:nvSpPr>
            <p:spPr>
              <a:xfrm rot="1560000">
                <a:off x="112" y="9527"/>
                <a:ext cx="576" cy="576"/>
              </a:xfrm>
              <a:prstGeom prst="star4">
                <a:avLst/>
              </a:prstGeom>
              <a:solidFill>
                <a:schemeClr val="accent2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十字星 38"/>
              <p:cNvSpPr/>
              <p:nvPr/>
            </p:nvSpPr>
            <p:spPr>
              <a:xfrm rot="2760000">
                <a:off x="2531" y="9468"/>
                <a:ext cx="526" cy="526"/>
              </a:xfrm>
              <a:prstGeom prst="star4">
                <a:avLst/>
              </a:prstGeom>
              <a:solidFill>
                <a:schemeClr val="accent2"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十字星 39"/>
              <p:cNvSpPr/>
              <p:nvPr/>
            </p:nvSpPr>
            <p:spPr>
              <a:xfrm rot="2760000">
                <a:off x="5225" y="9997"/>
                <a:ext cx="318" cy="361"/>
              </a:xfrm>
              <a:prstGeom prst="star4">
                <a:avLst/>
              </a:prstGeom>
              <a:solidFill>
                <a:schemeClr val="accent2">
                  <a:alpha val="29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十字星 40"/>
              <p:cNvSpPr/>
              <p:nvPr/>
            </p:nvSpPr>
            <p:spPr>
              <a:xfrm rot="720000">
                <a:off x="7887" y="9974"/>
                <a:ext cx="478" cy="478"/>
              </a:xfrm>
              <a:prstGeom prst="star4">
                <a:avLst/>
              </a:prstGeom>
              <a:solidFill>
                <a:schemeClr val="accent2">
                  <a:alpha val="45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十字星 41"/>
              <p:cNvSpPr/>
              <p:nvPr/>
            </p:nvSpPr>
            <p:spPr>
              <a:xfrm rot="720000">
                <a:off x="12503" y="9955"/>
                <a:ext cx="478" cy="478"/>
              </a:xfrm>
              <a:prstGeom prst="star4">
                <a:avLst/>
              </a:prstGeom>
              <a:solidFill>
                <a:schemeClr val="accent2"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十字星 42"/>
              <p:cNvSpPr/>
              <p:nvPr/>
            </p:nvSpPr>
            <p:spPr>
              <a:xfrm rot="18360000">
                <a:off x="17695" y="8954"/>
                <a:ext cx="478" cy="478"/>
              </a:xfrm>
              <a:prstGeom prst="star4">
                <a:avLst/>
              </a:prstGeom>
              <a:solidFill>
                <a:schemeClr val="accent2"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十字星 43"/>
              <p:cNvSpPr/>
              <p:nvPr/>
            </p:nvSpPr>
            <p:spPr>
              <a:xfrm rot="19200000">
                <a:off x="16690" y="9823"/>
                <a:ext cx="576" cy="576"/>
              </a:xfrm>
              <a:prstGeom prst="star4">
                <a:avLst/>
              </a:prstGeom>
              <a:solidFill>
                <a:schemeClr val="accent2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4" name="文本框 31"/>
          <p:cNvSpPr txBox="1"/>
          <p:nvPr/>
        </p:nvSpPr>
        <p:spPr>
          <a:xfrm>
            <a:off x="8536591" y="3431634"/>
            <a:ext cx="1903730" cy="70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36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B</a:t>
            </a:r>
            <a:r>
              <a:rPr sz="36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轮</a:t>
            </a:r>
            <a:endParaRPr sz="3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0" y="-5715"/>
            <a:ext cx="12191365" cy="6657975"/>
            <a:chOff x="0" y="-5715"/>
            <a:chExt cx="12191365" cy="6657975"/>
          </a:xfrm>
        </p:grpSpPr>
        <p:grpSp>
          <p:nvGrpSpPr>
            <p:cNvPr id="29" name="组合 28"/>
            <p:cNvGrpSpPr/>
            <p:nvPr/>
          </p:nvGrpSpPr>
          <p:grpSpPr>
            <a:xfrm>
              <a:off x="0" y="-5715"/>
              <a:ext cx="12191365" cy="6657975"/>
              <a:chOff x="5256" y="-9"/>
              <a:chExt cx="19199" cy="10485"/>
            </a:xfrm>
          </p:grpSpPr>
          <p:sp>
            <p:nvSpPr>
              <p:cNvPr id="4" name="标题 1"/>
              <p:cNvSpPr>
                <a:spLocks noGrp="1"/>
              </p:cNvSpPr>
              <p:nvPr/>
            </p:nvSpPr>
            <p:spPr>
              <a:xfrm>
                <a:off x="13401" y="1540"/>
                <a:ext cx="2910" cy="10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zh-CN" altLang="zh-CN" sz="3200" b="1" dirty="0">
                    <a:solidFill>
                      <a:srgbClr val="E1802C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发展预期</a:t>
                </a:r>
                <a:endParaRPr lang="zh-CN" altLang="zh-CN" sz="3200" b="1" dirty="0">
                  <a:solidFill>
                    <a:srgbClr val="E1802C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5256" y="-9"/>
                <a:ext cx="19199" cy="141"/>
              </a:xfrm>
              <a:prstGeom prst="rect">
                <a:avLst/>
              </a:prstGeom>
              <a:solidFill>
                <a:srgbClr val="E1802C">
                  <a:alpha val="3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5256" y="-9"/>
                <a:ext cx="16929" cy="141"/>
              </a:xfrm>
              <a:prstGeom prst="rect">
                <a:avLst/>
              </a:prstGeom>
              <a:solidFill>
                <a:srgbClr val="E180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4" name="图片 13" descr="001"/>
              <p:cNvPicPr>
                <a:picLocks noChangeAspect="1"/>
              </p:cNvPicPr>
              <p:nvPr/>
            </p:nvPicPr>
            <p:blipFill>
              <a:blip r:embed="rId1" cstate="print"/>
              <a:stretch>
                <a:fillRect/>
              </a:stretch>
            </p:blipFill>
            <p:spPr>
              <a:xfrm>
                <a:off x="10687" y="3163"/>
                <a:ext cx="8338" cy="6538"/>
              </a:xfrm>
              <a:prstGeom prst="rect">
                <a:avLst/>
              </a:prstGeom>
            </p:spPr>
          </p:pic>
          <p:pic>
            <p:nvPicPr>
              <p:cNvPr id="15" name="图片 14" descr="002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929" y="7966"/>
                <a:ext cx="1200" cy="1200"/>
              </a:xfrm>
              <a:prstGeom prst="rect">
                <a:avLst/>
              </a:prstGeom>
            </p:spPr>
          </p:pic>
          <p:grpSp>
            <p:nvGrpSpPr>
              <p:cNvPr id="16" name="组合 15"/>
              <p:cNvGrpSpPr/>
              <p:nvPr/>
            </p:nvGrpSpPr>
            <p:grpSpPr>
              <a:xfrm>
                <a:off x="5968" y="8978"/>
                <a:ext cx="18061" cy="1498"/>
                <a:chOff x="112" y="8954"/>
                <a:chExt cx="18061" cy="1498"/>
              </a:xfrm>
            </p:grpSpPr>
            <p:sp>
              <p:nvSpPr>
                <p:cNvPr id="17" name="十字星 16"/>
                <p:cNvSpPr/>
                <p:nvPr/>
              </p:nvSpPr>
              <p:spPr>
                <a:xfrm rot="1560000">
                  <a:off x="112" y="9527"/>
                  <a:ext cx="576" cy="576"/>
                </a:xfrm>
                <a:prstGeom prst="star4">
                  <a:avLst/>
                </a:prstGeom>
                <a:solidFill>
                  <a:schemeClr val="accent2">
                    <a:alpha val="52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" name="十字星 17"/>
                <p:cNvSpPr/>
                <p:nvPr/>
              </p:nvSpPr>
              <p:spPr>
                <a:xfrm rot="2760000">
                  <a:off x="2531" y="9468"/>
                  <a:ext cx="526" cy="526"/>
                </a:xfrm>
                <a:prstGeom prst="star4">
                  <a:avLst/>
                </a:prstGeom>
                <a:solidFill>
                  <a:schemeClr val="accent2">
                    <a:alpha val="22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十字星 18"/>
                <p:cNvSpPr/>
                <p:nvPr/>
              </p:nvSpPr>
              <p:spPr>
                <a:xfrm rot="2760000">
                  <a:off x="5225" y="9997"/>
                  <a:ext cx="318" cy="361"/>
                </a:xfrm>
                <a:prstGeom prst="star4">
                  <a:avLst/>
                </a:prstGeom>
                <a:solidFill>
                  <a:schemeClr val="accent2">
                    <a:alpha val="29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" name="十字星 24"/>
                <p:cNvSpPr/>
                <p:nvPr/>
              </p:nvSpPr>
              <p:spPr>
                <a:xfrm rot="720000">
                  <a:off x="7887" y="9974"/>
                  <a:ext cx="478" cy="478"/>
                </a:xfrm>
                <a:prstGeom prst="star4">
                  <a:avLst/>
                </a:prstGeom>
                <a:solidFill>
                  <a:schemeClr val="accent2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" name="十字星 25"/>
                <p:cNvSpPr/>
                <p:nvPr/>
              </p:nvSpPr>
              <p:spPr>
                <a:xfrm rot="720000">
                  <a:off x="12503" y="9955"/>
                  <a:ext cx="478" cy="478"/>
                </a:xfrm>
                <a:prstGeom prst="star4">
                  <a:avLst/>
                </a:prstGeom>
                <a:solidFill>
                  <a:schemeClr val="accent2">
                    <a:alpha val="24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7" name="十字星 26"/>
                <p:cNvSpPr/>
                <p:nvPr/>
              </p:nvSpPr>
              <p:spPr>
                <a:xfrm rot="18360000">
                  <a:off x="17695" y="8954"/>
                  <a:ext cx="478" cy="478"/>
                </a:xfrm>
                <a:prstGeom prst="star4">
                  <a:avLst/>
                </a:prstGeom>
                <a:solidFill>
                  <a:schemeClr val="accent2">
                    <a:alpha val="24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8" name="十字星 27"/>
                <p:cNvSpPr/>
                <p:nvPr/>
              </p:nvSpPr>
              <p:spPr>
                <a:xfrm rot="19200000">
                  <a:off x="16690" y="9823"/>
                  <a:ext cx="576" cy="576"/>
                </a:xfrm>
                <a:prstGeom prst="star4">
                  <a:avLst/>
                </a:prstGeom>
                <a:solidFill>
                  <a:schemeClr val="accent2">
                    <a:alpha val="52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20" name="TextBox 19"/>
            <p:cNvSpPr txBox="1"/>
            <p:nvPr/>
          </p:nvSpPr>
          <p:spPr>
            <a:xfrm>
              <a:off x="3548544" y="4345497"/>
              <a:ext cx="66273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2500</a:t>
              </a:r>
              <a:r>
                <a:rPr lang="zh-CN" altLang="en-US" sz="1200" dirty="0" smtClean="0"/>
                <a:t>万</a:t>
              </a:r>
              <a:endParaRPr lang="zh-CN" alt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60565" y="3826778"/>
              <a:ext cx="73124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10000</a:t>
              </a:r>
              <a:r>
                <a:rPr lang="zh-CN" altLang="en-US" sz="1200" dirty="0" smtClean="0"/>
                <a:t>万</a:t>
              </a:r>
              <a:endParaRPr lang="zh-CN" alt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25655" y="1982598"/>
              <a:ext cx="73124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30000</a:t>
              </a:r>
              <a:r>
                <a:rPr lang="zh-CN" altLang="en-US" sz="1200" dirty="0" smtClean="0"/>
                <a:t>万</a:t>
              </a:r>
              <a:endParaRPr lang="zh-CN" alt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580077" y="4742576"/>
              <a:ext cx="73124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1500</a:t>
              </a:r>
              <a:r>
                <a:rPr lang="zh-CN" altLang="en-US" sz="1200" dirty="0" smtClean="0"/>
                <a:t>万</a:t>
              </a:r>
              <a:endParaRPr lang="zh-CN" altLang="en-US" sz="12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26670" y="-16510"/>
            <a:ext cx="12245975" cy="6890385"/>
            <a:chOff x="5448" y="-26"/>
            <a:chExt cx="19285" cy="10851"/>
          </a:xfrm>
        </p:grpSpPr>
        <p:pic>
          <p:nvPicPr>
            <p:cNvPr id="4" name="图片 3" descr="1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5448" y="-26"/>
              <a:ext cx="19285" cy="10851"/>
            </a:xfrm>
            <a:prstGeom prst="rect">
              <a:avLst/>
            </a:prstGeom>
          </p:spPr>
        </p:pic>
        <p:sp>
          <p:nvSpPr>
            <p:cNvPr id="5" name="副标题 2"/>
            <p:cNvSpPr>
              <a:spLocks noGrp="1"/>
            </p:cNvSpPr>
            <p:nvPr/>
          </p:nvSpPr>
          <p:spPr>
            <a:xfrm>
              <a:off x="10616" y="6080"/>
              <a:ext cx="9446" cy="135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40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让青春更有价值！</a:t>
              </a:r>
              <a:endParaRPr lang="zh-CN" altLang="zh-CN" sz="4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7" name="图片 6" descr="尹总"/>
            <p:cNvPicPr>
              <a:picLocks noChangeAspect="1"/>
            </p:cNvPicPr>
            <p:nvPr/>
          </p:nvPicPr>
          <p:blipFill>
            <a:blip r:embed="rId2" cstate="print"/>
            <a:srcRect l="11871" t="26433" r="12345" b="15895"/>
            <a:stretch>
              <a:fillRect/>
            </a:stretch>
          </p:blipFill>
          <p:spPr>
            <a:xfrm>
              <a:off x="13636" y="2482"/>
              <a:ext cx="3083" cy="312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WPS 演示</Application>
  <PresentationFormat>自定义</PresentationFormat>
  <Paragraphs>119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47</cp:revision>
  <dcterms:created xsi:type="dcterms:W3CDTF">2017-06-18T12:07:00Z</dcterms:created>
  <dcterms:modified xsi:type="dcterms:W3CDTF">2017-07-19T08:04:03Z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2052-10.1.0.6660</vt:lpwstr>
  </property>
</Properties>
</file>