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5"/>
  </p:notesMasterIdLst>
  <p:sldIdLst>
    <p:sldId id="256" r:id="rId3"/>
    <p:sldId id="257" r:id="rId4"/>
    <p:sldId id="259" r:id="rId5"/>
    <p:sldId id="260" r:id="rId6"/>
    <p:sldId id="276" r:id="rId7"/>
    <p:sldId id="269" r:id="rId8"/>
    <p:sldId id="262" r:id="rId9"/>
    <p:sldId id="277" r:id="rId10"/>
    <p:sldId id="263" r:id="rId11"/>
    <p:sldId id="270" r:id="rId12"/>
    <p:sldId id="265" r:id="rId13"/>
    <p:sldId id="268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36B47-553B-41D0-8E0E-435A47EA23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36B47-553B-41D0-8E0E-435A47EA23B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36B47-553B-41D0-8E0E-435A47EA23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36B47-553B-41D0-8E0E-435A47EA23B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36B47-553B-41D0-8E0E-435A47EA23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fld id="{C9165185-6E83-4EBF-9C1B-66405CF463CB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36B47-553B-41D0-8E0E-435A47EA23B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36B47-553B-41D0-8E0E-435A47EA23B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36B47-553B-41D0-8E0E-435A47EA23B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36B47-553B-41D0-8E0E-435A47EA23B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820412"/>
            <a:ext cx="12192000" cy="25606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84091" y="1820411"/>
            <a:ext cx="2970212" cy="256063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469" y="2525485"/>
            <a:ext cx="7080817" cy="698364"/>
          </a:xfrm>
        </p:spPr>
        <p:txBody>
          <a:bodyPr anchor="b">
            <a:normAutofit/>
          </a:bodyPr>
          <a:lstStyle>
            <a:lvl1pPr algn="r">
              <a:defRPr sz="32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468" y="3252877"/>
            <a:ext cx="7080817" cy="484304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8BF3-04B1-4578-9944-A784348B543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7FD1-AC61-4878-9DB8-2D2BC19819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8BF3-04B1-4578-9944-A784348B543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7FD1-AC61-4878-9DB8-2D2BC19819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509838"/>
            <a:ext cx="580571" cy="1114425"/>
          </a:xfrm>
          <a:prstGeom prst="rect">
            <a:avLst/>
          </a:prstGeom>
          <a:solidFill>
            <a:srgbClr val="963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23975" y="2509838"/>
            <a:ext cx="10868025" cy="1114425"/>
          </a:xfrm>
          <a:prstGeom prst="rect">
            <a:avLst/>
          </a:prstGeom>
          <a:solidFill>
            <a:srgbClr val="963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975" y="2724150"/>
            <a:ext cx="9534525" cy="707119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975" y="3675289"/>
            <a:ext cx="9534525" cy="477611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8BF3-04B1-4578-9944-A784348B543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7FD1-AC61-4878-9DB8-2D2BC19819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416" y="1120775"/>
            <a:ext cx="5197366" cy="493395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7416" y="1120775"/>
            <a:ext cx="5181600" cy="4933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8BF3-04B1-4578-9944-A784348B543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7FD1-AC61-4878-9DB8-2D2BC19819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382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2174"/>
            <a:ext cx="5157787" cy="391477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382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62174"/>
            <a:ext cx="5183188" cy="3914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8BF3-04B1-4578-9944-A784348B543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7FD1-AC61-4878-9DB8-2D2BC198193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3416" y="244475"/>
            <a:ext cx="10515600" cy="574676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"/>
          <p:cNvSpPr>
            <a:spLocks noChangeArrowheads="1"/>
          </p:cNvSpPr>
          <p:nvPr/>
        </p:nvSpPr>
        <p:spPr bwMode="auto">
          <a:xfrm rot="21210126">
            <a:off x="3522663" y="2325688"/>
            <a:ext cx="898525" cy="1431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>
            <a:norm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E2BD7B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sz="6000" dirty="0">
              <a:solidFill>
                <a:srgbClr val="FFFFFF"/>
              </a:solidFill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 rot="422379">
            <a:off x="4584701" y="2128838"/>
            <a:ext cx="898525" cy="1431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E2BD7B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sz="6000" dirty="0">
              <a:solidFill>
                <a:srgbClr val="FFFFFF"/>
              </a:solidFill>
            </a:endParaRP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 rot="21179011">
            <a:off x="5646738" y="2325688"/>
            <a:ext cx="898525" cy="14319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E2BD7B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sz="6000" dirty="0">
              <a:solidFill>
                <a:srgbClr val="FFFFFF"/>
              </a:solidFill>
            </a:endParaRPr>
          </a:p>
        </p:txBody>
      </p:sp>
      <p:sp>
        <p:nvSpPr>
          <p:cNvPr id="24" name="矩形 5"/>
          <p:cNvSpPr>
            <a:spLocks noChangeArrowheads="1"/>
          </p:cNvSpPr>
          <p:nvPr/>
        </p:nvSpPr>
        <p:spPr bwMode="auto">
          <a:xfrm rot="352131">
            <a:off x="6707188" y="2128838"/>
            <a:ext cx="900113" cy="1431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E2BD7B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sz="6000" dirty="0">
              <a:solidFill>
                <a:srgbClr val="FFFFFF"/>
              </a:solidFill>
            </a:endParaRPr>
          </a:p>
        </p:txBody>
      </p:sp>
      <p:sp>
        <p:nvSpPr>
          <p:cNvPr id="25" name="矩形 6"/>
          <p:cNvSpPr>
            <a:spLocks noChangeArrowheads="1"/>
          </p:cNvSpPr>
          <p:nvPr/>
        </p:nvSpPr>
        <p:spPr bwMode="auto">
          <a:xfrm rot="21112894">
            <a:off x="7767638" y="2325688"/>
            <a:ext cx="901700" cy="14319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E2BD7B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6000" dirty="0">
              <a:solidFill>
                <a:srgbClr val="FFFFFF"/>
              </a:solidFill>
              <a:ea typeface="方正中倩_GBK"/>
              <a:cs typeface="方正中倩_GBK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48398" y="2061231"/>
            <a:ext cx="7095204" cy="1695000"/>
          </a:xfrm>
        </p:spPr>
        <p:txBody>
          <a:bodyPr anchor="ctr" anchorCtr="0">
            <a:no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5433600" y="5093800"/>
            <a:ext cx="2294400" cy="356044"/>
          </a:xfrm>
        </p:spPr>
        <p:txBody>
          <a:bodyPr anchor="ctr" anchorCtr="0"/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编辑文本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5448000" y="5466900"/>
            <a:ext cx="2280000" cy="356044"/>
          </a:xfrm>
        </p:spPr>
        <p:txBody>
          <a:bodyPr anchor="ctr" anchorCtr="0"/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编辑文本</a:t>
            </a:r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5448000" y="5803456"/>
            <a:ext cx="2280000" cy="356044"/>
          </a:xfrm>
        </p:spPr>
        <p:txBody>
          <a:bodyPr anchor="ctr" anchorCtr="0"/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编辑文本</a:t>
            </a:r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D8BF3-04B1-4578-9944-A784348B543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387FD1-AC61-4878-9DB8-2D2BC198193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6" name="KSO_Shape"/>
          <p:cNvSpPr/>
          <p:nvPr>
            <p:custDataLst>
              <p:tags r:id="rId1"/>
            </p:custDataLst>
          </p:nvPr>
        </p:nvSpPr>
        <p:spPr bwMode="auto">
          <a:xfrm>
            <a:off x="5108725" y="5576888"/>
            <a:ext cx="168275" cy="112712"/>
          </a:xfrm>
          <a:custGeom>
            <a:avLst/>
            <a:gdLst>
              <a:gd name="T0" fmla="*/ 64196 w 4974795"/>
              <a:gd name="T1" fmla="*/ 61294 h 3320682"/>
              <a:gd name="T2" fmla="*/ 84081 w 4974795"/>
              <a:gd name="T3" fmla="*/ 78602 h 3320682"/>
              <a:gd name="T4" fmla="*/ 103966 w 4974795"/>
              <a:gd name="T5" fmla="*/ 61294 h 3320682"/>
              <a:gd name="T6" fmla="*/ 163041 w 4974795"/>
              <a:gd name="T7" fmla="*/ 112712 h 3320682"/>
              <a:gd name="T8" fmla="*/ 5122 w 4974795"/>
              <a:gd name="T9" fmla="*/ 112712 h 3320682"/>
              <a:gd name="T10" fmla="*/ 64196 w 4974795"/>
              <a:gd name="T11" fmla="*/ 61294 h 3320682"/>
              <a:gd name="T12" fmla="*/ 0 w 4974795"/>
              <a:gd name="T13" fmla="*/ 5418 h 3320682"/>
              <a:gd name="T14" fmla="*/ 60491 w 4974795"/>
              <a:gd name="T15" fmla="*/ 58069 h 3320682"/>
              <a:gd name="T16" fmla="*/ 0 w 4974795"/>
              <a:gd name="T17" fmla="*/ 110720 h 3320682"/>
              <a:gd name="T18" fmla="*/ 0 w 4974795"/>
              <a:gd name="T19" fmla="*/ 5418 h 3320682"/>
              <a:gd name="T20" fmla="*/ 168275 w 4974795"/>
              <a:gd name="T21" fmla="*/ 5321 h 3320682"/>
              <a:gd name="T22" fmla="*/ 168275 w 4974795"/>
              <a:gd name="T23" fmla="*/ 110818 h 3320682"/>
              <a:gd name="T24" fmla="*/ 107672 w 4974795"/>
              <a:gd name="T25" fmla="*/ 58069 h 3320682"/>
              <a:gd name="T26" fmla="*/ 168275 w 4974795"/>
              <a:gd name="T27" fmla="*/ 5321 h 3320682"/>
              <a:gd name="T28" fmla="*/ 1185 w 4974795"/>
              <a:gd name="T29" fmla="*/ 0 h 3320682"/>
              <a:gd name="T30" fmla="*/ 166977 w 4974795"/>
              <a:gd name="T31" fmla="*/ 0 h 3320682"/>
              <a:gd name="T32" fmla="*/ 84081 w 4974795"/>
              <a:gd name="T33" fmla="*/ 72152 h 3320682"/>
              <a:gd name="T34" fmla="*/ 1185 w 4974795"/>
              <a:gd name="T35" fmla="*/ 0 h 33206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lnTo>
                  <a:pt x="1897867" y="1805825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lnTo>
                  <a:pt x="0" y="159634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lnTo>
                  <a:pt x="4974795" y="156753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lnTo>
                  <a:pt x="3504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7" name="KSO_Shape"/>
          <p:cNvSpPr/>
          <p:nvPr>
            <p:custDataLst>
              <p:tags r:id="rId2"/>
            </p:custDataLst>
          </p:nvPr>
        </p:nvSpPr>
        <p:spPr bwMode="auto">
          <a:xfrm>
            <a:off x="5097612" y="5862638"/>
            <a:ext cx="190500" cy="198437"/>
          </a:xfrm>
          <a:custGeom>
            <a:avLst/>
            <a:gdLst>
              <a:gd name="T0" fmla="*/ 23081 w 1119349"/>
              <a:gd name="T1" fmla="*/ 140321 h 1157433"/>
              <a:gd name="T2" fmla="*/ 18435 w 1119349"/>
              <a:gd name="T3" fmla="*/ 189230 h 1157433"/>
              <a:gd name="T4" fmla="*/ 74384 w 1119349"/>
              <a:gd name="T5" fmla="*/ 178379 h 1157433"/>
              <a:gd name="T6" fmla="*/ 23081 w 1119349"/>
              <a:gd name="T7" fmla="*/ 140321 h 1157433"/>
              <a:gd name="T8" fmla="*/ 99064 w 1119349"/>
              <a:gd name="T9" fmla="*/ 59289 h 1157433"/>
              <a:gd name="T10" fmla="*/ 70426 w 1119349"/>
              <a:gd name="T11" fmla="*/ 84928 h 1157433"/>
              <a:gd name="T12" fmla="*/ 127703 w 1119349"/>
              <a:gd name="T13" fmla="*/ 84928 h 1157433"/>
              <a:gd name="T14" fmla="*/ 99064 w 1119349"/>
              <a:gd name="T15" fmla="*/ 59289 h 1157433"/>
              <a:gd name="T16" fmla="*/ 162465 w 1119349"/>
              <a:gd name="T17" fmla="*/ 22 h 1157433"/>
              <a:gd name="T18" fmla="*/ 184105 w 1119349"/>
              <a:gd name="T19" fmla="*/ 7063 h 1157433"/>
              <a:gd name="T20" fmla="*/ 190500 w 1119349"/>
              <a:gd name="T21" fmla="*/ 19893 h 1157433"/>
              <a:gd name="T22" fmla="*/ 186100 w 1119349"/>
              <a:gd name="T23" fmla="*/ 13974 h 1157433"/>
              <a:gd name="T24" fmla="*/ 125488 w 1119349"/>
              <a:gd name="T25" fmla="*/ 22391 h 1157433"/>
              <a:gd name="T26" fmla="*/ 185772 w 1119349"/>
              <a:gd name="T27" fmla="*/ 99884 h 1157433"/>
              <a:gd name="T28" fmla="*/ 184701 w 1119349"/>
              <a:gd name="T29" fmla="*/ 109855 h 1157433"/>
              <a:gd name="T30" fmla="*/ 128643 w 1119349"/>
              <a:gd name="T31" fmla="*/ 109855 h 1157433"/>
              <a:gd name="T32" fmla="*/ 122378 w 1119349"/>
              <a:gd name="T33" fmla="*/ 109855 h 1157433"/>
              <a:gd name="T34" fmla="*/ 69485 w 1119349"/>
              <a:gd name="T35" fmla="*/ 109855 h 1157433"/>
              <a:gd name="T36" fmla="*/ 99064 w 1119349"/>
              <a:gd name="T37" fmla="*/ 140480 h 1157433"/>
              <a:gd name="T38" fmla="*/ 123491 w 1119349"/>
              <a:gd name="T39" fmla="*/ 124811 h 1157433"/>
              <a:gd name="T40" fmla="*/ 181212 w 1119349"/>
              <a:gd name="T41" fmla="*/ 124811 h 1157433"/>
              <a:gd name="T42" fmla="*/ 98461 w 1119349"/>
              <a:gd name="T43" fmla="*/ 181787 h 1157433"/>
              <a:gd name="T44" fmla="*/ 80098 w 1119349"/>
              <a:gd name="T45" fmla="*/ 179750 h 1157433"/>
              <a:gd name="T46" fmla="*/ 7772 w 1119349"/>
              <a:gd name="T47" fmla="*/ 191379 h 1157433"/>
              <a:gd name="T48" fmla="*/ 21154 w 1119349"/>
              <a:gd name="T49" fmla="*/ 110629 h 1157433"/>
              <a:gd name="T50" fmla="*/ 22275 w 1119349"/>
              <a:gd name="T51" fmla="*/ 108771 h 1157433"/>
              <a:gd name="T52" fmla="*/ 27791 w 1119349"/>
              <a:gd name="T53" fmla="*/ 99934 h 1157433"/>
              <a:gd name="T54" fmla="*/ 32286 w 1119349"/>
              <a:gd name="T55" fmla="*/ 93845 h 1157433"/>
              <a:gd name="T56" fmla="*/ 42437 w 1119349"/>
              <a:gd name="T57" fmla="*/ 80375 h 1157433"/>
              <a:gd name="T58" fmla="*/ 49089 w 1119349"/>
              <a:gd name="T59" fmla="*/ 72816 h 1157433"/>
              <a:gd name="T60" fmla="*/ 58144 w 1119349"/>
              <a:gd name="T61" fmla="*/ 62527 h 1157433"/>
              <a:gd name="T62" fmla="*/ 84782 w 1119349"/>
              <a:gd name="T63" fmla="*/ 37876 h 1157433"/>
              <a:gd name="T64" fmla="*/ 11206 w 1119349"/>
              <a:gd name="T65" fmla="*/ 99353 h 1157433"/>
              <a:gd name="T66" fmla="*/ 98460 w 1119349"/>
              <a:gd name="T67" fmla="*/ 17981 h 1157433"/>
              <a:gd name="T68" fmla="*/ 110962 w 1119349"/>
              <a:gd name="T69" fmla="*/ 19163 h 1157433"/>
              <a:gd name="T70" fmla="*/ 162465 w 1119349"/>
              <a:gd name="T71" fmla="*/ 22 h 11574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KSO_Shape"/>
          <p:cNvSpPr/>
          <p:nvPr>
            <p:custDataLst>
              <p:tags r:id="rId3"/>
            </p:custDataLst>
          </p:nvPr>
        </p:nvSpPr>
        <p:spPr bwMode="auto">
          <a:xfrm>
            <a:off x="5124600" y="5192713"/>
            <a:ext cx="134937" cy="157162"/>
          </a:xfrm>
          <a:custGeom>
            <a:avLst/>
            <a:gdLst>
              <a:gd name="T0" fmla="*/ 111431 w 396520"/>
              <a:gd name="T1" fmla="*/ 105375 h 469210"/>
              <a:gd name="T2" fmla="*/ 134098 w 396520"/>
              <a:gd name="T3" fmla="*/ 127885 h 469210"/>
              <a:gd name="T4" fmla="*/ 128291 w 396520"/>
              <a:gd name="T5" fmla="*/ 147694 h 469210"/>
              <a:gd name="T6" fmla="*/ 119952 w 396520"/>
              <a:gd name="T7" fmla="*/ 128441 h 469210"/>
              <a:gd name="T8" fmla="*/ 97722 w 396520"/>
              <a:gd name="T9" fmla="*/ 113408 h 469210"/>
              <a:gd name="T10" fmla="*/ 111431 w 396520"/>
              <a:gd name="T11" fmla="*/ 105375 h 469210"/>
              <a:gd name="T12" fmla="*/ 15098 w 396520"/>
              <a:gd name="T13" fmla="*/ 3164 h 469210"/>
              <a:gd name="T14" fmla="*/ 33593 w 396520"/>
              <a:gd name="T15" fmla="*/ 34799 h 469210"/>
              <a:gd name="T16" fmla="*/ 34987 w 396520"/>
              <a:gd name="T17" fmla="*/ 57904 h 469210"/>
              <a:gd name="T18" fmla="*/ 31879 w 396520"/>
              <a:gd name="T19" fmla="*/ 64226 h 469210"/>
              <a:gd name="T20" fmla="*/ 81796 w 396520"/>
              <a:gd name="T21" fmla="*/ 116979 h 469210"/>
              <a:gd name="T22" fmla="*/ 93775 w 396520"/>
              <a:gd name="T23" fmla="*/ 116264 h 469210"/>
              <a:gd name="T24" fmla="*/ 93884 w 396520"/>
              <a:gd name="T25" fmla="*/ 116450 h 469210"/>
              <a:gd name="T26" fmla="*/ 118258 w 396520"/>
              <a:gd name="T27" fmla="*/ 130138 h 469210"/>
              <a:gd name="T28" fmla="*/ 126388 w 396520"/>
              <a:gd name="T29" fmla="*/ 150097 h 469210"/>
              <a:gd name="T30" fmla="*/ 98061 w 396520"/>
              <a:gd name="T31" fmla="*/ 156810 h 469210"/>
              <a:gd name="T32" fmla="*/ 226 w 396520"/>
              <a:gd name="T33" fmla="*/ 30088 h 469210"/>
              <a:gd name="T34" fmla="*/ 4866 w 396520"/>
              <a:gd name="T35" fmla="*/ 13247 h 469210"/>
              <a:gd name="T36" fmla="*/ 15098 w 396520"/>
              <a:gd name="T37" fmla="*/ 3164 h 469210"/>
              <a:gd name="T38" fmla="*/ 29212 w 396520"/>
              <a:gd name="T39" fmla="*/ 2 h 469210"/>
              <a:gd name="T40" fmla="*/ 50352 w 396520"/>
              <a:gd name="T41" fmla="*/ 42926 h 469210"/>
              <a:gd name="T42" fmla="*/ 37167 w 396520"/>
              <a:gd name="T43" fmla="*/ 56257 h 469210"/>
              <a:gd name="T44" fmla="*/ 35825 w 396520"/>
              <a:gd name="T45" fmla="*/ 33838 h 469210"/>
              <a:gd name="T46" fmla="*/ 18777 w 396520"/>
              <a:gd name="T47" fmla="*/ 1710 h 469210"/>
              <a:gd name="T48" fmla="*/ 29212 w 396520"/>
              <a:gd name="T49" fmla="*/ 2 h 4692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8BF3-04B1-4578-9944-A784348B543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7FD1-AC61-4878-9DB8-2D2BC19819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554600" y="64460"/>
            <a:ext cx="9082800" cy="939600"/>
          </a:xfrm>
        </p:spPr>
        <p:txBody>
          <a:bodyPr anchor="ctr">
            <a:normAutofit/>
          </a:bodyPr>
          <a:lstStyle/>
          <a:p>
            <a:endParaRPr lang="zh-CN" altLang="en-US" sz="3600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1554600" y="5651895"/>
            <a:ext cx="9082800" cy="597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</a:lstStyle>
          <a:p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1554163" y="1056377"/>
            <a:ext cx="9083675" cy="4543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9170" y="379562"/>
            <a:ext cx="1174630" cy="5745641"/>
          </a:xfrm>
        </p:spPr>
        <p:txBody>
          <a:bodyPr vert="eaVert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79562"/>
            <a:ext cx="9220201" cy="5745641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8BF3-04B1-4578-9944-A784348B543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7FD1-AC61-4878-9DB8-2D2BC19819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1078173"/>
            <a:ext cx="10516800" cy="5140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tags" Target="../tags/tag1.xml"/><Relationship Id="rId13" Type="http://schemas.openxmlformats.org/officeDocument/2006/relationships/tags" Target="../tags/tag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44475"/>
            <a:ext cx="12192000" cy="574675"/>
          </a:xfrm>
          <a:prstGeom prst="rect">
            <a:avLst/>
          </a:prstGeom>
          <a:solidFill>
            <a:srgbClr val="963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02496" y="225425"/>
            <a:ext cx="712787" cy="61595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13416" y="244475"/>
            <a:ext cx="10515600" cy="574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13415" y="1176696"/>
            <a:ext cx="11182055" cy="488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8BF3-04B1-4578-9944-A784348B543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7FD1-AC61-4878-9DB8-2D2BC19819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0000"/>
        <a:buFont typeface="Wingdings" panose="05000000000000000000" pitchFamily="2" charset="2"/>
        <a:buChar char="n"/>
        <a:defRPr sz="2400" b="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5.jpeg"/><Relationship Id="rId6" Type="http://schemas.openxmlformats.org/officeDocument/2006/relationships/image" Target="../media/image30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1.png"/><Relationship Id="rId6" Type="http://schemas.openxmlformats.org/officeDocument/2006/relationships/image" Target="../media/image5.jpe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4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3.png"/><Relationship Id="rId6" Type="http://schemas.openxmlformats.org/officeDocument/2006/relationships/image" Target="../media/image5.jpeg"/><Relationship Id="rId7" Type="http://schemas.openxmlformats.org/officeDocument/2006/relationships/image" Target="../media/image7.png"/><Relationship Id="rId8" Type="http://schemas.openxmlformats.org/officeDocument/2006/relationships/image" Target="../media/image12.png"/><Relationship Id="rId9" Type="http://schemas.openxmlformats.org/officeDocument/2006/relationships/image" Target="../media/image14.png"/><Relationship Id="rId10" Type="http://schemas.openxmlformats.org/officeDocument/2006/relationships/image" Target="../media/image4.jpeg"/><Relationship Id="rId11" Type="http://schemas.openxmlformats.org/officeDocument/2006/relationships/image" Target="../media/image9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5.jpe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13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5.jpe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5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1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29.png"/><Relationship Id="rId6" Type="http://schemas.openxmlformats.org/officeDocument/2006/relationships/image" Target="../media/image6.jpeg"/><Relationship Id="rId7" Type="http://schemas.openxmlformats.org/officeDocument/2006/relationships/image" Target="../media/image5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581515" y="1123315"/>
            <a:ext cx="1960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/>
              <a:t>让制造更简单、更智能</a:t>
            </a:r>
          </a:p>
        </p:txBody>
      </p:sp>
      <p:pic>
        <p:nvPicPr>
          <p:cNvPr id="7" name="图片 6" descr="16f58PIC6Ug_1024_副本"/>
          <p:cNvPicPr>
            <a:picLocks noChangeAspect="1"/>
          </p:cNvPicPr>
          <p:nvPr/>
        </p:nvPicPr>
        <p:blipFill>
          <a:blip r:embed="rId2"/>
          <a:srcRect t="11099" b="17277"/>
          <a:stretch>
            <a:fillRect/>
          </a:stretch>
        </p:blipFill>
        <p:spPr>
          <a:xfrm>
            <a:off x="2540" y="3480435"/>
            <a:ext cx="12186285" cy="33921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49383" y="1986280"/>
            <a:ext cx="44545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简制商业计划书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42180" y="3136900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产业链服务平台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4910" y="3720465"/>
            <a:ext cx="4902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服务于中小制造企业，让制造更简单，更智能</a:t>
            </a:r>
          </a:p>
        </p:txBody>
      </p:sp>
      <p:pic>
        <p:nvPicPr>
          <p:cNvPr id="2" name="图片 1" descr="mmexport1508469646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855" y="346075"/>
            <a:ext cx="306197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融资与财务规划</a:t>
            </a:r>
          </a:p>
        </p:txBody>
      </p:sp>
      <p:pic>
        <p:nvPicPr>
          <p:cNvPr id="2" name="图片 1" descr="mmexport15084709038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75" y="244475"/>
            <a:ext cx="763905" cy="763905"/>
          </a:xfrm>
          <a:prstGeom prst="rect">
            <a:avLst/>
          </a:prstGeom>
        </p:spPr>
      </p:pic>
      <p:pic>
        <p:nvPicPr>
          <p:cNvPr id="3" name="图片 2" descr="QQ图片201710201746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915" y="2929255"/>
            <a:ext cx="9608820" cy="3270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3715" y="1101725"/>
            <a:ext cx="3775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计划在2017年1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月内完成天使投资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715" y="1567180"/>
            <a:ext cx="94583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本次融资后可完成川内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8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000家中小女鞋制造企业样品架投放，招幕10000产品设计师入驻，</a:t>
            </a:r>
          </a:p>
          <a:p>
            <a:pPr algn="l"/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优化相关模式后，计划在201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8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年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月启动preA轮融资，快速复制到广州、温州、福建等地，</a:t>
            </a:r>
          </a:p>
          <a:p>
            <a:pPr algn="l"/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迅速建立行业领导地位，做大规模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团队优势：资深制造业创业经验者与顶级互联网技术的完美结合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" y="1126490"/>
            <a:ext cx="84245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公司目前 </a:t>
            </a:r>
            <a:r>
              <a:rPr lang="zh-CN" altLang="en-US" sz="2800">
                <a:solidFill>
                  <a:srgbClr val="0070C0"/>
                </a:solidFill>
              </a:rPr>
              <a:t>9 </a:t>
            </a:r>
            <a:r>
              <a:rPr lang="zh-CN" altLang="en-US"/>
              <a:t>人    研究生以上学历 </a:t>
            </a:r>
            <a:r>
              <a:rPr lang="zh-CN" altLang="en-US" sz="2800">
                <a:solidFill>
                  <a:srgbClr val="0070C0"/>
                </a:solidFill>
              </a:rPr>
              <a:t>3 </a:t>
            </a:r>
            <a:r>
              <a:rPr lang="zh-CN" altLang="en-US"/>
              <a:t>人     本科以上学历 </a:t>
            </a:r>
            <a:r>
              <a:rPr lang="zh-CN" altLang="en-US" sz="2800">
                <a:solidFill>
                  <a:srgbClr val="0070C0"/>
                </a:solidFill>
              </a:rPr>
              <a:t>6 </a:t>
            </a:r>
            <a:r>
              <a:rPr lang="zh-CN" altLang="en-US"/>
              <a:t>人     平均年龄 </a:t>
            </a:r>
            <a:r>
              <a:rPr lang="zh-CN" altLang="en-US" sz="2800">
                <a:solidFill>
                  <a:srgbClr val="0070C0"/>
                </a:solidFill>
              </a:rPr>
              <a:t>28 </a:t>
            </a:r>
            <a:r>
              <a:rPr lang="zh-CN" altLang="en-US"/>
              <a:t>岁</a:t>
            </a:r>
          </a:p>
        </p:txBody>
      </p:sp>
      <p:pic>
        <p:nvPicPr>
          <p:cNvPr id="6" name="图片 5" descr="QQ图片201708111204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0" y="2507615"/>
            <a:ext cx="11690985" cy="4311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190" y="2216150"/>
            <a:ext cx="3218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互联网及大数据与3D技术能力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02985" y="221615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品牌及市场推广能力</a:t>
            </a:r>
          </a:p>
        </p:txBody>
      </p:sp>
      <p:pic>
        <p:nvPicPr>
          <p:cNvPr id="2" name="图片 1" descr="mmexport15084709038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75" y="244475"/>
            <a:ext cx="763905" cy="763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素材31"/>
          <p:cNvPicPr>
            <a:picLocks noChangeAspect="1"/>
          </p:cNvPicPr>
          <p:nvPr/>
        </p:nvPicPr>
        <p:blipFill>
          <a:blip r:embed="rId3"/>
          <a:srcRect t="6947"/>
          <a:stretch>
            <a:fillRect/>
          </a:stretch>
        </p:blipFill>
        <p:spPr>
          <a:xfrm>
            <a:off x="-4445" y="1996440"/>
            <a:ext cx="12201525" cy="3477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78275" y="1307465"/>
            <a:ext cx="475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服务中小制造企业，让制造变的更简单、智能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95705" y="5814695"/>
            <a:ext cx="97999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联系人：田维东                   联系方式：</a:t>
            </a:r>
            <a:r>
              <a:rPr lang="en-US" altLang="zh-CN"/>
              <a:t>18380268703                       </a:t>
            </a:r>
            <a:r>
              <a:rPr lang="zh-CN" altLang="en-US"/>
              <a:t>邮箱：</a:t>
            </a:r>
            <a:r>
              <a:rPr lang="en-US" altLang="zh-CN"/>
              <a:t>261068662@qq.com</a:t>
            </a:r>
          </a:p>
        </p:txBody>
      </p:sp>
      <p:pic>
        <p:nvPicPr>
          <p:cNvPr id="2" name="图片 1" descr="mmexport1508469646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25" y="316865"/>
            <a:ext cx="3422015" cy="868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市场分析：规模、现状、趋势</a:t>
            </a:r>
          </a:p>
        </p:txBody>
      </p:sp>
      <p:pic>
        <p:nvPicPr>
          <p:cNvPr id="2" name="图片 1" descr="mmexport15084709038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75" y="244475"/>
            <a:ext cx="763905" cy="7639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9740" y="1118870"/>
            <a:ext cx="16141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zh-CN" sz="2000" b="1">
                <a:latin typeface="华文中宋" panose="02010600040101010101" charset="-122"/>
                <a:ea typeface="华文中宋" panose="02010600040101010101" charset="-122"/>
              </a:rPr>
              <a:t>制造业规模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4195" y="1534160"/>
            <a:ext cx="52730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中国是一个制造大国（世界工厂)生产全球1/5的产品，超2000万</a:t>
            </a:r>
          </a:p>
          <a:p>
            <a:pPr algn="l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制造企业，3000万亿市场份额</a:t>
            </a:r>
          </a:p>
        </p:txBody>
      </p:sp>
      <p:pic>
        <p:nvPicPr>
          <p:cNvPr id="7" name="图片 6" descr="1757108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870" y="4959985"/>
            <a:ext cx="1255395" cy="1255395"/>
          </a:xfrm>
          <a:prstGeom prst="rect">
            <a:avLst/>
          </a:prstGeom>
        </p:spPr>
      </p:pic>
      <p:pic>
        <p:nvPicPr>
          <p:cNvPr id="8" name="图片 7" descr="QQ图片201708061735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8190" y="5134610"/>
            <a:ext cx="1036955" cy="94043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115695" y="3995420"/>
            <a:ext cx="4710430" cy="4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15695" y="2693670"/>
            <a:ext cx="0" cy="1316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859020" y="2693670"/>
            <a:ext cx="333375" cy="1285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540760" y="3170555"/>
            <a:ext cx="333375" cy="824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61540" y="3423285"/>
            <a:ext cx="333375" cy="5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1111250" y="2696845"/>
            <a:ext cx="3793490" cy="0"/>
          </a:xfrm>
          <a:prstGeom prst="line">
            <a:avLst/>
          </a:prstGeom>
          <a:ln>
            <a:solidFill>
              <a:schemeClr val="dk1">
                <a:alpha val="19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16000" y="235902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足够大的市场份额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91355" y="2362200"/>
            <a:ext cx="10871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3000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万亿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+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58820" y="2832735"/>
            <a:ext cx="8661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占比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1/5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45005" y="3100705"/>
            <a:ext cx="8026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2000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68190" y="403606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市场份额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265170" y="4036060"/>
            <a:ext cx="8940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全球产量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85315" y="400558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制造企业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68960" y="4386580"/>
            <a:ext cx="526034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92760" y="4417060"/>
            <a:ext cx="161417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zh-CN" sz="20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制造业趋势</a:t>
            </a:r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544195" y="4948555"/>
            <a:ext cx="8940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定制需求</a:t>
            </a:r>
          </a:p>
          <a:p>
            <a:pPr algn="l">
              <a:lnSpc>
                <a:spcPct val="150000"/>
              </a:lnSpc>
            </a:pP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消费升级</a:t>
            </a:r>
          </a:p>
          <a:p>
            <a:pPr algn="l">
              <a:lnSpc>
                <a:spcPct val="150000"/>
              </a:lnSpc>
            </a:pP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工业升级</a:t>
            </a:r>
          </a:p>
          <a:p>
            <a:pPr algn="l">
              <a:lnSpc>
                <a:spcPct val="150000"/>
              </a:lnSpc>
            </a:pP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政策动态</a:t>
            </a:r>
          </a:p>
        </p:txBody>
      </p:sp>
      <p:sp>
        <p:nvSpPr>
          <p:cNvPr id="27" name="矩形 26"/>
          <p:cNvSpPr/>
          <p:nvPr/>
        </p:nvSpPr>
        <p:spPr>
          <a:xfrm>
            <a:off x="2438400" y="4899025"/>
            <a:ext cx="1377950" cy="1414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3936365" y="5640705"/>
            <a:ext cx="68262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815080" y="5310505"/>
            <a:ext cx="10591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重要环节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670050" y="5640705"/>
            <a:ext cx="68262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564640" y="531812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趋势指向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571625" y="5177790"/>
            <a:ext cx="0" cy="10001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412875" y="5177790"/>
            <a:ext cx="15875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405890" y="5499100"/>
            <a:ext cx="15875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392555" y="5844540"/>
            <a:ext cx="15875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412875" y="6166485"/>
            <a:ext cx="15875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005965" y="449326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明确的发展趋势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395335" y="5455285"/>
            <a:ext cx="28663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/>
              <a:t>人工     物流    借款     配件    土地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590665" y="1102360"/>
            <a:ext cx="14712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zh-CN" altLang="zh-CN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制造业现状</a:t>
            </a:r>
            <a:endParaRPr lang="zh-CN" altLang="zh-CN" b="1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934960" y="114935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有利的提升空间</a:t>
            </a:r>
          </a:p>
        </p:txBody>
      </p:sp>
      <p:sp>
        <p:nvSpPr>
          <p:cNvPr id="43" name="矩形 42"/>
          <p:cNvSpPr/>
          <p:nvPr/>
        </p:nvSpPr>
        <p:spPr>
          <a:xfrm>
            <a:off x="6787515" y="1739900"/>
            <a:ext cx="1016000" cy="984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861175" y="3423285"/>
            <a:ext cx="9296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德/美/日</a:t>
            </a:r>
          </a:p>
          <a:p>
            <a:pPr algn="l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优势对比</a:t>
            </a:r>
          </a:p>
        </p:txBody>
      </p:sp>
      <p:sp>
        <p:nvSpPr>
          <p:cNvPr id="45" name="矩形 44"/>
          <p:cNvSpPr/>
          <p:nvPr/>
        </p:nvSpPr>
        <p:spPr>
          <a:xfrm>
            <a:off x="6787515" y="3169920"/>
            <a:ext cx="1016000" cy="984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787515" y="4899025"/>
            <a:ext cx="1016000" cy="984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057390" y="207899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构成</a:t>
            </a:r>
          </a:p>
        </p:txBody>
      </p:sp>
      <p:sp>
        <p:nvSpPr>
          <p:cNvPr id="48" name="矩形 47"/>
          <p:cNvSpPr/>
          <p:nvPr/>
        </p:nvSpPr>
        <p:spPr>
          <a:xfrm>
            <a:off x="7882890" y="2065655"/>
            <a:ext cx="3714750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882890" y="2066290"/>
            <a:ext cx="3048000" cy="3308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7790815" y="1747520"/>
            <a:ext cx="269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由90%左右的中小制造企业构成</a:t>
            </a:r>
          </a:p>
        </p:txBody>
      </p:sp>
      <p:pic>
        <p:nvPicPr>
          <p:cNvPr id="51" name="图片 50" descr="QQ图片201710202045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3315" y="2718435"/>
            <a:ext cx="550545" cy="544195"/>
          </a:xfrm>
          <a:prstGeom prst="rect">
            <a:avLst/>
          </a:prstGeom>
        </p:spPr>
      </p:pic>
      <p:pic>
        <p:nvPicPr>
          <p:cNvPr id="52" name="图片 51" descr="QQ图片201710202047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6905" y="2668905"/>
            <a:ext cx="583565" cy="622935"/>
          </a:xfrm>
          <a:prstGeom prst="rect">
            <a:avLst/>
          </a:prstGeom>
        </p:spPr>
      </p:pic>
      <p:pic>
        <p:nvPicPr>
          <p:cNvPr id="53" name="图片 52" descr="QQ图片201710202046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0085" y="3700145"/>
            <a:ext cx="559435" cy="534035"/>
          </a:xfrm>
          <a:prstGeom prst="rect">
            <a:avLst/>
          </a:prstGeom>
        </p:spPr>
      </p:pic>
      <p:pic>
        <p:nvPicPr>
          <p:cNvPr id="54" name="图片 53" descr="QQ图片201710202047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0070" y="3641090"/>
            <a:ext cx="580390" cy="593725"/>
          </a:xfrm>
          <a:prstGeom prst="rect">
            <a:avLst/>
          </a:prstGeom>
        </p:spPr>
      </p:pic>
      <p:pic>
        <p:nvPicPr>
          <p:cNvPr id="55" name="图片 54" descr="QQ图片201710202046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8465" y="3700145"/>
            <a:ext cx="567690" cy="534670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7851140" y="3624580"/>
            <a:ext cx="3746500" cy="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7834630" y="325247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优势</a:t>
            </a:r>
            <a:endParaRPr lang="zh-CN" altLang="en-US" sz="1400">
              <a:solidFill>
                <a:srgbClr val="FFC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043795" y="3252470"/>
            <a:ext cx="15176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产量      劳动力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023860" y="4279265"/>
            <a:ext cx="34334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标准化管理     自动化程度      创新能力</a:t>
            </a:r>
          </a:p>
        </p:txBody>
      </p:sp>
      <p:cxnSp>
        <p:nvCxnSpPr>
          <p:cNvPr id="62" name="直接连接符 61"/>
          <p:cNvCxnSpPr>
            <a:stCxn id="63" idx="3"/>
          </p:cNvCxnSpPr>
          <p:nvPr/>
        </p:nvCxnSpPr>
        <p:spPr>
          <a:xfrm>
            <a:off x="8274050" y="5391785"/>
            <a:ext cx="3339465" cy="57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7802880" y="5238115"/>
            <a:ext cx="4711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0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倍</a:t>
            </a:r>
          </a:p>
        </p:txBody>
      </p:sp>
      <p:sp>
        <p:nvSpPr>
          <p:cNvPr id="66" name="矩形 65"/>
          <p:cNvSpPr/>
          <p:nvPr/>
        </p:nvSpPr>
        <p:spPr>
          <a:xfrm>
            <a:off x="10883265" y="4873625"/>
            <a:ext cx="158750" cy="49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10329545" y="5097145"/>
            <a:ext cx="158750" cy="268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9749155" y="5253990"/>
            <a:ext cx="16827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9203690" y="5284470"/>
            <a:ext cx="15875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8561705" y="5199380"/>
            <a:ext cx="174625" cy="1765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0711180" y="4597400"/>
            <a:ext cx="4711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9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倍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072370" y="4805680"/>
            <a:ext cx="6388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3.2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倍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9497695" y="4968240"/>
            <a:ext cx="6388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2.4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倍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9047480" y="4998720"/>
            <a:ext cx="4711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倍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274050" y="4919345"/>
            <a:ext cx="7493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2.57</a:t>
            </a:r>
            <a:r>
              <a:rPr lang="zh-CN" altLang="en-US" sz="14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倍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6848475" y="5097145"/>
            <a:ext cx="89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  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中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/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美</a:t>
            </a:r>
          </a:p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成本对比</a:t>
            </a:r>
          </a:p>
        </p:txBody>
      </p:sp>
      <p:sp>
        <p:nvSpPr>
          <p:cNvPr id="77" name="矩形 76"/>
          <p:cNvSpPr/>
          <p:nvPr/>
        </p:nvSpPr>
        <p:spPr>
          <a:xfrm>
            <a:off x="8502650" y="5921375"/>
            <a:ext cx="1047750" cy="111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10098405" y="5905500"/>
            <a:ext cx="1047750" cy="111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8613140" y="609282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美比中高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0183495" y="607631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</a:rPr>
              <a:t>中比美高</a:t>
            </a:r>
          </a:p>
        </p:txBody>
      </p:sp>
      <p:sp>
        <p:nvSpPr>
          <p:cNvPr id="81" name="矩形 80"/>
          <p:cNvSpPr/>
          <p:nvPr/>
        </p:nvSpPr>
        <p:spPr>
          <a:xfrm>
            <a:off x="6559550" y="1000125"/>
            <a:ext cx="5365750" cy="5603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5200015" y="270510"/>
            <a:ext cx="5897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而中国制造业是90%中小企业构成，不具备连接（人、机、物）的能力，</a:t>
            </a:r>
          </a:p>
          <a:p>
            <a:pPr algn="l"/>
            <a:r>
              <a:rPr lang="zh-CN" altLang="en-US" sz="1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消费者也不愿意下载成千上万的APP，产业链服务平台成必然需求。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4890135" y="5967095"/>
            <a:ext cx="5397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链接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2152015" y="6342380"/>
            <a:ext cx="1960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数字化生产与智能制造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痛点分析：中小制造企业5大痛点</a:t>
            </a:r>
          </a:p>
        </p:txBody>
      </p:sp>
      <p:pic>
        <p:nvPicPr>
          <p:cNvPr id="3" name="图片 2" descr="mmexport15084709038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75" y="244475"/>
            <a:ext cx="763905" cy="763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37125" y="1854835"/>
            <a:ext cx="4667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5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40350" y="1900555"/>
            <a:ext cx="1251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大痛点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797550" y="2564765"/>
            <a:ext cx="0" cy="4133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574800" y="2962275"/>
            <a:ext cx="88265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90675" y="2977515"/>
            <a:ext cx="0" cy="4133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386060" y="2962910"/>
            <a:ext cx="0" cy="4133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97550" y="2964815"/>
            <a:ext cx="0" cy="4133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99425" y="2978150"/>
            <a:ext cx="0" cy="4133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694430" y="2978150"/>
            <a:ext cx="0" cy="4133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05180" y="3750945"/>
            <a:ext cx="1571625" cy="1082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939415" y="3750945"/>
            <a:ext cx="1571625" cy="1082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180330" y="3750945"/>
            <a:ext cx="1571625" cy="1082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344410" y="3750945"/>
            <a:ext cx="1571625" cy="1082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615805" y="3750945"/>
            <a:ext cx="1571625" cy="1082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156335" y="3969385"/>
            <a:ext cx="868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找料难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成本高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60090" y="3969385"/>
            <a:ext cx="868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无产品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设计师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03850" y="41078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管理粗放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528560" y="4107815"/>
            <a:ext cx="1160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/>
              <a:t> </a:t>
            </a:r>
            <a:r>
              <a:rPr lang="zh-CN" altLang="en-US"/>
              <a:t>信息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断裂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05180" y="5087620"/>
            <a:ext cx="16846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耗时</a:t>
            </a:r>
            <a:r>
              <a:rPr lang="en-US" altLang="zh-CN" sz="1400"/>
              <a:t>3-7</a:t>
            </a:r>
            <a:r>
              <a:rPr lang="zh-CN" altLang="en-US" sz="1400"/>
              <a:t>天，信息不</a:t>
            </a:r>
          </a:p>
          <a:p>
            <a:r>
              <a:rPr lang="zh-CN" altLang="en-US" sz="1400"/>
              <a:t>对称采购成本高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21305" y="5087620"/>
            <a:ext cx="180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85%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工厂无专业产品</a:t>
            </a:r>
          </a:p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设计师创新能力差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239000" y="5087620"/>
            <a:ext cx="1783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工业生产与消费需求</a:t>
            </a:r>
          </a:p>
          <a:p>
            <a:pPr algn="l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断裂只能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按照预估模</a:t>
            </a:r>
          </a:p>
          <a:p>
            <a:pPr algn="l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型生产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289550" y="5087620"/>
            <a:ext cx="1071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缺实惠的生</a:t>
            </a:r>
          </a:p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产管理应用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967595" y="410781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缺资金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708515" y="508762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贷款难、成本高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QQ图片201710202045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805" y="964565"/>
            <a:ext cx="895350" cy="923925"/>
          </a:xfrm>
          <a:prstGeom prst="rect">
            <a:avLst/>
          </a:prstGeom>
        </p:spPr>
      </p:pic>
      <p:sp>
        <p:nvSpPr>
          <p:cNvPr id="3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9616" y="244475"/>
            <a:ext cx="10515600" cy="574676"/>
          </a:xfrm>
        </p:spPr>
        <p:txBody>
          <a:bodyPr>
            <a:normAutofit/>
          </a:bodyPr>
          <a:lstStyle/>
          <a:p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解决方案：将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中小制造企业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、原材料工厂、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设计师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进行无缝链接</a:t>
            </a:r>
          </a:p>
        </p:txBody>
      </p:sp>
      <p:pic>
        <p:nvPicPr>
          <p:cNvPr id="2" name="图片 1" descr="mmexport15084709038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175" y="244475"/>
            <a:ext cx="763905" cy="763905"/>
          </a:xfrm>
          <a:prstGeom prst="rect">
            <a:avLst/>
          </a:prstGeom>
        </p:spPr>
      </p:pic>
      <p:pic>
        <p:nvPicPr>
          <p:cNvPr id="10" name="图片 9" descr="QQ图片201708061735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590" y="2734310"/>
            <a:ext cx="1948815" cy="17697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71030" y="4135755"/>
            <a:ext cx="895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链接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42710" y="1835785"/>
            <a:ext cx="1710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effectLst/>
                <a:latin typeface="华文中宋" panose="02010600040101010101" charset="-122"/>
                <a:ea typeface="华文中宋" panose="02010600040101010101" charset="-122"/>
              </a:rPr>
              <a:t>中小制造企业</a:t>
            </a:r>
          </a:p>
        </p:txBody>
      </p:sp>
      <p:pic>
        <p:nvPicPr>
          <p:cNvPr id="14" name="图片 13" descr="QQ图片201710202046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8125" y="3051175"/>
            <a:ext cx="809625" cy="762000"/>
          </a:xfrm>
          <a:prstGeom prst="rect">
            <a:avLst/>
          </a:prstGeom>
        </p:spPr>
      </p:pic>
      <p:pic>
        <p:nvPicPr>
          <p:cNvPr id="15" name="图片 14" descr="QQ图片201710230159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5" y="2917825"/>
            <a:ext cx="904875" cy="8763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558030" y="3797935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原材料商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57920" y="3813175"/>
            <a:ext cx="1550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产品设计师</a:t>
            </a:r>
          </a:p>
        </p:txBody>
      </p:sp>
      <p:pic>
        <p:nvPicPr>
          <p:cNvPr id="40" name="图片 39" descr="mmexport15084696461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755" y="3300095"/>
            <a:ext cx="2461895" cy="625475"/>
          </a:xfrm>
          <a:prstGeom prst="rect">
            <a:avLst/>
          </a:prstGeom>
        </p:spPr>
      </p:pic>
      <p:pic>
        <p:nvPicPr>
          <p:cNvPr id="3" name="图片 2" descr="QQ图片201710202047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1825" y="5140325"/>
            <a:ext cx="750570" cy="80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70065" y="5953125"/>
            <a:ext cx="9467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b="1">
                <a:latin typeface="华文中宋" panose="02010600040101010101" charset="-122"/>
                <a:ea typeface="华文中宋" panose="02010600040101010101" charset="-122"/>
              </a:rPr>
              <a:t>消费者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5212080" y="1562100"/>
            <a:ext cx="1344930" cy="126428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21" idx="1"/>
          </p:cNvCxnSpPr>
          <p:nvPr/>
        </p:nvCxnSpPr>
        <p:spPr>
          <a:xfrm flipH="1" flipV="1">
            <a:off x="5226050" y="4468495"/>
            <a:ext cx="1369060" cy="134810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8035290" y="1524000"/>
            <a:ext cx="1497965" cy="142049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7" idx="2"/>
          </p:cNvCxnSpPr>
          <p:nvPr/>
        </p:nvCxnSpPr>
        <p:spPr>
          <a:xfrm flipH="1">
            <a:off x="7964170" y="4333240"/>
            <a:ext cx="1546225" cy="142049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563495" y="3596640"/>
            <a:ext cx="1759585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792730" y="3121025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无缝链接</a:t>
            </a:r>
            <a:endParaRPr lang="zh-CN" altLang="en-US" sz="20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6745" y="3122295"/>
            <a:ext cx="1789430" cy="963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 rot="19020000">
            <a:off x="5033645" y="183324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缩短距离</a:t>
            </a:r>
          </a:p>
        </p:txBody>
      </p:sp>
      <p:sp>
        <p:nvSpPr>
          <p:cNvPr id="35" name="文本框 34"/>
          <p:cNvSpPr txBox="1"/>
          <p:nvPr/>
        </p:nvSpPr>
        <p:spPr>
          <a:xfrm rot="2580000">
            <a:off x="8632190" y="182562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创意共享</a:t>
            </a:r>
          </a:p>
        </p:txBody>
      </p:sp>
      <p:sp>
        <p:nvSpPr>
          <p:cNvPr id="36" name="文本框 35"/>
          <p:cNvSpPr txBox="1"/>
          <p:nvPr/>
        </p:nvSpPr>
        <p:spPr>
          <a:xfrm rot="19080000">
            <a:off x="8483600" y="5151120"/>
            <a:ext cx="10248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定制设计</a:t>
            </a:r>
          </a:p>
        </p:txBody>
      </p:sp>
      <p:sp>
        <p:nvSpPr>
          <p:cNvPr id="37" name="文本框 36"/>
          <p:cNvSpPr txBox="1"/>
          <p:nvPr/>
        </p:nvSpPr>
        <p:spPr>
          <a:xfrm rot="2760000">
            <a:off x="5200015" y="523557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自由选择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管理应用：简单、方便、实用的管理应用，让制造企业通过手机就可以轻松管理工厂</a:t>
            </a:r>
          </a:p>
        </p:txBody>
      </p:sp>
      <p:pic>
        <p:nvPicPr>
          <p:cNvPr id="2" name="图片 1" descr="mmexport15084709038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175" y="244475"/>
            <a:ext cx="763905" cy="763905"/>
          </a:xfrm>
          <a:prstGeom prst="rect">
            <a:avLst/>
          </a:prstGeom>
        </p:spPr>
      </p:pic>
      <p:pic>
        <p:nvPicPr>
          <p:cNvPr id="5" name="图片 4" descr="QQ图片201710210146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385" y="1008380"/>
            <a:ext cx="3126740" cy="54248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24990" y="2038985"/>
            <a:ext cx="1889125" cy="82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24990" y="2121535"/>
            <a:ext cx="1889125" cy="32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55470" y="4867275"/>
            <a:ext cx="1824990" cy="536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timg (2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990" y="2060575"/>
            <a:ext cx="1896745" cy="117602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840230" y="3235960"/>
            <a:ext cx="18256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855470" y="3263265"/>
            <a:ext cx="87312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792730" y="3263265"/>
            <a:ext cx="87312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855470" y="4074795"/>
            <a:ext cx="87312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92730" y="4074795"/>
            <a:ext cx="87312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824990" y="353631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找设计师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74315" y="353631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采购材料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30705" y="433006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生产规划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58365" y="498157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经营数据分析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52725" y="434467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生产分配</a:t>
            </a:r>
          </a:p>
        </p:txBody>
      </p:sp>
      <p:cxnSp>
        <p:nvCxnSpPr>
          <p:cNvPr id="26" name="直接连接符 25"/>
          <p:cNvCxnSpPr>
            <a:stCxn id="21" idx="0"/>
          </p:cNvCxnSpPr>
          <p:nvPr/>
        </p:nvCxnSpPr>
        <p:spPr>
          <a:xfrm flipV="1">
            <a:off x="3221355" y="2849245"/>
            <a:ext cx="1270" cy="687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2254250" y="2468245"/>
            <a:ext cx="15875" cy="951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237230" y="2849245"/>
            <a:ext cx="3429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253615" y="2450465"/>
            <a:ext cx="5683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2241550" y="3843020"/>
            <a:ext cx="5715" cy="487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249170" y="3843020"/>
            <a:ext cx="3799205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4" idx="0"/>
          </p:cNvCxnSpPr>
          <p:nvPr/>
        </p:nvCxnSpPr>
        <p:spPr>
          <a:xfrm flipV="1">
            <a:off x="3199765" y="4340860"/>
            <a:ext cx="202311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23" idx="3"/>
          </p:cNvCxnSpPr>
          <p:nvPr/>
        </p:nvCxnSpPr>
        <p:spPr>
          <a:xfrm>
            <a:off x="3408045" y="5135245"/>
            <a:ext cx="12109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 184"/>
          <p:cNvSpPr/>
          <p:nvPr/>
        </p:nvSpPr>
        <p:spPr>
          <a:xfrm>
            <a:off x="7936865" y="2386965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 184"/>
          <p:cNvSpPr/>
          <p:nvPr/>
        </p:nvSpPr>
        <p:spPr>
          <a:xfrm>
            <a:off x="6666230" y="2785745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 184"/>
          <p:cNvSpPr/>
          <p:nvPr/>
        </p:nvSpPr>
        <p:spPr>
          <a:xfrm>
            <a:off x="6048375" y="3782695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 184"/>
          <p:cNvSpPr/>
          <p:nvPr/>
        </p:nvSpPr>
        <p:spPr>
          <a:xfrm>
            <a:off x="5222875" y="4279265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 184"/>
          <p:cNvSpPr/>
          <p:nvPr/>
        </p:nvSpPr>
        <p:spPr>
          <a:xfrm>
            <a:off x="4618990" y="5089525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 184"/>
          <p:cNvSpPr/>
          <p:nvPr/>
        </p:nvSpPr>
        <p:spPr>
          <a:xfrm>
            <a:off x="3169285" y="3460115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 184"/>
          <p:cNvSpPr/>
          <p:nvPr/>
        </p:nvSpPr>
        <p:spPr>
          <a:xfrm>
            <a:off x="2208530" y="3404870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 184"/>
          <p:cNvSpPr/>
          <p:nvPr/>
        </p:nvSpPr>
        <p:spPr>
          <a:xfrm>
            <a:off x="2192655" y="4264025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 184"/>
          <p:cNvSpPr/>
          <p:nvPr/>
        </p:nvSpPr>
        <p:spPr>
          <a:xfrm>
            <a:off x="3169285" y="4284345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 184"/>
          <p:cNvSpPr/>
          <p:nvPr/>
        </p:nvSpPr>
        <p:spPr>
          <a:xfrm>
            <a:off x="3408045" y="5089525"/>
            <a:ext cx="127000" cy="127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86115" y="22663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款式设计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960235" y="266509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采购规划与采购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311265" y="36810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精确规划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生产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464175" y="418973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员工管理与生产任务分配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866640" y="4980305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市场分析与经营数据分析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63575" y="540385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1830" y="349250"/>
            <a:ext cx="4526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切入方式：</a:t>
            </a:r>
            <a:r>
              <a:rPr lang="zh-CN" altLang="en-US"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把原材料搬进制造企业的办公室</a:t>
            </a:r>
          </a:p>
          <a:p>
            <a:pPr algn="l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 descr="mmexport15084709038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75" y="244475"/>
            <a:ext cx="763905" cy="763905"/>
          </a:xfrm>
          <a:prstGeom prst="rect">
            <a:avLst/>
          </a:prstGeom>
        </p:spPr>
      </p:pic>
      <p:pic>
        <p:nvPicPr>
          <p:cNvPr id="5" name="图片 4" descr="2465070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280" y="1602105"/>
            <a:ext cx="2746375" cy="2737485"/>
          </a:xfrm>
          <a:prstGeom prst="rect">
            <a:avLst/>
          </a:prstGeom>
        </p:spPr>
      </p:pic>
      <p:pic>
        <p:nvPicPr>
          <p:cNvPr id="6" name="图片 5" descr="mmexport15084792007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1602105"/>
            <a:ext cx="2685415" cy="3801110"/>
          </a:xfrm>
          <a:prstGeom prst="rect">
            <a:avLst/>
          </a:prstGeom>
        </p:spPr>
      </p:pic>
      <p:pic>
        <p:nvPicPr>
          <p:cNvPr id="7" name="图片 6" descr="59901248810b0268"/>
          <p:cNvPicPr>
            <a:picLocks noChangeAspect="1"/>
          </p:cNvPicPr>
          <p:nvPr/>
        </p:nvPicPr>
        <p:blipFill>
          <a:blip r:embed="rId7"/>
          <a:srcRect l="20698" r="20054"/>
          <a:stretch>
            <a:fillRect/>
          </a:stretch>
        </p:blipFill>
        <p:spPr>
          <a:xfrm>
            <a:off x="5106035" y="1602105"/>
            <a:ext cx="871220" cy="856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8495" y="1114425"/>
            <a:ext cx="1390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effectLst/>
                <a:latin typeface="华文中宋" panose="02010600040101010101" charset="-122"/>
                <a:ea typeface="华文中宋" panose="02010600040101010101" charset="-122"/>
              </a:rPr>
              <a:t>样品册</a:t>
            </a:r>
          </a:p>
        </p:txBody>
      </p:sp>
      <p:sp>
        <p:nvSpPr>
          <p:cNvPr id="11" name="文本框 10"/>
          <p:cNvSpPr txBox="1"/>
          <p:nvPr/>
        </p:nvSpPr>
        <p:spPr>
          <a:xfrm flipH="1">
            <a:off x="7313295" y="1114425"/>
            <a:ext cx="1858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华文中宋" panose="02010600040101010101" charset="-122"/>
                <a:ea typeface="华文中宋" panose="02010600040101010101" charset="-122"/>
              </a:rPr>
              <a:t>无人值守样品架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45730" y="5119370"/>
            <a:ext cx="40265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30-50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本样品册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SKU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上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万，覆盖率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</a:rPr>
              <a:t>85%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7225" y="6135370"/>
            <a:ext cx="558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在办公室通过样品册就可以完成原材料的选择与采购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20280" y="457263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72465" y="5781675"/>
            <a:ext cx="4084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latin typeface="华文中宋" panose="02010600040101010101" charset="-122"/>
                <a:ea typeface="华文中宋" panose="02010600040101010101" charset="-122"/>
              </a:rPr>
              <a:t>场景：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4" name="图片 23" descr="QQ图片201708062224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860" y="5476240"/>
            <a:ext cx="409575" cy="431800"/>
          </a:xfrm>
          <a:prstGeom prst="rect">
            <a:avLst/>
          </a:prstGeom>
        </p:spPr>
      </p:pic>
      <p:pic>
        <p:nvPicPr>
          <p:cNvPr id="25" name="图片 24" descr="QQ图片201708062224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0280" y="5948680"/>
            <a:ext cx="478155" cy="47815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745730" y="5569585"/>
            <a:ext cx="29476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成本</a:t>
            </a:r>
            <a:r>
              <a:rPr lang="en-US" altLang="zh-CN" sz="14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700</a:t>
            </a:r>
            <a:r>
              <a:rPr lang="zh-CN" altLang="en-US" sz="14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元</a:t>
            </a:r>
            <a:r>
              <a:rPr lang="en-US" altLang="zh-CN" sz="14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/</a:t>
            </a:r>
            <a:r>
              <a:rPr lang="zh-CN" altLang="en-US" sz="14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个，投资价</a:t>
            </a:r>
            <a:r>
              <a:rPr lang="en-US" altLang="zh-CN" sz="14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2178</a:t>
            </a:r>
            <a:r>
              <a:rPr lang="zh-CN" altLang="en-US" sz="14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元</a:t>
            </a:r>
            <a:r>
              <a:rPr lang="en-US" altLang="zh-CN" sz="14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/</a:t>
            </a:r>
            <a:r>
              <a:rPr lang="zh-CN" altLang="en-US" sz="14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个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61605" y="6076950"/>
            <a:ext cx="3408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获得单个样品架成交金额佣金</a:t>
            </a:r>
            <a:r>
              <a:rPr lang="en-US" altLang="zh-CN" sz="140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60%</a:t>
            </a:r>
            <a:r>
              <a:rPr lang="zh-CN" altLang="en-US" sz="140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的收益</a:t>
            </a:r>
            <a:endParaRPr lang="zh-CN" altLang="en-US" sz="140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9" name="图片 8" descr="rdn_541264ce0fcd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1275" y="4210685"/>
            <a:ext cx="924560" cy="924560"/>
          </a:xfrm>
          <a:prstGeom prst="rect">
            <a:avLst/>
          </a:prstGeom>
        </p:spPr>
      </p:pic>
      <p:pic>
        <p:nvPicPr>
          <p:cNvPr id="12" name="图片 11" descr="QQ图片201708061735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1585" y="2948940"/>
            <a:ext cx="976630" cy="96012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978275" y="2048510"/>
            <a:ext cx="0" cy="267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456305" y="3301365"/>
            <a:ext cx="520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974465" y="2036445"/>
            <a:ext cx="520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974465" y="3301365"/>
            <a:ext cx="520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963035" y="4725670"/>
            <a:ext cx="520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523105" y="190817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实物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498340" y="307340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产品</a:t>
            </a:r>
          </a:p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信息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481830" y="457263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二维码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133340" y="515747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扫码下单</a:t>
            </a:r>
          </a:p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方便简单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163185" y="2504440"/>
            <a:ext cx="716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看得见</a:t>
            </a:r>
          </a:p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摸得着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44625" y="1175385"/>
            <a:ext cx="47999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>
                <a:effectLst/>
                <a:latin typeface="华文中宋" panose="02010600040101010101" charset="-122"/>
                <a:ea typeface="华文中宋" panose="02010600040101010101" charset="-122"/>
              </a:rPr>
              <a:t>缩短原材料与制造企业的距离</a:t>
            </a:r>
            <a:r>
              <a:rPr lang="zh-CN" altLang="en-US" sz="1400">
                <a:effectLst/>
                <a:latin typeface="华文中宋" panose="02010600040101010101" charset="-122"/>
                <a:ea typeface="华文中宋" panose="02010600040101010101" charset="-122"/>
              </a:rPr>
              <a:t>，在办公室就可以完成采购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097780" y="371919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快速了解</a:t>
            </a:r>
          </a:p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产品信息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743585" y="5692140"/>
            <a:ext cx="518604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QQ图片201710202045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3295" y="4894580"/>
            <a:ext cx="514985" cy="531495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7321550" y="4575810"/>
            <a:ext cx="4236720" cy="19735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9049385" y="1175385"/>
            <a:ext cx="25698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采用城市合伙人模式</a:t>
            </a:r>
            <a:endParaRPr lang="zh-CN" altLang="en-US" sz="1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03465" y="4698365"/>
            <a:ext cx="4292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让全民参与样品架的推广、经营、维护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7012305" y="1593215"/>
            <a:ext cx="4889500" cy="4100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测试数据：已完成初步模式验证并产生良好的测试数据</a:t>
            </a:r>
          </a:p>
        </p:txBody>
      </p:sp>
      <p:pic>
        <p:nvPicPr>
          <p:cNvPr id="6" name="图片 5" descr="QQ图片201708062228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455" y="4831080"/>
            <a:ext cx="619760" cy="640715"/>
          </a:xfrm>
          <a:prstGeom prst="rect">
            <a:avLst/>
          </a:prstGeom>
        </p:spPr>
      </p:pic>
      <p:pic>
        <p:nvPicPr>
          <p:cNvPr id="7" name="图片 6" descr="QQ图片201708062224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920" y="4821555"/>
            <a:ext cx="684530" cy="684530"/>
          </a:xfrm>
          <a:prstGeom prst="rect">
            <a:avLst/>
          </a:prstGeom>
        </p:spPr>
      </p:pic>
      <p:pic>
        <p:nvPicPr>
          <p:cNvPr id="8" name="图片 7" descr="QQ图片201708062224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9360" y="4772660"/>
            <a:ext cx="714375" cy="7524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61540" y="5412740"/>
            <a:ext cx="3876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用户           交易量          成交额  </a:t>
            </a:r>
            <a:r>
              <a:rPr lang="zh-CN" altLang="en-US"/>
              <a:t>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09950" y="3389630"/>
            <a:ext cx="1077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effectLst/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万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/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1740" y="1577975"/>
            <a:ext cx="1478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236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万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" name="图片 1" descr="mmexport15084709038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9175" y="244475"/>
            <a:ext cx="763905" cy="76390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839595" y="4709160"/>
            <a:ext cx="42183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824355" y="1960245"/>
            <a:ext cx="0" cy="276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423795" y="4530725"/>
            <a:ext cx="408305" cy="165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722370" y="3757930"/>
            <a:ext cx="394970" cy="9410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194935" y="1949450"/>
            <a:ext cx="403225" cy="2749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10130" y="4207510"/>
            <a:ext cx="6800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53</a:t>
            </a:r>
            <a:r>
              <a:rPr lang="zh-CN" altLang="en-US" b="1">
                <a:latin typeface="华文中宋" panose="02010600040101010101" charset="-122"/>
                <a:ea typeface="华文中宋" panose="02010600040101010101" charset="-122"/>
              </a:rPr>
              <a:t>个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334770" y="1958340"/>
            <a:ext cx="973455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75715" y="15932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内测数据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7525" y="4329430"/>
            <a:ext cx="96139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accent2"/>
                </a:solidFill>
              </a:rPr>
              <a:t>成交用户</a:t>
            </a:r>
            <a:r>
              <a:rPr lang="en-US" altLang="zh-CN" sz="1200">
                <a:solidFill>
                  <a:schemeClr val="accent2"/>
                </a:solidFill>
              </a:rPr>
              <a:t>22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 flipV="1">
            <a:off x="557530" y="4127500"/>
            <a:ext cx="3128645" cy="190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 flipH="1">
            <a:off x="477520" y="3790950"/>
            <a:ext cx="21120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7030A0"/>
                </a:solidFill>
              </a:rPr>
              <a:t>平均成交</a:t>
            </a:r>
            <a:r>
              <a:rPr lang="en-US" altLang="zh-CN" sz="1200">
                <a:solidFill>
                  <a:srgbClr val="7030A0"/>
                </a:solidFill>
              </a:rPr>
              <a:t>9545</a:t>
            </a:r>
            <a:r>
              <a:rPr lang="zh-CN" altLang="en-US" sz="1200">
                <a:solidFill>
                  <a:srgbClr val="7030A0"/>
                </a:solidFill>
              </a:rPr>
              <a:t>尺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42290" y="2973705"/>
            <a:ext cx="459930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04190" y="253047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accent5">
                    <a:lumMod val="60000"/>
                    <a:lumOff val="40000"/>
                  </a:schemeClr>
                </a:solidFill>
              </a:rPr>
              <a:t>平均成交金额</a:t>
            </a:r>
          </a:p>
          <a:p>
            <a:r>
              <a:rPr lang="en-US" altLang="zh-CN" sz="1200">
                <a:solidFill>
                  <a:schemeClr val="accent5">
                    <a:lumMod val="60000"/>
                    <a:lumOff val="40000"/>
                  </a:schemeClr>
                </a:solidFill>
              </a:rPr>
              <a:t>10.7</a:t>
            </a:r>
            <a:r>
              <a:rPr lang="zh-CN" altLang="en-US" sz="1200">
                <a:solidFill>
                  <a:schemeClr val="accent5">
                    <a:lumMod val="60000"/>
                    <a:lumOff val="40000"/>
                  </a:schemeClr>
                </a:solidFill>
              </a:rPr>
              <a:t>万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736205" y="2188210"/>
            <a:ext cx="2125980" cy="190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658100" y="1743075"/>
            <a:ext cx="18637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近半年数据预估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6" name="图片 35" descr="QQ图片201708062224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145" y="4772025"/>
            <a:ext cx="714375" cy="752475"/>
          </a:xfrm>
          <a:prstGeom prst="rect">
            <a:avLst/>
          </a:prstGeom>
        </p:spPr>
      </p:pic>
      <p:pic>
        <p:nvPicPr>
          <p:cNvPr id="37" name="图片 36" descr="QQ图片201708062224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205" y="3761740"/>
            <a:ext cx="684530" cy="684530"/>
          </a:xfrm>
          <a:prstGeom prst="rect">
            <a:avLst/>
          </a:prstGeom>
        </p:spPr>
      </p:pic>
      <p:pic>
        <p:nvPicPr>
          <p:cNvPr id="38" name="图片 37" descr="QQ图片201708062228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205" y="2821305"/>
            <a:ext cx="619760" cy="64071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7126605" y="2831465"/>
            <a:ext cx="840105" cy="28613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用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户 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   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交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易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量 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   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成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交</a:t>
            </a: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额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66355" y="2278380"/>
            <a:ext cx="17005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SKU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达到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2000</a:t>
            </a:r>
          </a:p>
        </p:txBody>
      </p:sp>
      <p:sp>
        <p:nvSpPr>
          <p:cNvPr id="41" name="矩形 40"/>
          <p:cNvSpPr/>
          <p:nvPr/>
        </p:nvSpPr>
        <p:spPr>
          <a:xfrm>
            <a:off x="8585835" y="3982720"/>
            <a:ext cx="1089025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585835" y="4982210"/>
            <a:ext cx="2252980" cy="231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8585835" y="3070860"/>
            <a:ext cx="50292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9142730" y="2981960"/>
            <a:ext cx="919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5600</a:t>
            </a:r>
            <a:r>
              <a:rPr lang="zh-CN" altLang="en-US"/>
              <a:t>个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709150" y="3910330"/>
            <a:ext cx="1211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2240</a:t>
            </a:r>
            <a:r>
              <a:rPr lang="zh-CN" altLang="en-US"/>
              <a:t>万</a:t>
            </a:r>
            <a:r>
              <a:rPr lang="en-US" altLang="zh-CN"/>
              <a:t>/</a:t>
            </a:r>
            <a:r>
              <a:rPr lang="zh-CN" altLang="en-US"/>
              <a:t>尺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0933430" y="4924425"/>
            <a:ext cx="855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2.28</a:t>
            </a:r>
            <a:r>
              <a:rPr lang="zh-CN" altLang="en-US"/>
              <a:t>亿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88645" y="4620260"/>
            <a:ext cx="178943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>
                <a:latin typeface="+mj-lt"/>
                <a:ea typeface="+mj-ea"/>
              </a:rPr>
              <a:t>盈利模式：可预测的盈利模式</a:t>
            </a:r>
          </a:p>
        </p:txBody>
      </p:sp>
      <p:pic>
        <p:nvPicPr>
          <p:cNvPr id="2" name="内容占位符 1" descr="mmexport150847090383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140440" y="244475"/>
            <a:ext cx="791845" cy="791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7600" y="172783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前期盈利模式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53200" y="172783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后期盈利模式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01820" y="4353560"/>
            <a:ext cx="491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/>
              <a:t>     </a:t>
            </a:r>
            <a:r>
              <a:rPr lang="zh-CN" altLang="en-US"/>
              <a:t>产业链金融       大数据服务     </a:t>
            </a:r>
          </a:p>
        </p:txBody>
      </p:sp>
      <p:pic>
        <p:nvPicPr>
          <p:cNvPr id="18" name="图片 17" descr="FZ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100" y="3172460"/>
            <a:ext cx="1217930" cy="1117600"/>
          </a:xfrm>
          <a:prstGeom prst="rect">
            <a:avLst/>
          </a:prstGeom>
        </p:spPr>
      </p:pic>
      <p:pic>
        <p:nvPicPr>
          <p:cNvPr id="19" name="图片 18" descr="fz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155" y="3153410"/>
            <a:ext cx="1238250" cy="1105535"/>
          </a:xfrm>
          <a:prstGeom prst="rect">
            <a:avLst/>
          </a:prstGeom>
        </p:spPr>
      </p:pic>
      <p:pic>
        <p:nvPicPr>
          <p:cNvPr id="20" name="图片 19" descr="fz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6055" y="3153410"/>
            <a:ext cx="1140460" cy="1099820"/>
          </a:xfrm>
          <a:prstGeom prst="rect">
            <a:avLst/>
          </a:prstGeom>
        </p:spPr>
      </p:pic>
      <p:pic>
        <p:nvPicPr>
          <p:cNvPr id="21" name="图片 20" descr="fz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7970" y="3241675"/>
            <a:ext cx="852805" cy="922655"/>
          </a:xfrm>
          <a:prstGeom prst="rect">
            <a:avLst/>
          </a:prstGeom>
        </p:spPr>
      </p:pic>
      <p:pic>
        <p:nvPicPr>
          <p:cNvPr id="30" name="图片 29" descr="QQ图片201708062224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3975" y="2648585"/>
            <a:ext cx="1877695" cy="187769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1181735" y="2312670"/>
            <a:ext cx="2183130" cy="2868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277620" y="4337685"/>
            <a:ext cx="19018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2%</a:t>
            </a:r>
            <a:r>
              <a:rPr lang="zh-CN" altLang="zh-CN">
                <a:latin typeface="华文中宋" panose="02010600040101010101" charset="-122"/>
                <a:ea typeface="华文中宋" panose="02010600040101010101" charset="-122"/>
              </a:rPr>
              <a:t>产品交易佣金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121775" y="435356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ym typeface="+mn-ea"/>
              </a:rPr>
              <a:t>智能生产</a:t>
            </a:r>
          </a:p>
          <a:p>
            <a:pPr algn="l"/>
            <a:r>
              <a:rPr lang="zh-CN" altLang="en-US">
                <a:sym typeface="+mn-ea"/>
              </a:rPr>
              <a:t>服务系统</a:t>
            </a: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719060" y="4353560"/>
            <a:ext cx="1160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ym typeface="+mn-ea"/>
              </a:rPr>
              <a:t> 生产方案</a:t>
            </a: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720590" y="2312670"/>
            <a:ext cx="5721985" cy="2884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</a:rPr>
              <a:t>发展规划：未来2年不断验证商业模式与优化产品及增值服务，并快速复制到其他行业</a:t>
            </a:r>
          </a:p>
        </p:txBody>
      </p:sp>
      <p:pic>
        <p:nvPicPr>
          <p:cNvPr id="4" name="图片 3" descr="QQ图片201708111148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" y="2366010"/>
            <a:ext cx="5876290" cy="43903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1220" y="101981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用户增长与行业扩增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5980" y="1388110"/>
            <a:ext cx="1998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总用户达到68.5万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1220" y="1756410"/>
            <a:ext cx="3398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accent6"/>
                </a:solidFill>
              </a:rPr>
              <a:t>行业扩增：包、服装、帽、配饰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5980" y="210502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</a:rPr>
              <a:t>建立行业领导地位</a:t>
            </a:r>
          </a:p>
        </p:txBody>
      </p:sp>
      <p:pic>
        <p:nvPicPr>
          <p:cNvPr id="9" name="图片 8" descr="1757108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330" y="3084830"/>
            <a:ext cx="2409190" cy="24091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46975" y="1962785"/>
            <a:ext cx="41903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</a:rPr>
              <a:t>利用工业/产品设计师、中小制造企业、原材料工厂用户资源优势，开发智能制造服务系统，成为最大的工业云脑大数据服务平台</a:t>
            </a:r>
          </a:p>
        </p:txBody>
      </p:sp>
      <p:pic>
        <p:nvPicPr>
          <p:cNvPr id="2" name="图片 1" descr="mmexport15084709038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175" y="244475"/>
            <a:ext cx="763905" cy="7639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81955" y="3237230"/>
            <a:ext cx="366395" cy="250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32655" y="4591685"/>
            <a:ext cx="398780" cy="11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015740" y="5356860"/>
            <a:ext cx="366395" cy="382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43555" y="5293360"/>
            <a:ext cx="398145" cy="446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310130" y="5420360"/>
            <a:ext cx="398780" cy="33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624965" y="5659755"/>
            <a:ext cx="382270" cy="8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0*93"/>
  <p:tag name="KSO_WM_SLIDE_SIZE" val="880*3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4"/>
  <p:tag name="KSO_WM_UNIT_TYPE" val="a"/>
  <p:tag name="KSO_WM_UNIT_INDEX" val="1"/>
  <p:tag name="KSO_WM_UNIT_ID" val="custom160404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0*93"/>
  <p:tag name="KSO_WM_SLIDE_SIZE" val="880*3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4"/>
  <p:tag name="KSO_WM_UNIT_TYPE" val="a"/>
  <p:tag name="KSO_WM_UNIT_INDEX" val="1"/>
  <p:tag name="KSO_WM_UNIT_ID" val="custom160404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15"/>
  <p:tag name="KSO_WM_SLIDE_INDEX" val="15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177*139"/>
  <p:tag name="KSO_WM_SLIDE_SIZE" val="607*345"/>
  <p:tag name="KSO_WM_DIAGRAM_GROUP_CODE" val="l1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0*93"/>
  <p:tag name="KSO_WM_SLIDE_SIZE" val="880*3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4"/>
  <p:tag name="KSO_WM_UNIT_TYPE" val="a"/>
  <p:tag name="KSO_WM_UNIT_INDEX" val="1"/>
  <p:tag name="KSO_WM_UNIT_ID" val="custom160404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0*93"/>
  <p:tag name="KSO_WM_SLIDE_SIZE" val="880*3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4"/>
  <p:tag name="KSO_WM_UNIT_TYPE" val="a"/>
  <p:tag name="KSO_WM_UNIT_INDEX" val="1"/>
  <p:tag name="KSO_WM_UNIT_ID" val="custom160404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0*93"/>
  <p:tag name="KSO_WM_SLIDE_SIZE" val="880*3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4"/>
  <p:tag name="KSO_WM_UNIT_TYPE" val="a"/>
  <p:tag name="KSO_WM_UNIT_INDEX" val="1"/>
  <p:tag name="KSO_WM_UNIT_ID" val="custom160404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0*93"/>
  <p:tag name="KSO_WM_SLIDE_SIZE" val="880*3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4"/>
  <p:tag name="KSO_WM_UNIT_TYPE" val="a"/>
  <p:tag name="KSO_WM_UNIT_INDEX" val="1"/>
  <p:tag name="KSO_WM_UNIT_ID" val="custom160404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0*93"/>
  <p:tag name="KSO_WM_SLIDE_SIZE" val="880*3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4"/>
  <p:tag name="KSO_WM_UNIT_TYPE" val="a"/>
  <p:tag name="KSO_WM_UNIT_INDEX" val="1"/>
  <p:tag name="KSO_WM_UNIT_ID" val="custom160404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0225_3"/>
  <p:tag name="KSO_WM_SLIDE_INDEX" val="3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119*190"/>
  <p:tag name="KSO_WM_SLIDE_SIZE" val="722*228"/>
  <p:tag name="KSO_WM_TEMPLATE_CATEGORY" val="custom"/>
  <p:tag name="KSO_WM_TEMPLATE_INDEX" val="160404"/>
  <p:tag name="KSO_WM_DIAGRAM_GROUP_CODE" val="l1-1"/>
  <p:tag name="KSO_WM_TAG_VERSION" val="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79*i*3"/>
  <p:tag name="KSO_WM_TEMPLATE_CATEGORY" val="custom"/>
  <p:tag name="KSO_WM_TEMPLATE_INDEX" val="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79*i*4"/>
  <p:tag name="KSO_WM_TEMPLATE_CATEGORY" val="custom"/>
  <p:tag name="KSO_WM_TEMPLATE_INDEX" val="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79*i*5"/>
  <p:tag name="KSO_WM_TEMPLATE_CATEGORY" val="custom"/>
  <p:tag name="KSO_WM_TEMPLATE_INDEX" val="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0*93"/>
  <p:tag name="KSO_WM_SLIDE_SIZE" val="880*3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4"/>
  <p:tag name="KSO_WM_UNIT_TYPE" val="a"/>
  <p:tag name="KSO_WM_UNIT_INDEX" val="1"/>
  <p:tag name="KSO_WM_UNIT_ID" val="custom160404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4"/>
  <p:tag name="KSO_WM_TAG_VERSION" val="1.0"/>
  <p:tag name="KSO_WM_SLIDE_ID" val="custom16040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0*93"/>
  <p:tag name="KSO_WM_SLIDE_SIZE" val="880*3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4"/>
  <p:tag name="KSO_WM_UNIT_TYPE" val="a"/>
  <p:tag name="KSO_WM_UNIT_INDEX" val="1"/>
  <p:tag name="KSO_WM_UNIT_ID" val="custom160404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11PPBG">
  <a:themeElements>
    <a:clrScheme name="116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BB4A27"/>
      </a:accent1>
      <a:accent2>
        <a:srgbClr val="C68F2C"/>
      </a:accent2>
      <a:accent3>
        <a:srgbClr val="DCD834"/>
      </a:accent3>
      <a:accent4>
        <a:srgbClr val="8F2578"/>
      </a:accent4>
      <a:accent5>
        <a:srgbClr val="F69582"/>
      </a:accent5>
      <a:accent6>
        <a:srgbClr val="9FBE3C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Macintosh PowerPoint</Application>
  <PresentationFormat>宽屏</PresentationFormat>
  <Paragraphs>170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Calibri</vt:lpstr>
      <vt:lpstr>Calibri Light</vt:lpstr>
      <vt:lpstr>Wingdings</vt:lpstr>
      <vt:lpstr>方正中倩_GBK</vt:lpstr>
      <vt:lpstr>黑体</vt:lpstr>
      <vt:lpstr>华文中宋</vt:lpstr>
      <vt:lpstr>宋体</vt:lpstr>
      <vt:lpstr>微软雅黑</vt:lpstr>
      <vt:lpstr>Arial</vt:lpstr>
      <vt:lpstr>Office 主题</vt:lpstr>
      <vt:lpstr>A000120140530A11PPBG</vt:lpstr>
      <vt:lpstr>PowerPoint 演示文稿</vt:lpstr>
      <vt:lpstr>市场分析：规模、现状、趋势</vt:lpstr>
      <vt:lpstr>痛点分析：中小制造企业5大痛点</vt:lpstr>
      <vt:lpstr>解决方案：将中小制造企业、原材料工厂、设计师进行无缝链接</vt:lpstr>
      <vt:lpstr>管理应用：简单、方便、实用的管理应用，让制造企业通过手机就可以轻松管理工厂</vt:lpstr>
      <vt:lpstr>PowerPoint 演示文稿</vt:lpstr>
      <vt:lpstr>测试数据：已完成初步模式验证并产生良好的测试数据</vt:lpstr>
      <vt:lpstr>盈利模式：可预测的盈利模式</vt:lpstr>
      <vt:lpstr>发展规划：未来2年不断验证商业模式与优化产品及增值服务，并快速复制到其他行业</vt:lpstr>
      <vt:lpstr>融资与财务规划</vt:lpstr>
      <vt:lpstr>团队优势：资深制造业创业经验者与顶级互联网技术的完美结合</vt:lpstr>
      <vt:lpstr>PowerPoint 演示文稿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akgl</dc:creator>
  <cp:lastModifiedBy>Microsoft Office 用户</cp:lastModifiedBy>
  <cp:revision>17</cp:revision>
  <dcterms:created xsi:type="dcterms:W3CDTF">2017-08-11T02:41:00Z</dcterms:created>
  <dcterms:modified xsi:type="dcterms:W3CDTF">2017-10-26T08:39:09Z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