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0" r:id="rId2"/>
    <p:sldId id="272" r:id="rId3"/>
    <p:sldId id="285" r:id="rId4"/>
    <p:sldId id="270" r:id="rId5"/>
    <p:sldId id="268" r:id="rId6"/>
    <p:sldId id="286" r:id="rId7"/>
    <p:sldId id="269" r:id="rId8"/>
    <p:sldId id="277" r:id="rId9"/>
    <p:sldId id="282" r:id="rId10"/>
    <p:sldId id="283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03D"/>
    <a:srgbClr val="416660"/>
    <a:srgbClr val="B7C8A5"/>
    <a:srgbClr val="D76739"/>
    <a:srgbClr val="F0D2AF"/>
    <a:srgbClr val="13396C"/>
    <a:srgbClr val="E8BD88"/>
    <a:srgbClr val="34524D"/>
    <a:srgbClr val="9AB280"/>
    <a:srgbClr val="B94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512"/>
    </p:cViewPr>
  </p:sorterViewPr>
  <p:notesViewPr>
    <p:cSldViewPr snapToGrid="0">
      <p:cViewPr varScale="1">
        <p:scale>
          <a:sx n="84" d="100"/>
          <a:sy n="84" d="100"/>
        </p:scale>
        <p:origin x="9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资金金额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5C-4BA1-A554-E631352A5E0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5C-4BA1-A554-E631352A5E0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85C-4BA1-A554-E631352A5E0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85C-4BA1-A554-E631352A5E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购置设备</c:v>
                </c:pt>
                <c:pt idx="1">
                  <c:v>检测认证</c:v>
                </c:pt>
                <c:pt idx="2">
                  <c:v>办公运营</c:v>
                </c:pt>
                <c:pt idx="3">
                  <c:v>生产费用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85C-4BA1-A554-E631352A5E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3BBB-D9A5-4A32-BD73-7A89E0A7850A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87F96-5372-4F2E-AEE0-4464BF87BC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399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E6E5"/>
            </a:gs>
            <a:gs pos="100000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6FB0D-3649-4659-A4EA-16B622D04D18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C0CA1-3571-4BD4-9253-723F5D1C3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8082" y="0"/>
            <a:ext cx="12240082" cy="7650051"/>
          </a:xfrm>
          <a:prstGeom prst="rect">
            <a:avLst/>
          </a:prstGeom>
        </p:spPr>
      </p:pic>
      <p:sp>
        <p:nvSpPr>
          <p:cNvPr id="21" name="任意多边形 20"/>
          <p:cNvSpPr/>
          <p:nvPr/>
        </p:nvSpPr>
        <p:spPr>
          <a:xfrm rot="2968493">
            <a:off x="5494024" y="-1548769"/>
            <a:ext cx="8152386" cy="5633681"/>
          </a:xfrm>
          <a:custGeom>
            <a:avLst/>
            <a:gdLst>
              <a:gd name="connsiteX0" fmla="*/ 0 w 8152386"/>
              <a:gd name="connsiteY0" fmla="*/ 5633681 h 5633681"/>
              <a:gd name="connsiteX1" fmla="*/ 4815891 w 8152386"/>
              <a:gd name="connsiteY1" fmla="*/ 0 h 5633681"/>
              <a:gd name="connsiteX2" fmla="*/ 8152386 w 8152386"/>
              <a:gd name="connsiteY2" fmla="*/ 2852167 h 5633681"/>
              <a:gd name="connsiteX3" fmla="*/ 8152386 w 8152386"/>
              <a:gd name="connsiteY3" fmla="*/ 5633681 h 563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2386" h="5633681">
                <a:moveTo>
                  <a:pt x="0" y="5633681"/>
                </a:moveTo>
                <a:lnTo>
                  <a:pt x="4815891" y="0"/>
                </a:lnTo>
                <a:lnTo>
                  <a:pt x="8152386" y="2852167"/>
                </a:lnTo>
                <a:lnTo>
                  <a:pt x="8152386" y="5633681"/>
                </a:lnTo>
                <a:close/>
              </a:path>
            </a:pathLst>
          </a:custGeom>
          <a:solidFill>
            <a:srgbClr val="D7673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9298083" y="3464717"/>
            <a:ext cx="3041789" cy="3564733"/>
          </a:xfrm>
          <a:prstGeom prst="line">
            <a:avLst/>
          </a:prstGeom>
          <a:ln w="254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20153" y="-190500"/>
            <a:ext cx="885288" cy="1037486"/>
          </a:xfrm>
          <a:prstGeom prst="line">
            <a:avLst/>
          </a:prstGeom>
          <a:ln w="254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268639" y="1952928"/>
            <a:ext cx="2989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商业计划书</a:t>
            </a:r>
            <a:endParaRPr lang="zh-CN" altLang="en-US" sz="3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等腰三角形 19"/>
          <p:cNvSpPr/>
          <p:nvPr/>
        </p:nvSpPr>
        <p:spPr>
          <a:xfrm rot="10800000">
            <a:off x="6334584" y="1493151"/>
            <a:ext cx="304800" cy="1786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34856" y="1197769"/>
            <a:ext cx="53264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可食用消毒液项目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781445" y="2506926"/>
            <a:ext cx="41798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四川膨旭科技有限公司</a:t>
            </a:r>
            <a:endParaRPr lang="zh-CN" altLang="en-US" sz="3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340380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SWOT</a:t>
            </a:r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350963" y="1739900"/>
            <a:ext cx="9390062" cy="3932595"/>
            <a:chOff x="1350963" y="1765300"/>
            <a:chExt cx="9390062" cy="3932595"/>
          </a:xfrm>
        </p:grpSpPr>
        <p:sp>
          <p:nvSpPr>
            <p:cNvPr id="6" name="矩形 5"/>
            <p:cNvSpPr/>
            <p:nvPr/>
          </p:nvSpPr>
          <p:spPr>
            <a:xfrm>
              <a:off x="1460500" y="1765300"/>
              <a:ext cx="4610100" cy="1968500"/>
            </a:xfrm>
            <a:prstGeom prst="rect">
              <a:avLst/>
            </a:prstGeom>
            <a:solidFill>
              <a:srgbClr val="F0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070600" y="3729395"/>
              <a:ext cx="4610100" cy="1968500"/>
            </a:xfrm>
            <a:prstGeom prst="rect">
              <a:avLst/>
            </a:prstGeom>
            <a:solidFill>
              <a:srgbClr val="B7C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070600" y="1765300"/>
              <a:ext cx="4610100" cy="1968500"/>
            </a:xfrm>
            <a:prstGeom prst="rect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460500" y="3729395"/>
              <a:ext cx="4610100" cy="1968500"/>
            </a:xfrm>
            <a:prstGeom prst="rect">
              <a:avLst/>
            </a:prstGeom>
            <a:solidFill>
              <a:srgbClr val="416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5372100" y="2603500"/>
              <a:ext cx="1689100" cy="292100"/>
            </a:xfrm>
            <a:prstGeom prst="triangle">
              <a:avLst/>
            </a:prstGeom>
            <a:solidFill>
              <a:srgbClr val="F0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7531100" y="3729395"/>
              <a:ext cx="1689100" cy="292100"/>
            </a:xfrm>
            <a:prstGeom prst="triangle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5080000" y="4573945"/>
              <a:ext cx="1689100" cy="292100"/>
            </a:xfrm>
            <a:prstGeom prst="triangle">
              <a:avLst/>
            </a:prstGeom>
            <a:solidFill>
              <a:srgbClr val="B7C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2921000" y="3437295"/>
              <a:ext cx="1689100" cy="292100"/>
            </a:xfrm>
            <a:prstGeom prst="triangle">
              <a:avLst/>
            </a:prstGeom>
            <a:solidFill>
              <a:srgbClr val="416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50963" y="2099746"/>
              <a:ext cx="123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S</a:t>
              </a:r>
              <a:endParaRPr lang="zh-CN" altLang="en-US" sz="7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09125" y="2202576"/>
              <a:ext cx="123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W</a:t>
              </a:r>
              <a:endParaRPr lang="zh-CN" altLang="en-US" sz="7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483725" y="4157046"/>
              <a:ext cx="123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72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en-US" altLang="zh-CN" dirty="0"/>
                <a:t>T</a:t>
              </a:r>
              <a:endParaRPr lang="zh-CN" alt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85888" y="4207957"/>
              <a:ext cx="123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O</a:t>
              </a:r>
              <a:endParaRPr lang="zh-CN" altLang="en-US" sz="7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736850" y="1916351"/>
              <a:ext cx="24955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我们的优势有哪些？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99250" y="1854160"/>
              <a:ext cx="24955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我们的劣势有哪些？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692400" y="5010547"/>
              <a:ext cx="24955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我们的机会有哪些？</a:t>
              </a:r>
              <a:endPara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661150" y="5010547"/>
              <a:ext cx="2495550" cy="499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我们的威胁有哪些？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378575" y="2479575"/>
              <a:ext cx="3213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、暂无较高知名度；</a:t>
              </a:r>
              <a:endPara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、市场其他消毒产品价格较低。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428875" y="2509560"/>
              <a:ext cx="3397250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   </a:t>
              </a: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、突破长时间保存的技术优势；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   2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、丰富系列产品，可选择范围广成交率高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492375" y="4043005"/>
              <a:ext cx="3298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、产品本身功能优势吸引消费者；</a:t>
              </a:r>
              <a:endPara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、市场同类竞争少；</a:t>
              </a:r>
              <a:endParaRPr lang="en-US" altLang="zh-CN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、市场先机明显。</a:t>
              </a:r>
              <a:endPara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2428875" y="1916351"/>
              <a:ext cx="0" cy="1516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9461500" y="2039461"/>
              <a:ext cx="0" cy="1516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492375" y="4043005"/>
              <a:ext cx="0" cy="1516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6216650" y="4121487"/>
              <a:ext cx="304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、暂无质检认证；</a:t>
              </a:r>
              <a:endPara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、暂无疾控中心认证。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9483725" y="3955375"/>
              <a:ext cx="0" cy="151653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8082" y="0"/>
            <a:ext cx="12240082" cy="7650051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 rot="2968493">
            <a:off x="7178043" y="341404"/>
            <a:ext cx="6571333" cy="8927004"/>
          </a:xfrm>
          <a:custGeom>
            <a:avLst/>
            <a:gdLst>
              <a:gd name="connsiteX0" fmla="*/ 0 w 6571333"/>
              <a:gd name="connsiteY0" fmla="*/ 846961 h 8927004"/>
              <a:gd name="connsiteX1" fmla="*/ 724016 w 6571333"/>
              <a:gd name="connsiteY1" fmla="*/ 0 h 8927004"/>
              <a:gd name="connsiteX2" fmla="*/ 6571333 w 6571333"/>
              <a:gd name="connsiteY2" fmla="*/ 4998514 h 8927004"/>
              <a:gd name="connsiteX3" fmla="*/ 3213105 w 6571333"/>
              <a:gd name="connsiteY3" fmla="*/ 8927004 h 8927004"/>
              <a:gd name="connsiteX4" fmla="*/ 0 w 6571333"/>
              <a:gd name="connsiteY4" fmla="*/ 8927004 h 892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333" h="8927004">
                <a:moveTo>
                  <a:pt x="0" y="846961"/>
                </a:moveTo>
                <a:lnTo>
                  <a:pt x="724016" y="0"/>
                </a:lnTo>
                <a:lnTo>
                  <a:pt x="6571333" y="4998514"/>
                </a:lnTo>
                <a:lnTo>
                  <a:pt x="3213105" y="8927004"/>
                </a:lnTo>
                <a:lnTo>
                  <a:pt x="0" y="8927004"/>
                </a:lnTo>
                <a:close/>
              </a:path>
            </a:pathLst>
          </a:custGeom>
          <a:solidFill>
            <a:srgbClr val="D76739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85999" y="4658673"/>
            <a:ext cx="34487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谢谢聆听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762549" y="5582003"/>
            <a:ext cx="289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071991" y="5620103"/>
            <a:ext cx="4352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 smtClean="0">
                <a:solidFill>
                  <a:schemeClr val="bg1"/>
                </a:solidFill>
                <a:latin typeface="+mj-ea"/>
                <a:ea typeface="+mj-ea"/>
              </a:rPr>
              <a:t>THANKS FOR YOUR ATTENTION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910599" y="6330086"/>
            <a:ext cx="2048201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汇报人 ：涛涛涛</a:t>
            </a:r>
            <a:endParaRPr lang="zh-CN" altLang="en-US" sz="1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92942" y="1014428"/>
            <a:ext cx="3954359" cy="3703390"/>
            <a:chOff x="2343047" y="1309778"/>
            <a:chExt cx="3954359" cy="3703390"/>
          </a:xfrm>
        </p:grpSpPr>
        <p:sp>
          <p:nvSpPr>
            <p:cNvPr id="14" name="椭圆 13"/>
            <p:cNvSpPr/>
            <p:nvPr/>
          </p:nvSpPr>
          <p:spPr>
            <a:xfrm>
              <a:off x="2343047" y="2537225"/>
              <a:ext cx="1241831" cy="12418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3004850" y="3763513"/>
              <a:ext cx="1241831" cy="12418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4378610" y="3733750"/>
              <a:ext cx="1241831" cy="12418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5055575" y="2564105"/>
              <a:ext cx="1241831" cy="12418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4388135" y="1327601"/>
              <a:ext cx="1241831" cy="12418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3047707" y="1327601"/>
              <a:ext cx="1241831" cy="124183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Freeform 71922"/>
            <p:cNvSpPr/>
            <p:nvPr/>
          </p:nvSpPr>
          <p:spPr bwMode="auto">
            <a:xfrm>
              <a:off x="3095614" y="3809164"/>
              <a:ext cx="2406146" cy="1091836"/>
            </a:xfrm>
            <a:custGeom>
              <a:avLst/>
              <a:gdLst>
                <a:gd name="T0" fmla="*/ 2222 w 2861"/>
                <a:gd name="T1" fmla="*/ 1397 h 1397"/>
                <a:gd name="T2" fmla="*/ 1752 w 2861"/>
                <a:gd name="T3" fmla="*/ 1171 h 1397"/>
                <a:gd name="T4" fmla="*/ 1433 w 2861"/>
                <a:gd name="T5" fmla="*/ 1056 h 1397"/>
                <a:gd name="T6" fmla="*/ 1109 w 2861"/>
                <a:gd name="T7" fmla="*/ 1171 h 1397"/>
                <a:gd name="T8" fmla="*/ 900 w 2861"/>
                <a:gd name="T9" fmla="*/ 1336 h 1397"/>
                <a:gd name="T10" fmla="*/ 639 w 2861"/>
                <a:gd name="T11" fmla="*/ 1397 h 1397"/>
                <a:gd name="T12" fmla="*/ 0 w 2861"/>
                <a:gd name="T13" fmla="*/ 699 h 1397"/>
                <a:gd name="T14" fmla="*/ 639 w 2861"/>
                <a:gd name="T15" fmla="*/ 0 h 1397"/>
                <a:gd name="T16" fmla="*/ 1109 w 2861"/>
                <a:gd name="T17" fmla="*/ 226 h 1397"/>
                <a:gd name="T18" fmla="*/ 1109 w 2861"/>
                <a:gd name="T19" fmla="*/ 226 h 1397"/>
                <a:gd name="T20" fmla="*/ 1438 w 2861"/>
                <a:gd name="T21" fmla="*/ 339 h 1397"/>
                <a:gd name="T22" fmla="*/ 1752 w 2861"/>
                <a:gd name="T23" fmla="*/ 226 h 1397"/>
                <a:gd name="T24" fmla="*/ 2222 w 2861"/>
                <a:gd name="T25" fmla="*/ 0 h 1397"/>
                <a:gd name="T26" fmla="*/ 2861 w 2861"/>
                <a:gd name="T27" fmla="*/ 699 h 1397"/>
                <a:gd name="T28" fmla="*/ 2222 w 2861"/>
                <a:gd name="T29" fmla="*/ 139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7">
                  <a:moveTo>
                    <a:pt x="2222" y="1397"/>
                  </a:moveTo>
                  <a:cubicBezTo>
                    <a:pt x="2048" y="1397"/>
                    <a:pt x="1881" y="1317"/>
                    <a:pt x="1752" y="1171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1"/>
                  </a:cubicBezTo>
                  <a:cubicBezTo>
                    <a:pt x="1049" y="1242"/>
                    <a:pt x="979" y="1297"/>
                    <a:pt x="900" y="1336"/>
                  </a:cubicBezTo>
                  <a:cubicBezTo>
                    <a:pt x="817" y="1377"/>
                    <a:pt x="729" y="1397"/>
                    <a:pt x="639" y="1397"/>
                  </a:cubicBezTo>
                  <a:cubicBezTo>
                    <a:pt x="286" y="1397"/>
                    <a:pt x="0" y="1084"/>
                    <a:pt x="0" y="699"/>
                  </a:cubicBezTo>
                  <a:cubicBezTo>
                    <a:pt x="0" y="313"/>
                    <a:pt x="286" y="0"/>
                    <a:pt x="639" y="0"/>
                  </a:cubicBezTo>
                  <a:cubicBezTo>
                    <a:pt x="817" y="0"/>
                    <a:pt x="988" y="82"/>
                    <a:pt x="1109" y="226"/>
                  </a:cubicBezTo>
                  <a:cubicBezTo>
                    <a:pt x="1109" y="226"/>
                    <a:pt x="1109" y="226"/>
                    <a:pt x="1109" y="226"/>
                  </a:cubicBezTo>
                  <a:cubicBezTo>
                    <a:pt x="1177" y="297"/>
                    <a:pt x="1299" y="339"/>
                    <a:pt x="1438" y="339"/>
                  </a:cubicBezTo>
                  <a:cubicBezTo>
                    <a:pt x="1576" y="339"/>
                    <a:pt x="1696" y="296"/>
                    <a:pt x="1752" y="226"/>
                  </a:cubicBezTo>
                  <a:cubicBezTo>
                    <a:pt x="1873" y="82"/>
                    <a:pt x="2044" y="0"/>
                    <a:pt x="2222" y="0"/>
                  </a:cubicBezTo>
                  <a:cubicBezTo>
                    <a:pt x="2575" y="0"/>
                    <a:pt x="2861" y="313"/>
                    <a:pt x="2861" y="699"/>
                  </a:cubicBezTo>
                  <a:cubicBezTo>
                    <a:pt x="2861" y="1084"/>
                    <a:pt x="2575" y="1397"/>
                    <a:pt x="2222" y="1397"/>
                  </a:cubicBezTo>
                  <a:close/>
                </a:path>
              </a:pathLst>
            </a:custGeom>
            <a:solidFill>
              <a:srgbClr val="B7C8A5"/>
            </a:solidFill>
            <a:ln>
              <a:noFill/>
            </a:ln>
            <a:scene3d>
              <a:camera prst="orthographicFront"/>
              <a:lightRig rig="flat" dir="t"/>
            </a:scene3d>
            <a:sp3d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71929"/>
            <p:cNvSpPr/>
            <p:nvPr/>
          </p:nvSpPr>
          <p:spPr bwMode="auto">
            <a:xfrm>
              <a:off x="2347876" y="2524091"/>
              <a:ext cx="1896662" cy="2489077"/>
            </a:xfrm>
            <a:custGeom>
              <a:avLst/>
              <a:gdLst>
                <a:gd name="T0" fmla="*/ 1283 w 2251"/>
                <a:gd name="T1" fmla="*/ 448 h 3095"/>
                <a:gd name="T2" fmla="*/ 1339 w 2251"/>
                <a:gd name="T3" fmla="*/ 1007 h 3095"/>
                <a:gd name="T4" fmla="*/ 1407 w 2251"/>
                <a:gd name="T5" fmla="*/ 1366 h 3095"/>
                <a:gd name="T6" fmla="*/ 1660 w 2251"/>
                <a:gd name="T7" fmla="*/ 1616 h 3095"/>
                <a:gd name="T8" fmla="*/ 1896 w 2251"/>
                <a:gd name="T9" fmla="*/ 1731 h 3095"/>
                <a:gd name="T10" fmla="*/ 2075 w 2251"/>
                <a:gd name="T11" fmla="*/ 1948 h 3095"/>
                <a:gd name="T12" fmla="*/ 1841 w 2251"/>
                <a:gd name="T13" fmla="*/ 2903 h 3095"/>
                <a:gd name="T14" fmla="*/ 968 w 2251"/>
                <a:gd name="T15" fmla="*/ 2647 h 3095"/>
                <a:gd name="T16" fmla="*/ 912 w 2251"/>
                <a:gd name="T17" fmla="*/ 2088 h 3095"/>
                <a:gd name="T18" fmla="*/ 912 w 2251"/>
                <a:gd name="T19" fmla="*/ 2088 h 3095"/>
                <a:gd name="T20" fmla="*/ 837 w 2251"/>
                <a:gd name="T21" fmla="*/ 1720 h 3095"/>
                <a:gd name="T22" fmla="*/ 590 w 2251"/>
                <a:gd name="T23" fmla="*/ 1479 h 3095"/>
                <a:gd name="T24" fmla="*/ 176 w 2251"/>
                <a:gd name="T25" fmla="*/ 1147 h 3095"/>
                <a:gd name="T26" fmla="*/ 410 w 2251"/>
                <a:gd name="T27" fmla="*/ 192 h 3095"/>
                <a:gd name="T28" fmla="*/ 1283 w 2251"/>
                <a:gd name="T29" fmla="*/ 448 h 3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1" h="3095">
                  <a:moveTo>
                    <a:pt x="1283" y="448"/>
                  </a:moveTo>
                  <a:cubicBezTo>
                    <a:pt x="1370" y="613"/>
                    <a:pt x="1390" y="811"/>
                    <a:pt x="1339" y="1007"/>
                  </a:cubicBezTo>
                  <a:cubicBezTo>
                    <a:pt x="1314" y="1104"/>
                    <a:pt x="1339" y="1238"/>
                    <a:pt x="1407" y="1366"/>
                  </a:cubicBezTo>
                  <a:cubicBezTo>
                    <a:pt x="1477" y="1498"/>
                    <a:pt x="1574" y="1594"/>
                    <a:pt x="1660" y="1616"/>
                  </a:cubicBezTo>
                  <a:cubicBezTo>
                    <a:pt x="1746" y="1637"/>
                    <a:pt x="1825" y="1676"/>
                    <a:pt x="1896" y="1731"/>
                  </a:cubicBezTo>
                  <a:cubicBezTo>
                    <a:pt x="1969" y="1789"/>
                    <a:pt x="2029" y="1862"/>
                    <a:pt x="2075" y="1948"/>
                  </a:cubicBezTo>
                  <a:cubicBezTo>
                    <a:pt x="2251" y="2282"/>
                    <a:pt x="2146" y="2710"/>
                    <a:pt x="1841" y="2903"/>
                  </a:cubicBezTo>
                  <a:cubicBezTo>
                    <a:pt x="1536" y="3095"/>
                    <a:pt x="1144" y="2980"/>
                    <a:pt x="968" y="2647"/>
                  </a:cubicBezTo>
                  <a:cubicBezTo>
                    <a:pt x="879" y="2478"/>
                    <a:pt x="858" y="2274"/>
                    <a:pt x="912" y="2088"/>
                  </a:cubicBezTo>
                  <a:cubicBezTo>
                    <a:pt x="912" y="2088"/>
                    <a:pt x="912" y="2088"/>
                    <a:pt x="912" y="2088"/>
                  </a:cubicBezTo>
                  <a:cubicBezTo>
                    <a:pt x="934" y="1989"/>
                    <a:pt x="907" y="1851"/>
                    <a:pt x="837" y="1720"/>
                  </a:cubicBezTo>
                  <a:cubicBezTo>
                    <a:pt x="768" y="1589"/>
                    <a:pt x="674" y="1497"/>
                    <a:pt x="590" y="1479"/>
                  </a:cubicBezTo>
                  <a:cubicBezTo>
                    <a:pt x="416" y="1437"/>
                    <a:pt x="265" y="1316"/>
                    <a:pt x="176" y="1147"/>
                  </a:cubicBezTo>
                  <a:cubicBezTo>
                    <a:pt x="0" y="813"/>
                    <a:pt x="105" y="385"/>
                    <a:pt x="410" y="192"/>
                  </a:cubicBezTo>
                  <a:cubicBezTo>
                    <a:pt x="715" y="0"/>
                    <a:pt x="1107" y="114"/>
                    <a:pt x="1283" y="448"/>
                  </a:cubicBezTo>
                  <a:close/>
                </a:path>
              </a:pathLst>
            </a:custGeom>
            <a:solidFill>
              <a:srgbClr val="13396C"/>
            </a:solidFill>
            <a:ln>
              <a:noFill/>
            </a:ln>
            <a:scene3d>
              <a:camera prst="orthographicFront"/>
              <a:lightRig rig="flat" dir="t"/>
            </a:scene3d>
            <a:sp3d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71928"/>
            <p:cNvSpPr/>
            <p:nvPr/>
          </p:nvSpPr>
          <p:spPr bwMode="auto">
            <a:xfrm rot="7240418">
              <a:off x="2066002" y="2005067"/>
              <a:ext cx="2483084" cy="1092506"/>
            </a:xfrm>
            <a:custGeom>
              <a:avLst/>
              <a:gdLst>
                <a:gd name="T0" fmla="*/ 2222 w 2861"/>
                <a:gd name="T1" fmla="*/ 1398 h 1398"/>
                <a:gd name="T2" fmla="*/ 1752 w 2861"/>
                <a:gd name="T3" fmla="*/ 1172 h 1398"/>
                <a:gd name="T4" fmla="*/ 1433 w 2861"/>
                <a:gd name="T5" fmla="*/ 1056 h 1398"/>
                <a:gd name="T6" fmla="*/ 1109 w 2861"/>
                <a:gd name="T7" fmla="*/ 1172 h 1398"/>
                <a:gd name="T8" fmla="*/ 900 w 2861"/>
                <a:gd name="T9" fmla="*/ 1337 h 1398"/>
                <a:gd name="T10" fmla="*/ 639 w 2861"/>
                <a:gd name="T11" fmla="*/ 1398 h 1398"/>
                <a:gd name="T12" fmla="*/ 0 w 2861"/>
                <a:gd name="T13" fmla="*/ 699 h 1398"/>
                <a:gd name="T14" fmla="*/ 639 w 2861"/>
                <a:gd name="T15" fmla="*/ 0 h 1398"/>
                <a:gd name="T16" fmla="*/ 1109 w 2861"/>
                <a:gd name="T17" fmla="*/ 226 h 1398"/>
                <a:gd name="T18" fmla="*/ 1109 w 2861"/>
                <a:gd name="T19" fmla="*/ 227 h 1398"/>
                <a:gd name="T20" fmla="*/ 1438 w 2861"/>
                <a:gd name="T21" fmla="*/ 340 h 1398"/>
                <a:gd name="T22" fmla="*/ 1752 w 2861"/>
                <a:gd name="T23" fmla="*/ 226 h 1398"/>
                <a:gd name="T24" fmla="*/ 2222 w 2861"/>
                <a:gd name="T25" fmla="*/ 0 h 1398"/>
                <a:gd name="T26" fmla="*/ 2861 w 2861"/>
                <a:gd name="T27" fmla="*/ 699 h 1398"/>
                <a:gd name="T28" fmla="*/ 2222 w 2861"/>
                <a:gd name="T29" fmla="*/ 1398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8">
                  <a:moveTo>
                    <a:pt x="2222" y="1398"/>
                  </a:moveTo>
                  <a:cubicBezTo>
                    <a:pt x="2048" y="1398"/>
                    <a:pt x="1881" y="1317"/>
                    <a:pt x="1752" y="1172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2"/>
                  </a:cubicBezTo>
                  <a:cubicBezTo>
                    <a:pt x="1049" y="1242"/>
                    <a:pt x="979" y="1298"/>
                    <a:pt x="900" y="1337"/>
                  </a:cubicBezTo>
                  <a:cubicBezTo>
                    <a:pt x="817" y="1377"/>
                    <a:pt x="729" y="1398"/>
                    <a:pt x="639" y="1398"/>
                  </a:cubicBezTo>
                  <a:cubicBezTo>
                    <a:pt x="286" y="1398"/>
                    <a:pt x="0" y="1084"/>
                    <a:pt x="0" y="699"/>
                  </a:cubicBezTo>
                  <a:cubicBezTo>
                    <a:pt x="0" y="314"/>
                    <a:pt x="286" y="0"/>
                    <a:pt x="639" y="0"/>
                  </a:cubicBezTo>
                  <a:cubicBezTo>
                    <a:pt x="817" y="0"/>
                    <a:pt x="988" y="83"/>
                    <a:pt x="1109" y="226"/>
                  </a:cubicBezTo>
                  <a:cubicBezTo>
                    <a:pt x="1109" y="227"/>
                    <a:pt x="1109" y="227"/>
                    <a:pt x="1109" y="227"/>
                  </a:cubicBezTo>
                  <a:cubicBezTo>
                    <a:pt x="1177" y="297"/>
                    <a:pt x="1299" y="340"/>
                    <a:pt x="1438" y="340"/>
                  </a:cubicBezTo>
                  <a:cubicBezTo>
                    <a:pt x="1576" y="340"/>
                    <a:pt x="1696" y="296"/>
                    <a:pt x="1752" y="226"/>
                  </a:cubicBezTo>
                  <a:cubicBezTo>
                    <a:pt x="1873" y="83"/>
                    <a:pt x="2044" y="0"/>
                    <a:pt x="2222" y="0"/>
                  </a:cubicBezTo>
                  <a:cubicBezTo>
                    <a:pt x="2575" y="0"/>
                    <a:pt x="2861" y="314"/>
                    <a:pt x="2861" y="699"/>
                  </a:cubicBezTo>
                  <a:cubicBezTo>
                    <a:pt x="2861" y="1084"/>
                    <a:pt x="2575" y="1398"/>
                    <a:pt x="2222" y="1398"/>
                  </a:cubicBez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  <a:scene3d>
              <a:camera prst="orthographicFront"/>
              <a:lightRig rig="flat" dir="t"/>
            </a:scene3d>
            <a:sp3d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71922"/>
            <p:cNvSpPr/>
            <p:nvPr/>
          </p:nvSpPr>
          <p:spPr bwMode="auto">
            <a:xfrm>
              <a:off x="3132179" y="1402680"/>
              <a:ext cx="2405790" cy="1091675"/>
            </a:xfrm>
            <a:custGeom>
              <a:avLst/>
              <a:gdLst>
                <a:gd name="T0" fmla="*/ 2222 w 2861"/>
                <a:gd name="T1" fmla="*/ 1397 h 1397"/>
                <a:gd name="T2" fmla="*/ 1752 w 2861"/>
                <a:gd name="T3" fmla="*/ 1171 h 1397"/>
                <a:gd name="T4" fmla="*/ 1433 w 2861"/>
                <a:gd name="T5" fmla="*/ 1056 h 1397"/>
                <a:gd name="T6" fmla="*/ 1109 w 2861"/>
                <a:gd name="T7" fmla="*/ 1171 h 1397"/>
                <a:gd name="T8" fmla="*/ 900 w 2861"/>
                <a:gd name="T9" fmla="*/ 1336 h 1397"/>
                <a:gd name="T10" fmla="*/ 639 w 2861"/>
                <a:gd name="T11" fmla="*/ 1397 h 1397"/>
                <a:gd name="T12" fmla="*/ 0 w 2861"/>
                <a:gd name="T13" fmla="*/ 699 h 1397"/>
                <a:gd name="T14" fmla="*/ 639 w 2861"/>
                <a:gd name="T15" fmla="*/ 0 h 1397"/>
                <a:gd name="T16" fmla="*/ 1109 w 2861"/>
                <a:gd name="T17" fmla="*/ 226 h 1397"/>
                <a:gd name="T18" fmla="*/ 1109 w 2861"/>
                <a:gd name="T19" fmla="*/ 226 h 1397"/>
                <a:gd name="T20" fmla="*/ 1438 w 2861"/>
                <a:gd name="T21" fmla="*/ 339 h 1397"/>
                <a:gd name="T22" fmla="*/ 1752 w 2861"/>
                <a:gd name="T23" fmla="*/ 226 h 1397"/>
                <a:gd name="T24" fmla="*/ 2222 w 2861"/>
                <a:gd name="T25" fmla="*/ 0 h 1397"/>
                <a:gd name="T26" fmla="*/ 2861 w 2861"/>
                <a:gd name="T27" fmla="*/ 699 h 1397"/>
                <a:gd name="T28" fmla="*/ 2222 w 2861"/>
                <a:gd name="T29" fmla="*/ 1397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61" h="1397">
                  <a:moveTo>
                    <a:pt x="2222" y="1397"/>
                  </a:moveTo>
                  <a:cubicBezTo>
                    <a:pt x="2048" y="1397"/>
                    <a:pt x="1881" y="1317"/>
                    <a:pt x="1752" y="1171"/>
                  </a:cubicBezTo>
                  <a:cubicBezTo>
                    <a:pt x="1688" y="1099"/>
                    <a:pt x="1569" y="1056"/>
                    <a:pt x="1433" y="1056"/>
                  </a:cubicBezTo>
                  <a:cubicBezTo>
                    <a:pt x="1294" y="1056"/>
                    <a:pt x="1170" y="1100"/>
                    <a:pt x="1109" y="1171"/>
                  </a:cubicBezTo>
                  <a:cubicBezTo>
                    <a:pt x="1049" y="1242"/>
                    <a:pt x="979" y="1297"/>
                    <a:pt x="900" y="1336"/>
                  </a:cubicBezTo>
                  <a:cubicBezTo>
                    <a:pt x="817" y="1377"/>
                    <a:pt x="729" y="1397"/>
                    <a:pt x="639" y="1397"/>
                  </a:cubicBezTo>
                  <a:cubicBezTo>
                    <a:pt x="286" y="1397"/>
                    <a:pt x="0" y="1084"/>
                    <a:pt x="0" y="699"/>
                  </a:cubicBezTo>
                  <a:cubicBezTo>
                    <a:pt x="0" y="313"/>
                    <a:pt x="286" y="0"/>
                    <a:pt x="639" y="0"/>
                  </a:cubicBezTo>
                  <a:cubicBezTo>
                    <a:pt x="817" y="0"/>
                    <a:pt x="988" y="82"/>
                    <a:pt x="1109" y="226"/>
                  </a:cubicBezTo>
                  <a:cubicBezTo>
                    <a:pt x="1109" y="226"/>
                    <a:pt x="1109" y="226"/>
                    <a:pt x="1109" y="226"/>
                  </a:cubicBezTo>
                  <a:cubicBezTo>
                    <a:pt x="1177" y="297"/>
                    <a:pt x="1299" y="339"/>
                    <a:pt x="1438" y="339"/>
                  </a:cubicBezTo>
                  <a:cubicBezTo>
                    <a:pt x="1576" y="339"/>
                    <a:pt x="1696" y="296"/>
                    <a:pt x="1752" y="226"/>
                  </a:cubicBezTo>
                  <a:cubicBezTo>
                    <a:pt x="1873" y="82"/>
                    <a:pt x="2044" y="0"/>
                    <a:pt x="2222" y="0"/>
                  </a:cubicBezTo>
                  <a:cubicBezTo>
                    <a:pt x="2575" y="0"/>
                    <a:pt x="2861" y="313"/>
                    <a:pt x="2861" y="699"/>
                  </a:cubicBezTo>
                  <a:cubicBezTo>
                    <a:pt x="2861" y="1084"/>
                    <a:pt x="2575" y="1397"/>
                    <a:pt x="2222" y="1397"/>
                  </a:cubicBezTo>
                  <a:close/>
                </a:path>
              </a:pathLst>
            </a:custGeom>
            <a:solidFill>
              <a:srgbClr val="D76739"/>
            </a:solidFill>
            <a:ln>
              <a:noFill/>
            </a:ln>
            <a:scene3d>
              <a:camera prst="orthographicFront"/>
              <a:lightRig rig="flat" dir="t"/>
            </a:scene3d>
            <a:sp3d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71924"/>
            <p:cNvSpPr/>
            <p:nvPr/>
          </p:nvSpPr>
          <p:spPr bwMode="auto">
            <a:xfrm>
              <a:off x="4413384" y="1324710"/>
              <a:ext cx="1870765" cy="2489077"/>
            </a:xfrm>
            <a:custGeom>
              <a:avLst/>
              <a:gdLst>
                <a:gd name="T0" fmla="*/ 1283 w 2251"/>
                <a:gd name="T1" fmla="*/ 449 h 3096"/>
                <a:gd name="T2" fmla="*/ 1339 w 2251"/>
                <a:gd name="T3" fmla="*/ 1007 h 3096"/>
                <a:gd name="T4" fmla="*/ 1407 w 2251"/>
                <a:gd name="T5" fmla="*/ 1367 h 3096"/>
                <a:gd name="T6" fmla="*/ 1661 w 2251"/>
                <a:gd name="T7" fmla="*/ 1616 h 3096"/>
                <a:gd name="T8" fmla="*/ 1896 w 2251"/>
                <a:gd name="T9" fmla="*/ 1732 h 3096"/>
                <a:gd name="T10" fmla="*/ 2075 w 2251"/>
                <a:gd name="T11" fmla="*/ 1949 h 3096"/>
                <a:gd name="T12" fmla="*/ 1841 w 2251"/>
                <a:gd name="T13" fmla="*/ 2903 h 3096"/>
                <a:gd name="T14" fmla="*/ 968 w 2251"/>
                <a:gd name="T15" fmla="*/ 2647 h 3096"/>
                <a:gd name="T16" fmla="*/ 912 w 2251"/>
                <a:gd name="T17" fmla="*/ 2089 h 3096"/>
                <a:gd name="T18" fmla="*/ 912 w 2251"/>
                <a:gd name="T19" fmla="*/ 2088 h 3096"/>
                <a:gd name="T20" fmla="*/ 838 w 2251"/>
                <a:gd name="T21" fmla="*/ 1721 h 3096"/>
                <a:gd name="T22" fmla="*/ 590 w 2251"/>
                <a:gd name="T23" fmla="*/ 1480 h 3096"/>
                <a:gd name="T24" fmla="*/ 177 w 2251"/>
                <a:gd name="T25" fmla="*/ 1147 h 3096"/>
                <a:gd name="T26" fmla="*/ 410 w 2251"/>
                <a:gd name="T27" fmla="*/ 193 h 3096"/>
                <a:gd name="T28" fmla="*/ 1283 w 2251"/>
                <a:gd name="T29" fmla="*/ 449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1" h="3096">
                  <a:moveTo>
                    <a:pt x="1283" y="449"/>
                  </a:moveTo>
                  <a:cubicBezTo>
                    <a:pt x="1370" y="613"/>
                    <a:pt x="1390" y="812"/>
                    <a:pt x="1339" y="1007"/>
                  </a:cubicBezTo>
                  <a:cubicBezTo>
                    <a:pt x="1314" y="1104"/>
                    <a:pt x="1340" y="1239"/>
                    <a:pt x="1407" y="1367"/>
                  </a:cubicBezTo>
                  <a:cubicBezTo>
                    <a:pt x="1477" y="1499"/>
                    <a:pt x="1574" y="1594"/>
                    <a:pt x="1661" y="1616"/>
                  </a:cubicBezTo>
                  <a:cubicBezTo>
                    <a:pt x="1746" y="1638"/>
                    <a:pt x="1826" y="1677"/>
                    <a:pt x="1896" y="1732"/>
                  </a:cubicBezTo>
                  <a:cubicBezTo>
                    <a:pt x="1969" y="1790"/>
                    <a:pt x="2029" y="1863"/>
                    <a:pt x="2075" y="1949"/>
                  </a:cubicBezTo>
                  <a:cubicBezTo>
                    <a:pt x="2251" y="2282"/>
                    <a:pt x="2146" y="2711"/>
                    <a:pt x="1841" y="2903"/>
                  </a:cubicBezTo>
                  <a:cubicBezTo>
                    <a:pt x="1536" y="3096"/>
                    <a:pt x="1145" y="2981"/>
                    <a:pt x="968" y="2647"/>
                  </a:cubicBezTo>
                  <a:cubicBezTo>
                    <a:pt x="879" y="2479"/>
                    <a:pt x="859" y="2275"/>
                    <a:pt x="912" y="2089"/>
                  </a:cubicBezTo>
                  <a:cubicBezTo>
                    <a:pt x="912" y="2088"/>
                    <a:pt x="912" y="2088"/>
                    <a:pt x="912" y="2088"/>
                  </a:cubicBezTo>
                  <a:cubicBezTo>
                    <a:pt x="935" y="1989"/>
                    <a:pt x="907" y="1852"/>
                    <a:pt x="838" y="1721"/>
                  </a:cubicBezTo>
                  <a:cubicBezTo>
                    <a:pt x="769" y="1590"/>
                    <a:pt x="674" y="1498"/>
                    <a:pt x="590" y="1480"/>
                  </a:cubicBezTo>
                  <a:cubicBezTo>
                    <a:pt x="417" y="1437"/>
                    <a:pt x="266" y="1316"/>
                    <a:pt x="177" y="1147"/>
                  </a:cubicBezTo>
                  <a:cubicBezTo>
                    <a:pt x="0" y="814"/>
                    <a:pt x="105" y="386"/>
                    <a:pt x="410" y="193"/>
                  </a:cubicBezTo>
                  <a:cubicBezTo>
                    <a:pt x="715" y="0"/>
                    <a:pt x="1107" y="115"/>
                    <a:pt x="1283" y="449"/>
                  </a:cubicBezTo>
                  <a:close/>
                </a:path>
              </a:pathLst>
            </a:custGeom>
            <a:solidFill>
              <a:srgbClr val="B7C8A5"/>
            </a:solidFill>
            <a:ln>
              <a:noFill/>
            </a:ln>
            <a:scene3d>
              <a:camera prst="orthographicFront"/>
              <a:lightRig rig="flat" dir="t"/>
            </a:scene3d>
            <a:sp3d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71926"/>
            <p:cNvSpPr/>
            <p:nvPr/>
          </p:nvSpPr>
          <p:spPr bwMode="auto">
            <a:xfrm>
              <a:off x="4413160" y="2557960"/>
              <a:ext cx="1865014" cy="2411107"/>
            </a:xfrm>
            <a:custGeom>
              <a:avLst/>
              <a:gdLst>
                <a:gd name="T0" fmla="*/ 968 w 2250"/>
                <a:gd name="T1" fmla="*/ 448 h 3096"/>
                <a:gd name="T2" fmla="*/ 912 w 2250"/>
                <a:gd name="T3" fmla="*/ 1007 h 3096"/>
                <a:gd name="T4" fmla="*/ 844 w 2250"/>
                <a:gd name="T5" fmla="*/ 1366 h 3096"/>
                <a:gd name="T6" fmla="*/ 590 w 2250"/>
                <a:gd name="T7" fmla="*/ 1616 h 3096"/>
                <a:gd name="T8" fmla="*/ 355 w 2250"/>
                <a:gd name="T9" fmla="*/ 1732 h 3096"/>
                <a:gd name="T10" fmla="*/ 176 w 2250"/>
                <a:gd name="T11" fmla="*/ 1948 h 3096"/>
                <a:gd name="T12" fmla="*/ 410 w 2250"/>
                <a:gd name="T13" fmla="*/ 2903 h 3096"/>
                <a:gd name="T14" fmla="*/ 1282 w 2250"/>
                <a:gd name="T15" fmla="*/ 2647 h 3096"/>
                <a:gd name="T16" fmla="*/ 1339 w 2250"/>
                <a:gd name="T17" fmla="*/ 2089 h 3096"/>
                <a:gd name="T18" fmla="*/ 1338 w 2250"/>
                <a:gd name="T19" fmla="*/ 2088 h 3096"/>
                <a:gd name="T20" fmla="*/ 1413 w 2250"/>
                <a:gd name="T21" fmla="*/ 1721 h 3096"/>
                <a:gd name="T22" fmla="*/ 1660 w 2250"/>
                <a:gd name="T23" fmla="*/ 1480 h 3096"/>
                <a:gd name="T24" fmla="*/ 2074 w 2250"/>
                <a:gd name="T25" fmla="*/ 1147 h 3096"/>
                <a:gd name="T26" fmla="*/ 1840 w 2250"/>
                <a:gd name="T27" fmla="*/ 193 h 3096"/>
                <a:gd name="T28" fmla="*/ 968 w 2250"/>
                <a:gd name="T29" fmla="*/ 448 h 3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0" h="3096">
                  <a:moveTo>
                    <a:pt x="968" y="448"/>
                  </a:moveTo>
                  <a:cubicBezTo>
                    <a:pt x="881" y="613"/>
                    <a:pt x="861" y="812"/>
                    <a:pt x="912" y="1007"/>
                  </a:cubicBezTo>
                  <a:cubicBezTo>
                    <a:pt x="937" y="1104"/>
                    <a:pt x="911" y="1238"/>
                    <a:pt x="844" y="1366"/>
                  </a:cubicBezTo>
                  <a:cubicBezTo>
                    <a:pt x="774" y="1499"/>
                    <a:pt x="677" y="1594"/>
                    <a:pt x="590" y="1616"/>
                  </a:cubicBezTo>
                  <a:cubicBezTo>
                    <a:pt x="504" y="1637"/>
                    <a:pt x="425" y="1677"/>
                    <a:pt x="355" y="1732"/>
                  </a:cubicBezTo>
                  <a:cubicBezTo>
                    <a:pt x="281" y="1790"/>
                    <a:pt x="221" y="1863"/>
                    <a:pt x="176" y="1948"/>
                  </a:cubicBezTo>
                  <a:cubicBezTo>
                    <a:pt x="0" y="2282"/>
                    <a:pt x="105" y="2710"/>
                    <a:pt x="410" y="2903"/>
                  </a:cubicBezTo>
                  <a:cubicBezTo>
                    <a:pt x="715" y="3096"/>
                    <a:pt x="1106" y="2981"/>
                    <a:pt x="1282" y="2647"/>
                  </a:cubicBezTo>
                  <a:cubicBezTo>
                    <a:pt x="1371" y="2478"/>
                    <a:pt x="1392" y="2275"/>
                    <a:pt x="1339" y="2089"/>
                  </a:cubicBezTo>
                  <a:cubicBezTo>
                    <a:pt x="1338" y="2088"/>
                    <a:pt x="1338" y="2088"/>
                    <a:pt x="1338" y="2088"/>
                  </a:cubicBezTo>
                  <a:cubicBezTo>
                    <a:pt x="1316" y="1989"/>
                    <a:pt x="1344" y="1852"/>
                    <a:pt x="1413" y="1721"/>
                  </a:cubicBezTo>
                  <a:cubicBezTo>
                    <a:pt x="1482" y="1590"/>
                    <a:pt x="1577" y="1498"/>
                    <a:pt x="1660" y="1480"/>
                  </a:cubicBezTo>
                  <a:cubicBezTo>
                    <a:pt x="1834" y="1437"/>
                    <a:pt x="1985" y="1316"/>
                    <a:pt x="2074" y="1147"/>
                  </a:cubicBezTo>
                  <a:cubicBezTo>
                    <a:pt x="2250" y="813"/>
                    <a:pt x="2145" y="385"/>
                    <a:pt x="1840" y="193"/>
                  </a:cubicBezTo>
                  <a:cubicBezTo>
                    <a:pt x="1535" y="0"/>
                    <a:pt x="1144" y="115"/>
                    <a:pt x="968" y="448"/>
                  </a:cubicBezTo>
                  <a:close/>
                </a:path>
              </a:pathLst>
            </a:custGeom>
            <a:solidFill>
              <a:srgbClr val="416660"/>
            </a:solidFill>
            <a:ln>
              <a:noFill/>
            </a:ln>
            <a:scene3d>
              <a:camera prst="orthographicFront"/>
              <a:lightRig rig="flat" dir="t"/>
            </a:scene3d>
            <a:sp3d/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任意多边形 79"/>
            <p:cNvSpPr/>
            <p:nvPr/>
          </p:nvSpPr>
          <p:spPr bwMode="auto">
            <a:xfrm>
              <a:off x="4346312" y="3809164"/>
              <a:ext cx="1202895" cy="1091675"/>
            </a:xfrm>
            <a:custGeom>
              <a:avLst/>
              <a:gdLst>
                <a:gd name="connsiteX0" fmla="*/ 665566 w 1202895"/>
                <a:gd name="connsiteY0" fmla="*/ 0 h 1091675"/>
                <a:gd name="connsiteX1" fmla="*/ 1202895 w 1202895"/>
                <a:gd name="connsiteY1" fmla="*/ 546228 h 1091675"/>
                <a:gd name="connsiteX2" fmla="*/ 665566 w 1202895"/>
                <a:gd name="connsiteY2" fmla="*/ 1091675 h 1091675"/>
                <a:gd name="connsiteX3" fmla="*/ 270346 w 1202895"/>
                <a:gd name="connsiteY3" fmla="*/ 915069 h 1091675"/>
                <a:gd name="connsiteX4" fmla="*/ 2102 w 1202895"/>
                <a:gd name="connsiteY4" fmla="*/ 825203 h 1091675"/>
                <a:gd name="connsiteX5" fmla="*/ 0 w 1202895"/>
                <a:gd name="connsiteY5" fmla="*/ 825358 h 1091675"/>
                <a:gd name="connsiteX6" fmla="*/ 0 w 1202895"/>
                <a:gd name="connsiteY6" fmla="*/ 264462 h 1091675"/>
                <a:gd name="connsiteX7" fmla="*/ 6307 w 1202895"/>
                <a:gd name="connsiteY7" fmla="*/ 264909 h 1091675"/>
                <a:gd name="connsiteX8" fmla="*/ 270346 w 1202895"/>
                <a:gd name="connsiteY8" fmla="*/ 176606 h 1091675"/>
                <a:gd name="connsiteX9" fmla="*/ 665566 w 1202895"/>
                <a:gd name="connsiteY9" fmla="*/ 0 h 10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2895" h="1091675">
                  <a:moveTo>
                    <a:pt x="665566" y="0"/>
                  </a:moveTo>
                  <a:cubicBezTo>
                    <a:pt x="962400" y="0"/>
                    <a:pt x="1202895" y="244592"/>
                    <a:pt x="1202895" y="546228"/>
                  </a:cubicBezTo>
                  <a:cubicBezTo>
                    <a:pt x="1202895" y="847084"/>
                    <a:pt x="962400" y="1091675"/>
                    <a:pt x="665566" y="1091675"/>
                  </a:cubicBezTo>
                  <a:cubicBezTo>
                    <a:pt x="519250" y="1091675"/>
                    <a:pt x="378822" y="1029160"/>
                    <a:pt x="270346" y="915069"/>
                  </a:cubicBezTo>
                  <a:cubicBezTo>
                    <a:pt x="216530" y="858805"/>
                    <a:pt x="116464" y="825203"/>
                    <a:pt x="2102" y="825203"/>
                  </a:cubicBezTo>
                  <a:lnTo>
                    <a:pt x="0" y="825358"/>
                  </a:lnTo>
                  <a:lnTo>
                    <a:pt x="0" y="264462"/>
                  </a:lnTo>
                  <a:lnTo>
                    <a:pt x="6307" y="264909"/>
                  </a:lnTo>
                  <a:cubicBezTo>
                    <a:pt x="122350" y="264909"/>
                    <a:pt x="223257" y="231307"/>
                    <a:pt x="270346" y="176606"/>
                  </a:cubicBezTo>
                  <a:cubicBezTo>
                    <a:pt x="372094" y="64078"/>
                    <a:pt x="515887" y="0"/>
                    <a:pt x="665566" y="0"/>
                  </a:cubicBezTo>
                  <a:close/>
                </a:path>
              </a:pathLst>
            </a:custGeom>
            <a:solidFill>
              <a:srgbClr val="B7C8A5"/>
            </a:solidFill>
            <a:ln>
              <a:noFill/>
            </a:ln>
            <a:scene3d>
              <a:camera prst="orthographicFront"/>
              <a:lightRig rig="flat" dir="t"/>
            </a:scene3d>
            <a:sp3d/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205655" y="1485549"/>
              <a:ext cx="925933" cy="925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565171" y="1491581"/>
              <a:ext cx="925933" cy="925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5213523" y="2706139"/>
              <a:ext cx="925933" cy="925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529968" y="3900789"/>
              <a:ext cx="925933" cy="925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162798" y="3927560"/>
              <a:ext cx="925933" cy="925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490109" y="2680659"/>
              <a:ext cx="925933" cy="925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产品特点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914566" y="1388529"/>
            <a:ext cx="96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杀菌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显著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280769" y="1510850"/>
            <a:ext cx="96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防感染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63418" y="2704478"/>
            <a:ext cx="96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无刺激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45324" y="3793101"/>
            <a:ext cx="96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促进</a:t>
            </a:r>
            <a:endParaRPr lang="en-US" altLang="zh-CN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愈合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66961" y="3984463"/>
            <a:ext cx="96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抗病菌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181484" y="2701845"/>
            <a:ext cx="965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减痛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462365" y="2947303"/>
            <a:ext cx="1264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产品特点</a:t>
            </a:r>
            <a:endParaRPr lang="zh-CN" altLang="en-US" sz="20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Freeform 83"/>
          <p:cNvSpPr/>
          <p:nvPr/>
        </p:nvSpPr>
        <p:spPr bwMode="auto">
          <a:xfrm>
            <a:off x="6047772" y="2404969"/>
            <a:ext cx="248080" cy="249163"/>
          </a:xfrm>
          <a:custGeom>
            <a:avLst/>
            <a:gdLst>
              <a:gd name="T0" fmla="*/ 96 w 97"/>
              <a:gd name="T1" fmla="*/ 48 h 97"/>
              <a:gd name="T2" fmla="*/ 49 w 97"/>
              <a:gd name="T3" fmla="*/ 97 h 97"/>
              <a:gd name="T4" fmla="*/ 0 w 97"/>
              <a:gd name="T5" fmla="*/ 50 h 97"/>
              <a:gd name="T6" fmla="*/ 47 w 97"/>
              <a:gd name="T7" fmla="*/ 1 h 97"/>
              <a:gd name="T8" fmla="*/ 96 w 97"/>
              <a:gd name="T9" fmla="*/ 4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" h="97">
                <a:moveTo>
                  <a:pt x="96" y="48"/>
                </a:moveTo>
                <a:cubicBezTo>
                  <a:pt x="97" y="74"/>
                  <a:pt x="76" y="96"/>
                  <a:pt x="49" y="97"/>
                </a:cubicBezTo>
                <a:cubicBezTo>
                  <a:pt x="23" y="97"/>
                  <a:pt x="1" y="76"/>
                  <a:pt x="0" y="50"/>
                </a:cubicBezTo>
                <a:cubicBezTo>
                  <a:pt x="0" y="23"/>
                  <a:pt x="21" y="1"/>
                  <a:pt x="47" y="1"/>
                </a:cubicBezTo>
                <a:cubicBezTo>
                  <a:pt x="74" y="0"/>
                  <a:pt x="96" y="21"/>
                  <a:pt x="96" y="48"/>
                </a:cubicBezTo>
                <a:close/>
              </a:path>
            </a:pathLst>
          </a:custGeom>
          <a:noFill/>
          <a:ln w="30163" cap="rnd">
            <a:solidFill>
              <a:srgbClr val="D7673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Line 84"/>
          <p:cNvSpPr>
            <a:spLocks noChangeShapeType="1"/>
          </p:cNvSpPr>
          <p:nvPr/>
        </p:nvSpPr>
        <p:spPr bwMode="auto">
          <a:xfrm>
            <a:off x="6088938" y="2530634"/>
            <a:ext cx="82332" cy="0"/>
          </a:xfrm>
          <a:prstGeom prst="line">
            <a:avLst/>
          </a:prstGeom>
          <a:noFill/>
          <a:ln w="30163" cap="rnd">
            <a:solidFill>
              <a:srgbClr val="D7673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Line 85"/>
          <p:cNvSpPr>
            <a:spLocks noChangeShapeType="1"/>
          </p:cNvSpPr>
          <p:nvPr/>
        </p:nvSpPr>
        <p:spPr bwMode="auto">
          <a:xfrm>
            <a:off x="6171270" y="2449385"/>
            <a:ext cx="0" cy="81249"/>
          </a:xfrm>
          <a:prstGeom prst="line">
            <a:avLst/>
          </a:prstGeom>
          <a:noFill/>
          <a:ln w="30163" cap="rnd">
            <a:solidFill>
              <a:srgbClr val="D7673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6"/>
          <p:cNvSpPr/>
          <p:nvPr/>
        </p:nvSpPr>
        <p:spPr bwMode="auto">
          <a:xfrm>
            <a:off x="5822442" y="2408219"/>
            <a:ext cx="471243" cy="471243"/>
          </a:xfrm>
          <a:custGeom>
            <a:avLst/>
            <a:gdLst>
              <a:gd name="T0" fmla="*/ 118 w 184"/>
              <a:gd name="T1" fmla="*/ 3 h 184"/>
              <a:gd name="T2" fmla="*/ 92 w 184"/>
              <a:gd name="T3" fmla="*/ 0 h 184"/>
              <a:gd name="T4" fmla="*/ 0 w 184"/>
              <a:gd name="T5" fmla="*/ 92 h 184"/>
              <a:gd name="T6" fmla="*/ 92 w 184"/>
              <a:gd name="T7" fmla="*/ 184 h 184"/>
              <a:gd name="T8" fmla="*/ 184 w 184"/>
              <a:gd name="T9" fmla="*/ 92 h 184"/>
              <a:gd name="T10" fmla="*/ 181 w 184"/>
              <a:gd name="T11" fmla="*/ 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4" h="184">
                <a:moveTo>
                  <a:pt x="118" y="3"/>
                </a:moveTo>
                <a:cubicBezTo>
                  <a:pt x="110" y="1"/>
                  <a:pt x="101" y="0"/>
                  <a:pt x="92" y="0"/>
                </a:cubicBezTo>
                <a:cubicBezTo>
                  <a:pt x="41" y="0"/>
                  <a:pt x="0" y="41"/>
                  <a:pt x="0" y="92"/>
                </a:cubicBezTo>
                <a:cubicBezTo>
                  <a:pt x="0" y="143"/>
                  <a:pt x="41" y="184"/>
                  <a:pt x="92" y="184"/>
                </a:cubicBezTo>
                <a:cubicBezTo>
                  <a:pt x="143" y="184"/>
                  <a:pt x="184" y="143"/>
                  <a:pt x="184" y="92"/>
                </a:cubicBezTo>
                <a:cubicBezTo>
                  <a:pt x="184" y="83"/>
                  <a:pt x="183" y="74"/>
                  <a:pt x="181" y="66"/>
                </a:cubicBezTo>
              </a:path>
            </a:pathLst>
          </a:custGeom>
          <a:noFill/>
          <a:ln w="30163" cap="rnd">
            <a:solidFill>
              <a:srgbClr val="D7673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87"/>
          <p:cNvSpPr/>
          <p:nvPr/>
        </p:nvSpPr>
        <p:spPr bwMode="auto">
          <a:xfrm>
            <a:off x="5893941" y="2469968"/>
            <a:ext cx="163581" cy="222080"/>
          </a:xfrm>
          <a:custGeom>
            <a:avLst/>
            <a:gdLst>
              <a:gd name="T0" fmla="*/ 63 w 64"/>
              <a:gd name="T1" fmla="*/ 8 h 87"/>
              <a:gd name="T2" fmla="*/ 43 w 64"/>
              <a:gd name="T3" fmla="*/ 3 h 87"/>
              <a:gd name="T4" fmla="*/ 6 w 64"/>
              <a:gd name="T5" fmla="*/ 14 h 87"/>
              <a:gd name="T6" fmla="*/ 8 w 64"/>
              <a:gd name="T7" fmla="*/ 33 h 87"/>
              <a:gd name="T8" fmla="*/ 29 w 64"/>
              <a:gd name="T9" fmla="*/ 74 h 87"/>
              <a:gd name="T10" fmla="*/ 57 w 64"/>
              <a:gd name="T11" fmla="*/ 85 h 87"/>
              <a:gd name="T12" fmla="*/ 54 w 64"/>
              <a:gd name="T13" fmla="*/ 81 h 87"/>
              <a:gd name="T14" fmla="*/ 48 w 64"/>
              <a:gd name="T15" fmla="*/ 76 h 87"/>
              <a:gd name="T16" fmla="*/ 45 w 64"/>
              <a:gd name="T17" fmla="*/ 67 h 87"/>
              <a:gd name="T18" fmla="*/ 36 w 64"/>
              <a:gd name="T19" fmla="*/ 64 h 87"/>
              <a:gd name="T20" fmla="*/ 45 w 64"/>
              <a:gd name="T21" fmla="*/ 52 h 87"/>
              <a:gd name="T22" fmla="*/ 64 w 64"/>
              <a:gd name="T23" fmla="*/ 42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87">
                <a:moveTo>
                  <a:pt x="63" y="8"/>
                </a:moveTo>
                <a:cubicBezTo>
                  <a:pt x="56" y="5"/>
                  <a:pt x="48" y="4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57" y="56"/>
                  <a:pt x="59" y="49"/>
                  <a:pt x="64" y="42"/>
                </a:cubicBezTo>
              </a:path>
            </a:pathLst>
          </a:custGeom>
          <a:noFill/>
          <a:ln w="30163" cap="rnd">
            <a:solidFill>
              <a:srgbClr val="D7673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88"/>
          <p:cNvSpPr/>
          <p:nvPr/>
        </p:nvSpPr>
        <p:spPr bwMode="auto">
          <a:xfrm>
            <a:off x="6025023" y="2641132"/>
            <a:ext cx="186331" cy="217747"/>
          </a:xfrm>
          <a:custGeom>
            <a:avLst/>
            <a:gdLst>
              <a:gd name="T0" fmla="*/ 12 w 73"/>
              <a:gd name="T1" fmla="*/ 32 h 85"/>
              <a:gd name="T2" fmla="*/ 12 w 73"/>
              <a:gd name="T3" fmla="*/ 45 h 85"/>
              <a:gd name="T4" fmla="*/ 25 w 73"/>
              <a:gd name="T5" fmla="*/ 58 h 85"/>
              <a:gd name="T6" fmla="*/ 19 w 73"/>
              <a:gd name="T7" fmla="*/ 80 h 85"/>
              <a:gd name="T8" fmla="*/ 45 w 73"/>
              <a:gd name="T9" fmla="*/ 66 h 85"/>
              <a:gd name="T10" fmla="*/ 66 w 73"/>
              <a:gd name="T11" fmla="*/ 37 h 85"/>
              <a:gd name="T12" fmla="*/ 54 w 73"/>
              <a:gd name="T13" fmla="*/ 24 h 85"/>
              <a:gd name="T14" fmla="*/ 24 w 73"/>
              <a:gd name="T15" fmla="*/ 11 h 85"/>
              <a:gd name="T16" fmla="*/ 12 w 73"/>
              <a:gd name="T17" fmla="*/ 3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D7673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89"/>
          <p:cNvSpPr/>
          <p:nvPr/>
        </p:nvSpPr>
        <p:spPr bwMode="auto">
          <a:xfrm>
            <a:off x="6231936" y="2612966"/>
            <a:ext cx="54166" cy="110498"/>
          </a:xfrm>
          <a:custGeom>
            <a:avLst/>
            <a:gdLst>
              <a:gd name="T0" fmla="*/ 13 w 21"/>
              <a:gd name="T1" fmla="*/ 0 h 43"/>
              <a:gd name="T2" fmla="*/ 12 w 21"/>
              <a:gd name="T3" fmla="*/ 5 h 43"/>
              <a:gd name="T4" fmla="*/ 10 w 21"/>
              <a:gd name="T5" fmla="*/ 35 h 43"/>
              <a:gd name="T6" fmla="*/ 21 w 21"/>
              <a:gd name="T7" fmla="*/ 3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43">
                <a:moveTo>
                  <a:pt x="13" y="0"/>
                </a:moveTo>
                <a:cubicBezTo>
                  <a:pt x="14" y="2"/>
                  <a:pt x="13" y="2"/>
                  <a:pt x="12" y="5"/>
                </a:cubicBezTo>
                <a:cubicBezTo>
                  <a:pt x="8" y="14"/>
                  <a:pt x="0" y="27"/>
                  <a:pt x="10" y="35"/>
                </a:cubicBezTo>
                <a:cubicBezTo>
                  <a:pt x="19" y="43"/>
                  <a:pt x="21" y="37"/>
                  <a:pt x="21" y="37"/>
                </a:cubicBezTo>
              </a:path>
            </a:pathLst>
          </a:custGeom>
          <a:noFill/>
          <a:ln w="30163" cap="rnd">
            <a:solidFill>
              <a:srgbClr val="D76739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7550578" y="1948549"/>
            <a:ext cx="21045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463322" y="1948549"/>
            <a:ext cx="21045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8323073" y="3370247"/>
            <a:ext cx="21045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597202" y="3277460"/>
            <a:ext cx="21045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649488" y="4558143"/>
            <a:ext cx="21045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379861" y="4558143"/>
            <a:ext cx="210457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198694" y="1075426"/>
            <a:ext cx="2506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对妇科炎症、男科炎症及手术杀菌效果</a:t>
            </a:r>
            <a:r>
              <a:rPr lang="zh-CN" altLang="en-US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显著，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对病毒、真菌、细菌的杀毒率达到百分百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78458" y="1026484"/>
            <a:ext cx="2949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各种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病变引起的破损性皮肤或黏膜的清消，防感染、防扩散、抗</a:t>
            </a:r>
            <a:r>
              <a:rPr lang="zh-CN" altLang="en-US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过敏，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各</a:t>
            </a:r>
            <a:r>
              <a:rPr lang="zh-CN" altLang="en-US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类</a:t>
            </a: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化脓面的冲洗与消毒，能够预防再度感染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87347" y="2616452"/>
            <a:ext cx="3263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对手术（术前、术中、术后）的杀菌冲洗和伤口处理，可代替酒精、碘伏等医用消毒产品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217" y="2816628"/>
            <a:ext cx="2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对各类烧伤、烫伤、</a:t>
            </a:r>
            <a:r>
              <a:rPr lang="zh-CN" altLang="en-US" sz="1200" dirty="0" smtClean="0">
                <a:solidFill>
                  <a:srgbClr val="404040"/>
                </a:solidFill>
                <a:latin typeface="Arial" panose="020B0604020202020204" pitchFamily="34" charset="0"/>
              </a:rPr>
              <a:t>灼伤减少疼痛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75364" y="3837733"/>
            <a:ext cx="304800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皮肤科、牙科、口腔溃疡、喉咙肿痛、急性腹泻等症状的抗菌治疗</a:t>
            </a:r>
          </a:p>
        </p:txBody>
      </p:sp>
      <p:sp>
        <p:nvSpPr>
          <p:cNvPr id="11" name="矩形 10"/>
          <p:cNvSpPr/>
          <p:nvPr/>
        </p:nvSpPr>
        <p:spPr>
          <a:xfrm>
            <a:off x="7550578" y="3916098"/>
            <a:ext cx="297650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04040"/>
                </a:solidFill>
                <a:latin typeface="Arial" panose="020B0604020202020204" pitchFamily="34" charset="0"/>
              </a:rPr>
              <a:t>伤口等创面的清消预防感染，促进伤口愈合，少留疤痕，效果显著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473922" y="4851955"/>
            <a:ext cx="9003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酸性氧化电位水 </a:t>
            </a:r>
            <a:r>
              <a:rPr lang="en-US" altLang="zh-CN" dirty="0" smtClean="0"/>
              <a:t>(electrolyzed-oxidizing water </a:t>
            </a:r>
            <a:r>
              <a:rPr lang="zh-CN" altLang="en-US" dirty="0" smtClean="0"/>
              <a:t>，简称</a:t>
            </a:r>
            <a:r>
              <a:rPr lang="en-US" altLang="zh-CN" dirty="0" smtClean="0"/>
              <a:t>EOW)</a:t>
            </a:r>
            <a:r>
              <a:rPr lang="zh-CN" altLang="en-US" dirty="0" smtClean="0"/>
              <a:t>，于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世纪</a:t>
            </a:r>
            <a:r>
              <a:rPr lang="en-US" altLang="zh-CN" dirty="0" smtClean="0"/>
              <a:t>80</a:t>
            </a:r>
            <a:r>
              <a:rPr lang="zh-CN" altLang="en-US" dirty="0" smtClean="0"/>
              <a:t>年代由日本首先研制，因其对</a:t>
            </a:r>
            <a:r>
              <a:rPr lang="en-US" altLang="zh-CN" dirty="0" smtClean="0"/>
              <a:t>MRSA</a:t>
            </a:r>
            <a:r>
              <a:rPr lang="zh-CN" altLang="en-US" dirty="0" smtClean="0"/>
              <a:t>（有</a:t>
            </a:r>
            <a:r>
              <a:rPr lang="en-US" altLang="zh-CN" dirty="0" smtClean="0"/>
              <a:t>"</a:t>
            </a:r>
            <a:r>
              <a:rPr lang="zh-CN" altLang="en-US" dirty="0" smtClean="0"/>
              <a:t>超级病菌</a:t>
            </a:r>
            <a:r>
              <a:rPr lang="en-US" altLang="zh-CN" dirty="0" smtClean="0"/>
              <a:t>"</a:t>
            </a:r>
            <a:r>
              <a:rPr lang="zh-CN" altLang="en-US" dirty="0"/>
              <a:t>之称的耐甲氧西林的金黄色葡萄球菌）有显著杀菌效果，而最先用于医药领域。经过多年研究实践，酸性氧化电位水杀菌的高效性、杀菌后无残留毒性、对人体的无害性、对环境的无污染性、利于环保等优点已逐渐被人们所接受</a:t>
            </a:r>
            <a:r>
              <a:rPr lang="zh-CN" altLang="en-US" dirty="0" smtClean="0"/>
              <a:t>。</a:t>
            </a:r>
            <a:endParaRPr lang="zh-CN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需求分析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50" y="1219896"/>
            <a:ext cx="7900540" cy="5040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4592"/>
            <a:ext cx="10058400" cy="62865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4" y="628650"/>
            <a:ext cx="7620000" cy="5715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62" y="607367"/>
            <a:ext cx="8288516" cy="552837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412" y="241607"/>
            <a:ext cx="6259896" cy="62598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491001"/>
            <a:ext cx="11778412" cy="46239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99755"/>
            <a:ext cx="7620000" cy="53975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654050"/>
            <a:ext cx="8128000" cy="55499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" y="91440"/>
            <a:ext cx="10058400" cy="670392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61" y="871204"/>
            <a:ext cx="5126506" cy="54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8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核心优势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 rot="5400000">
            <a:off x="6473979" y="1844533"/>
            <a:ext cx="1953386" cy="1592312"/>
            <a:chOff x="3456897" y="3211271"/>
            <a:chExt cx="1232193" cy="1004428"/>
          </a:xfrm>
        </p:grpSpPr>
        <p:sp>
          <p:nvSpPr>
            <p:cNvPr id="7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5400000">
            <a:off x="9151622" y="1844533"/>
            <a:ext cx="1953386" cy="1592312"/>
            <a:chOff x="3456897" y="3211271"/>
            <a:chExt cx="1232193" cy="1004428"/>
          </a:xfrm>
        </p:grpSpPr>
        <p:sp>
          <p:nvSpPr>
            <p:cNvPr id="25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5400000">
            <a:off x="3796336" y="1844533"/>
            <a:ext cx="1953386" cy="1592312"/>
            <a:chOff x="3456897" y="3211271"/>
            <a:chExt cx="1232193" cy="1004428"/>
          </a:xfrm>
        </p:grpSpPr>
        <p:sp>
          <p:nvSpPr>
            <p:cNvPr id="28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5400000">
            <a:off x="1118693" y="1844533"/>
            <a:ext cx="1953386" cy="1592312"/>
            <a:chOff x="3456897" y="3211271"/>
            <a:chExt cx="1232193" cy="1004428"/>
          </a:xfrm>
        </p:grpSpPr>
        <p:sp>
          <p:nvSpPr>
            <p:cNvPr id="31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701107" y="2153470"/>
            <a:ext cx="75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安全无毒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96382" y="2153469"/>
            <a:ext cx="90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无有害残留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92465" y="2153469"/>
            <a:ext cx="89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杀菌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率高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748550" y="2155152"/>
            <a:ext cx="75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杀菌快速</a:t>
            </a:r>
            <a:endParaRPr lang="en-US" altLang="zh-CN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 flipH="1">
            <a:off x="735980" y="3617382"/>
            <a:ext cx="2672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毒理学安全性结果表明：氧化还原电位</a:t>
            </a:r>
            <a:r>
              <a:rPr lang="en-US" altLang="zh-CN" dirty="0"/>
              <a:t>1173.8mV</a:t>
            </a:r>
            <a:r>
              <a:rPr lang="zh-CN" altLang="en-US" dirty="0"/>
              <a:t>，</a:t>
            </a:r>
            <a:r>
              <a:rPr lang="en-US" altLang="zh-CN" dirty="0"/>
              <a:t>pH</a:t>
            </a:r>
            <a:r>
              <a:rPr lang="zh-CN" altLang="en-US" dirty="0"/>
              <a:t>值</a:t>
            </a:r>
            <a:r>
              <a:rPr lang="en-US" altLang="zh-CN" dirty="0"/>
              <a:t>2.66</a:t>
            </a:r>
            <a:r>
              <a:rPr lang="zh-CN" altLang="en-US" dirty="0"/>
              <a:t>，有效氯为</a:t>
            </a:r>
            <a:r>
              <a:rPr lang="en-US" altLang="zh-CN" dirty="0"/>
              <a:t>58.2mg/L</a:t>
            </a:r>
            <a:r>
              <a:rPr lang="zh-CN" altLang="en-US" dirty="0"/>
              <a:t>的酸性氧化电位水急性经口毒性试验，对大鼠、小鼠急性经口</a:t>
            </a:r>
            <a:r>
              <a:rPr lang="en-US" altLang="zh-CN" dirty="0"/>
              <a:t>LD50</a:t>
            </a:r>
            <a:r>
              <a:rPr lang="zh-CN" altLang="en-US" dirty="0"/>
              <a:t>均大于</a:t>
            </a:r>
            <a:r>
              <a:rPr lang="en-US" altLang="zh-CN" dirty="0"/>
              <a:t>10000mg/kg</a:t>
            </a:r>
            <a:r>
              <a:rPr lang="zh-CN" altLang="en-US" dirty="0"/>
              <a:t>（体重），属于实际无毒级。皮肤刺激试验属于无刺激，急性眼刺激试验属于无刺激。</a:t>
            </a:r>
          </a:p>
        </p:txBody>
      </p:sp>
      <p:sp>
        <p:nvSpPr>
          <p:cNvPr id="36" name="文本框 35"/>
          <p:cNvSpPr txBox="1"/>
          <p:nvPr/>
        </p:nvSpPr>
        <p:spPr>
          <a:xfrm flipH="1">
            <a:off x="3775267" y="3617382"/>
            <a:ext cx="1992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主要生成物为次氯酸、氯气、盐酸、 活性氧、活性羟基（</a:t>
            </a:r>
            <a:r>
              <a:rPr lang="en-US" altLang="zh-CN" dirty="0"/>
              <a:t>·OH</a:t>
            </a:r>
            <a:r>
              <a:rPr lang="zh-CN" altLang="en-US" dirty="0"/>
              <a:t>）、过氧化氢。在室温、密闭、避光的条件下较稳定，而在室温暴露的条件下</a:t>
            </a:r>
            <a:r>
              <a:rPr lang="zh-CN" altLang="en-US" dirty="0" smtClean="0"/>
              <a:t>，可</a:t>
            </a:r>
            <a:r>
              <a:rPr lang="zh-CN" altLang="en-US" dirty="0"/>
              <a:t>自行分解成自来水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 flipH="1">
            <a:off x="6012459" y="3617381"/>
            <a:ext cx="28764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酸性氧化电位水在</a:t>
            </a:r>
            <a:r>
              <a:rPr lang="en-US" altLang="zh-CN" dirty="0"/>
              <a:t>5 min</a:t>
            </a:r>
            <a:r>
              <a:rPr lang="zh-CN" altLang="en-US" dirty="0"/>
              <a:t>内可使含量为</a:t>
            </a:r>
            <a:r>
              <a:rPr lang="en-US" altLang="zh-CN" dirty="0"/>
              <a:t>10μg/ml</a:t>
            </a:r>
            <a:r>
              <a:rPr lang="zh-CN" altLang="en-US" dirty="0"/>
              <a:t>的</a:t>
            </a:r>
            <a:r>
              <a:rPr lang="en-US" altLang="zh-CN" dirty="0" err="1" smtClean="0"/>
              <a:t>HBsAg</a:t>
            </a:r>
            <a:r>
              <a:rPr lang="zh-CN" altLang="en-US" dirty="0" smtClean="0"/>
              <a:t>（</a:t>
            </a:r>
            <a:r>
              <a:rPr lang="zh-CN" altLang="en-US" dirty="0"/>
              <a:t>乙型肝炎表面抗原</a:t>
            </a:r>
            <a:r>
              <a:rPr lang="zh-CN" altLang="en-US" dirty="0" smtClean="0"/>
              <a:t>）转</a:t>
            </a:r>
            <a:r>
              <a:rPr lang="zh-CN" altLang="en-US" dirty="0"/>
              <a:t>阴，和其他含氯消毒剂或高效氧化剂比较，如目前市售</a:t>
            </a:r>
            <a:r>
              <a:rPr lang="en-US" altLang="zh-CN" dirty="0"/>
              <a:t>1000 mg/L</a:t>
            </a:r>
            <a:r>
              <a:rPr lang="zh-CN" altLang="en-US" dirty="0"/>
              <a:t>浓度的</a:t>
            </a:r>
            <a:r>
              <a:rPr lang="en-US" altLang="zh-CN" dirty="0"/>
              <a:t>84</a:t>
            </a:r>
            <a:r>
              <a:rPr lang="zh-CN" altLang="en-US" dirty="0"/>
              <a:t>消毒剂及同浓度的</a:t>
            </a:r>
            <a:r>
              <a:rPr lang="en-US" altLang="zh-CN" dirty="0"/>
              <a:t>ClO2</a:t>
            </a:r>
            <a:r>
              <a:rPr lang="zh-CN" altLang="en-US" dirty="0"/>
              <a:t>，都需</a:t>
            </a:r>
            <a:r>
              <a:rPr lang="en-US" altLang="zh-CN" dirty="0"/>
              <a:t>15 min</a:t>
            </a:r>
            <a:r>
              <a:rPr lang="zh-CN" altLang="en-US" dirty="0"/>
              <a:t>才能使</a:t>
            </a:r>
            <a:r>
              <a:rPr lang="en-US" altLang="zh-CN" dirty="0"/>
              <a:t>10μg/mL</a:t>
            </a:r>
            <a:r>
              <a:rPr lang="zh-CN" altLang="en-US" dirty="0"/>
              <a:t>的</a:t>
            </a:r>
            <a:r>
              <a:rPr lang="en-US" altLang="zh-CN" dirty="0" err="1"/>
              <a:t>HBsAg</a:t>
            </a:r>
            <a:r>
              <a:rPr lang="zh-CN" altLang="en-US" dirty="0"/>
              <a:t>转阴，可见酸性氧化电位水破坏</a:t>
            </a:r>
            <a:r>
              <a:rPr lang="en-US" altLang="zh-CN" dirty="0" err="1"/>
              <a:t>HBsAg</a:t>
            </a:r>
            <a:r>
              <a:rPr lang="zh-CN" altLang="en-US" dirty="0"/>
              <a:t>的时效性更强。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 flipH="1">
            <a:off x="9131963" y="3617381"/>
            <a:ext cx="19927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</a:t>
            </a:r>
            <a:r>
              <a:rPr lang="zh-CN" altLang="en-US" dirty="0"/>
              <a:t>金黄色葡萄球菌、表皮葡萄球菌、粪肠球菌、绿脓杆菌等菌种的杀灭时间均小于</a:t>
            </a:r>
            <a:r>
              <a:rPr lang="en-US" altLang="zh-CN" dirty="0"/>
              <a:t>10 s</a:t>
            </a:r>
            <a:r>
              <a:rPr lang="zh-CN" altLang="en-US" dirty="0"/>
              <a:t>；同白色念珠菌、土曲菌和毛孢子菌作用</a:t>
            </a:r>
            <a:r>
              <a:rPr lang="en-US" altLang="zh-CN" dirty="0"/>
              <a:t>30 s</a:t>
            </a:r>
            <a:r>
              <a:rPr lang="zh-CN" altLang="en-US" dirty="0"/>
              <a:t>，杀灭率均大于</a:t>
            </a:r>
            <a:r>
              <a:rPr lang="en-US" altLang="zh-CN" dirty="0"/>
              <a:t>99.90%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6" t="10252" r="-147" b="12480"/>
          <a:stretch/>
        </p:blipFill>
        <p:spPr>
          <a:xfrm>
            <a:off x="750498" y="2491596"/>
            <a:ext cx="4548642" cy="2691441"/>
          </a:xfrm>
          <a:prstGeom prst="rect">
            <a:avLst/>
          </a:prstGeom>
        </p:spPr>
      </p:pic>
      <p:cxnSp>
        <p:nvCxnSpPr>
          <p:cNvPr id="18" name="直接箭头连接符 17"/>
          <p:cNvCxnSpPr/>
          <p:nvPr/>
        </p:nvCxnSpPr>
        <p:spPr>
          <a:xfrm flipV="1">
            <a:off x="5443268" y="1751162"/>
            <a:ext cx="2855343" cy="14061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520907" y="3795622"/>
            <a:ext cx="2872595" cy="34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5520907" y="4664014"/>
            <a:ext cx="2872595" cy="10380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 flipH="1">
            <a:off x="8393501" y="1566496"/>
            <a:ext cx="251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婴幼儿专用     </a:t>
            </a:r>
            <a:r>
              <a:rPr lang="en-US" altLang="zh-CN" dirty="0" smtClean="0"/>
              <a:t>20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包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 flipH="1">
            <a:off x="8393501" y="3610956"/>
            <a:ext cx="24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妇女专用        </a:t>
            </a:r>
            <a:r>
              <a:rPr lang="en-US" altLang="zh-CN" dirty="0" smtClean="0"/>
              <a:t>20</a:t>
            </a:r>
            <a:r>
              <a:rPr lang="zh-CN" altLang="en-US" dirty="0" smtClean="0"/>
              <a:t>元</a:t>
            </a:r>
            <a:r>
              <a:rPr lang="en-US" altLang="zh-CN" dirty="0"/>
              <a:t>/</a:t>
            </a:r>
            <a:r>
              <a:rPr lang="zh-CN" altLang="en-US" dirty="0"/>
              <a:t>包</a:t>
            </a:r>
          </a:p>
        </p:txBody>
      </p:sp>
      <p:sp>
        <p:nvSpPr>
          <p:cNvPr id="39" name="文本框 38"/>
          <p:cNvSpPr txBox="1"/>
          <p:nvPr/>
        </p:nvSpPr>
        <p:spPr>
          <a:xfrm flipH="1">
            <a:off x="8393501" y="5517394"/>
            <a:ext cx="2518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日常消毒         </a:t>
            </a:r>
            <a:r>
              <a:rPr lang="en-US" altLang="zh-CN" dirty="0" smtClean="0"/>
              <a:t>15</a:t>
            </a:r>
            <a:r>
              <a:rPr lang="zh-CN" altLang="en-US" dirty="0"/>
              <a:t>元</a:t>
            </a:r>
            <a:r>
              <a:rPr lang="en-US" altLang="zh-CN" dirty="0"/>
              <a:t>/</a:t>
            </a:r>
            <a:r>
              <a:rPr lang="zh-CN" altLang="en-US" dirty="0" smtClean="0"/>
              <a:t>包 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887" y="1086250"/>
            <a:ext cx="807511" cy="34160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02" y="1854680"/>
            <a:ext cx="707909" cy="26476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18" y="2242189"/>
            <a:ext cx="682052" cy="21427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12" y="1084892"/>
            <a:ext cx="1537931" cy="34160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7319" y="4500952"/>
            <a:ext cx="1600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50ml   39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旅行装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3351199" y="4501631"/>
            <a:ext cx="1770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120ml    98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轻便装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202595" y="4501631"/>
            <a:ext cx="1834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260ml   168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家庭装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9426174" y="4500952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500ml    298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瓶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经济装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15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销售渠道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2325274" y="2042467"/>
            <a:ext cx="3268830" cy="3267414"/>
          </a:xfrm>
          <a:custGeom>
            <a:avLst/>
            <a:gdLst>
              <a:gd name="T0" fmla="*/ 2311 w 4619"/>
              <a:gd name="T1" fmla="*/ 0 h 4617"/>
              <a:gd name="T2" fmla="*/ 4619 w 4619"/>
              <a:gd name="T3" fmla="*/ 2308 h 4617"/>
              <a:gd name="T4" fmla="*/ 2311 w 4619"/>
              <a:gd name="T5" fmla="*/ 4617 h 4617"/>
              <a:gd name="T6" fmla="*/ 2041 w 4619"/>
              <a:gd name="T7" fmla="*/ 4347 h 4617"/>
              <a:gd name="T8" fmla="*/ 2394 w 4619"/>
              <a:gd name="T9" fmla="*/ 3995 h 4617"/>
              <a:gd name="T10" fmla="*/ 2394 w 4619"/>
              <a:gd name="T11" fmla="*/ 4288 h 4617"/>
              <a:gd name="T12" fmla="*/ 2606 w 4619"/>
              <a:gd name="T13" fmla="*/ 4288 h 4617"/>
              <a:gd name="T14" fmla="*/ 2606 w 4619"/>
              <a:gd name="T15" fmla="*/ 3633 h 4617"/>
              <a:gd name="T16" fmla="*/ 1951 w 4619"/>
              <a:gd name="T17" fmla="*/ 3633 h 4617"/>
              <a:gd name="T18" fmla="*/ 1951 w 4619"/>
              <a:gd name="T19" fmla="*/ 3846 h 4617"/>
              <a:gd name="T20" fmla="*/ 2245 w 4619"/>
              <a:gd name="T21" fmla="*/ 3846 h 4617"/>
              <a:gd name="T22" fmla="*/ 1892 w 4619"/>
              <a:gd name="T23" fmla="*/ 4196 h 4617"/>
              <a:gd name="T24" fmla="*/ 1623 w 4619"/>
              <a:gd name="T25" fmla="*/ 3926 h 4617"/>
              <a:gd name="T26" fmla="*/ 2753 w 4619"/>
              <a:gd name="T27" fmla="*/ 2796 h 4617"/>
              <a:gd name="T28" fmla="*/ 0 w 4619"/>
              <a:gd name="T29" fmla="*/ 2796 h 4617"/>
              <a:gd name="T30" fmla="*/ 0 w 4619"/>
              <a:gd name="T31" fmla="*/ 2415 h 4617"/>
              <a:gd name="T32" fmla="*/ 499 w 4619"/>
              <a:gd name="T33" fmla="*/ 2415 h 4617"/>
              <a:gd name="T34" fmla="*/ 291 w 4619"/>
              <a:gd name="T35" fmla="*/ 2621 h 4617"/>
              <a:gd name="T36" fmla="*/ 440 w 4619"/>
              <a:gd name="T37" fmla="*/ 2772 h 4617"/>
              <a:gd name="T38" fmla="*/ 903 w 4619"/>
              <a:gd name="T39" fmla="*/ 2308 h 4617"/>
              <a:gd name="T40" fmla="*/ 440 w 4619"/>
              <a:gd name="T41" fmla="*/ 1845 h 4617"/>
              <a:gd name="T42" fmla="*/ 291 w 4619"/>
              <a:gd name="T43" fmla="*/ 1996 h 4617"/>
              <a:gd name="T44" fmla="*/ 499 w 4619"/>
              <a:gd name="T45" fmla="*/ 2202 h 4617"/>
              <a:gd name="T46" fmla="*/ 0 w 4619"/>
              <a:gd name="T47" fmla="*/ 2202 h 4617"/>
              <a:gd name="T48" fmla="*/ 0 w 4619"/>
              <a:gd name="T49" fmla="*/ 1821 h 4617"/>
              <a:gd name="T50" fmla="*/ 2753 w 4619"/>
              <a:gd name="T51" fmla="*/ 1821 h 4617"/>
              <a:gd name="T52" fmla="*/ 1623 w 4619"/>
              <a:gd name="T53" fmla="*/ 691 h 4617"/>
              <a:gd name="T54" fmla="*/ 1892 w 4619"/>
              <a:gd name="T55" fmla="*/ 421 h 4617"/>
              <a:gd name="T56" fmla="*/ 2245 w 4619"/>
              <a:gd name="T57" fmla="*/ 771 h 4617"/>
              <a:gd name="T58" fmla="*/ 1951 w 4619"/>
              <a:gd name="T59" fmla="*/ 771 h 4617"/>
              <a:gd name="T60" fmla="*/ 1951 w 4619"/>
              <a:gd name="T61" fmla="*/ 984 h 4617"/>
              <a:gd name="T62" fmla="*/ 2606 w 4619"/>
              <a:gd name="T63" fmla="*/ 984 h 4617"/>
              <a:gd name="T64" fmla="*/ 2606 w 4619"/>
              <a:gd name="T65" fmla="*/ 329 h 4617"/>
              <a:gd name="T66" fmla="*/ 2394 w 4619"/>
              <a:gd name="T67" fmla="*/ 329 h 4617"/>
              <a:gd name="T68" fmla="*/ 2394 w 4619"/>
              <a:gd name="T69" fmla="*/ 622 h 4617"/>
              <a:gd name="T70" fmla="*/ 2041 w 4619"/>
              <a:gd name="T71" fmla="*/ 270 h 4617"/>
              <a:gd name="T72" fmla="*/ 2311 w 4619"/>
              <a:gd name="T73" fmla="*/ 0 h 4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19" h="4617">
                <a:moveTo>
                  <a:pt x="2311" y="0"/>
                </a:moveTo>
                <a:lnTo>
                  <a:pt x="4619" y="2308"/>
                </a:lnTo>
                <a:lnTo>
                  <a:pt x="2311" y="4617"/>
                </a:lnTo>
                <a:lnTo>
                  <a:pt x="2041" y="4347"/>
                </a:lnTo>
                <a:lnTo>
                  <a:pt x="2394" y="3995"/>
                </a:lnTo>
                <a:lnTo>
                  <a:pt x="2394" y="4288"/>
                </a:lnTo>
                <a:lnTo>
                  <a:pt x="2606" y="4288"/>
                </a:lnTo>
                <a:lnTo>
                  <a:pt x="2606" y="3633"/>
                </a:lnTo>
                <a:lnTo>
                  <a:pt x="1951" y="3633"/>
                </a:lnTo>
                <a:lnTo>
                  <a:pt x="1951" y="3846"/>
                </a:lnTo>
                <a:lnTo>
                  <a:pt x="2245" y="3846"/>
                </a:lnTo>
                <a:lnTo>
                  <a:pt x="1892" y="4196"/>
                </a:lnTo>
                <a:lnTo>
                  <a:pt x="1623" y="3926"/>
                </a:lnTo>
                <a:lnTo>
                  <a:pt x="2753" y="2796"/>
                </a:lnTo>
                <a:lnTo>
                  <a:pt x="0" y="2796"/>
                </a:lnTo>
                <a:lnTo>
                  <a:pt x="0" y="2415"/>
                </a:lnTo>
                <a:lnTo>
                  <a:pt x="499" y="2415"/>
                </a:lnTo>
                <a:lnTo>
                  <a:pt x="291" y="2621"/>
                </a:lnTo>
                <a:lnTo>
                  <a:pt x="440" y="2772"/>
                </a:lnTo>
                <a:lnTo>
                  <a:pt x="903" y="2308"/>
                </a:lnTo>
                <a:lnTo>
                  <a:pt x="440" y="1845"/>
                </a:lnTo>
                <a:lnTo>
                  <a:pt x="291" y="1996"/>
                </a:lnTo>
                <a:lnTo>
                  <a:pt x="499" y="2202"/>
                </a:lnTo>
                <a:lnTo>
                  <a:pt x="0" y="2202"/>
                </a:lnTo>
                <a:lnTo>
                  <a:pt x="0" y="1821"/>
                </a:lnTo>
                <a:lnTo>
                  <a:pt x="2753" y="1821"/>
                </a:lnTo>
                <a:lnTo>
                  <a:pt x="1623" y="691"/>
                </a:lnTo>
                <a:lnTo>
                  <a:pt x="1892" y="421"/>
                </a:lnTo>
                <a:lnTo>
                  <a:pt x="2245" y="771"/>
                </a:lnTo>
                <a:lnTo>
                  <a:pt x="1951" y="771"/>
                </a:lnTo>
                <a:lnTo>
                  <a:pt x="1951" y="984"/>
                </a:lnTo>
                <a:lnTo>
                  <a:pt x="2606" y="984"/>
                </a:lnTo>
                <a:lnTo>
                  <a:pt x="2606" y="329"/>
                </a:lnTo>
                <a:lnTo>
                  <a:pt x="2394" y="329"/>
                </a:lnTo>
                <a:lnTo>
                  <a:pt x="2394" y="622"/>
                </a:lnTo>
                <a:lnTo>
                  <a:pt x="2041" y="270"/>
                </a:lnTo>
                <a:lnTo>
                  <a:pt x="2311" y="0"/>
                </a:lnTo>
                <a:close/>
              </a:path>
            </a:pathLst>
          </a:custGeom>
          <a:solidFill>
            <a:srgbClr val="B7C8A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055" name="组合 1054"/>
          <p:cNvGrpSpPr/>
          <p:nvPr/>
        </p:nvGrpSpPr>
        <p:grpSpPr>
          <a:xfrm>
            <a:off x="2185841" y="1218773"/>
            <a:ext cx="1346237" cy="1172998"/>
            <a:chOff x="4650990" y="1574006"/>
            <a:chExt cx="1153297" cy="1004887"/>
          </a:xfrm>
        </p:grpSpPr>
        <p:sp>
          <p:nvSpPr>
            <p:cNvPr id="1053" name="Freeform 62"/>
            <p:cNvSpPr/>
            <p:nvPr/>
          </p:nvSpPr>
          <p:spPr bwMode="auto">
            <a:xfrm>
              <a:off x="4650990" y="1574006"/>
              <a:ext cx="1153297" cy="1004887"/>
            </a:xfrm>
            <a:custGeom>
              <a:avLst/>
              <a:gdLst>
                <a:gd name="T0" fmla="*/ 1133 w 1133"/>
                <a:gd name="T1" fmla="*/ 835 h 987"/>
                <a:gd name="T2" fmla="*/ 937 w 1133"/>
                <a:gd name="T3" fmla="*/ 710 h 987"/>
                <a:gd name="T4" fmla="*/ 987 w 1133"/>
                <a:gd name="T5" fmla="*/ 494 h 987"/>
                <a:gd name="T6" fmla="*/ 493 w 1133"/>
                <a:gd name="T7" fmla="*/ 0 h 987"/>
                <a:gd name="T8" fmla="*/ 0 w 1133"/>
                <a:gd name="T9" fmla="*/ 494 h 987"/>
                <a:gd name="T10" fmla="*/ 493 w 1133"/>
                <a:gd name="T11" fmla="*/ 987 h 987"/>
                <a:gd name="T12" fmla="*/ 849 w 1133"/>
                <a:gd name="T13" fmla="*/ 835 h 987"/>
                <a:gd name="T14" fmla="*/ 1133 w 1133"/>
                <a:gd name="T15" fmla="*/ 835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3" h="987">
                  <a:moveTo>
                    <a:pt x="1133" y="835"/>
                  </a:moveTo>
                  <a:cubicBezTo>
                    <a:pt x="937" y="710"/>
                    <a:pt x="937" y="710"/>
                    <a:pt x="937" y="710"/>
                  </a:cubicBezTo>
                  <a:cubicBezTo>
                    <a:pt x="969" y="645"/>
                    <a:pt x="987" y="571"/>
                    <a:pt x="987" y="494"/>
                  </a:cubicBezTo>
                  <a:cubicBezTo>
                    <a:pt x="987" y="221"/>
                    <a:pt x="766" y="0"/>
                    <a:pt x="493" y="0"/>
                  </a:cubicBezTo>
                  <a:cubicBezTo>
                    <a:pt x="221" y="0"/>
                    <a:pt x="0" y="221"/>
                    <a:pt x="0" y="494"/>
                  </a:cubicBezTo>
                  <a:cubicBezTo>
                    <a:pt x="0" y="766"/>
                    <a:pt x="221" y="987"/>
                    <a:pt x="493" y="987"/>
                  </a:cubicBezTo>
                  <a:cubicBezTo>
                    <a:pt x="633" y="987"/>
                    <a:pt x="759" y="929"/>
                    <a:pt x="849" y="835"/>
                  </a:cubicBezTo>
                  <a:lnTo>
                    <a:pt x="1133" y="8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4" name="椭圆 1053"/>
            <p:cNvSpPr/>
            <p:nvPr/>
          </p:nvSpPr>
          <p:spPr>
            <a:xfrm>
              <a:off x="4752590" y="1676399"/>
              <a:ext cx="800100" cy="800100"/>
            </a:xfrm>
            <a:prstGeom prst="ellipse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47510" y="3129942"/>
            <a:ext cx="1438331" cy="1172463"/>
            <a:chOff x="3456897" y="3211271"/>
            <a:chExt cx="1232193" cy="1004428"/>
          </a:xfrm>
        </p:grpSpPr>
        <p:sp>
          <p:nvSpPr>
            <p:cNvPr id="67" name="Freeform 70"/>
            <p:cNvSpPr>
              <a:spLocks noChangeAspect="1"/>
            </p:cNvSpPr>
            <p:nvPr/>
          </p:nvSpPr>
          <p:spPr bwMode="auto">
            <a:xfrm>
              <a:off x="3456897" y="3211271"/>
              <a:ext cx="1232193" cy="1004428"/>
            </a:xfrm>
            <a:custGeom>
              <a:avLst/>
              <a:gdLst>
                <a:gd name="T0" fmla="*/ 1210 w 1210"/>
                <a:gd name="T1" fmla="*/ 491 h 986"/>
                <a:gd name="T2" fmla="*/ 982 w 1210"/>
                <a:gd name="T3" fmla="*/ 424 h 986"/>
                <a:gd name="T4" fmla="*/ 494 w 1210"/>
                <a:gd name="T5" fmla="*/ 0 h 986"/>
                <a:gd name="T6" fmla="*/ 0 w 1210"/>
                <a:gd name="T7" fmla="*/ 493 h 986"/>
                <a:gd name="T8" fmla="*/ 494 w 1210"/>
                <a:gd name="T9" fmla="*/ 986 h 986"/>
                <a:gd name="T10" fmla="*/ 983 w 1210"/>
                <a:gd name="T11" fmla="*/ 557 h 986"/>
                <a:gd name="T12" fmla="*/ 1210 w 1210"/>
                <a:gd name="T13" fmla="*/ 49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3561365" y="3313435"/>
              <a:ext cx="800100" cy="800100"/>
            </a:xfrm>
            <a:prstGeom prst="ellipse">
              <a:avLst/>
            </a:prstGeom>
            <a:solidFill>
              <a:srgbClr val="4166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288213" y="4961145"/>
            <a:ext cx="1346737" cy="1172430"/>
            <a:chOff x="4776790" y="4780030"/>
            <a:chExt cx="1153726" cy="1004400"/>
          </a:xfrm>
        </p:grpSpPr>
        <p:sp>
          <p:nvSpPr>
            <p:cNvPr id="74" name="Freeform 78"/>
            <p:cNvSpPr>
              <a:spLocks noChangeAspect="1"/>
            </p:cNvSpPr>
            <p:nvPr/>
          </p:nvSpPr>
          <p:spPr bwMode="auto">
            <a:xfrm>
              <a:off x="4776790" y="4780030"/>
              <a:ext cx="1153726" cy="1004400"/>
            </a:xfrm>
            <a:custGeom>
              <a:avLst/>
              <a:gdLst>
                <a:gd name="T0" fmla="*/ 1133 w 1133"/>
                <a:gd name="T1" fmla="*/ 151 h 986"/>
                <a:gd name="T2" fmla="*/ 849 w 1133"/>
                <a:gd name="T3" fmla="*/ 151 h 986"/>
                <a:gd name="T4" fmla="*/ 493 w 1133"/>
                <a:gd name="T5" fmla="*/ 0 h 986"/>
                <a:gd name="T6" fmla="*/ 0 w 1133"/>
                <a:gd name="T7" fmla="*/ 493 h 986"/>
                <a:gd name="T8" fmla="*/ 493 w 1133"/>
                <a:gd name="T9" fmla="*/ 986 h 986"/>
                <a:gd name="T10" fmla="*/ 987 w 1133"/>
                <a:gd name="T11" fmla="*/ 493 h 986"/>
                <a:gd name="T12" fmla="*/ 937 w 1133"/>
                <a:gd name="T13" fmla="*/ 277 h 986"/>
                <a:gd name="T14" fmla="*/ 1133 w 1133"/>
                <a:gd name="T15" fmla="*/ 15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3" h="986">
                  <a:moveTo>
                    <a:pt x="1133" y="151"/>
                  </a:moveTo>
                  <a:cubicBezTo>
                    <a:pt x="849" y="151"/>
                    <a:pt x="849" y="151"/>
                    <a:pt x="849" y="151"/>
                  </a:cubicBezTo>
                  <a:cubicBezTo>
                    <a:pt x="759" y="58"/>
                    <a:pt x="633" y="0"/>
                    <a:pt x="493" y="0"/>
                  </a:cubicBezTo>
                  <a:cubicBezTo>
                    <a:pt x="221" y="0"/>
                    <a:pt x="0" y="220"/>
                    <a:pt x="0" y="493"/>
                  </a:cubicBezTo>
                  <a:cubicBezTo>
                    <a:pt x="0" y="765"/>
                    <a:pt x="221" y="986"/>
                    <a:pt x="493" y="986"/>
                  </a:cubicBezTo>
                  <a:cubicBezTo>
                    <a:pt x="766" y="986"/>
                    <a:pt x="987" y="765"/>
                    <a:pt x="987" y="493"/>
                  </a:cubicBezTo>
                  <a:cubicBezTo>
                    <a:pt x="987" y="415"/>
                    <a:pt x="969" y="342"/>
                    <a:pt x="937" y="277"/>
                  </a:cubicBezTo>
                  <a:lnTo>
                    <a:pt x="1133" y="15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4878388" y="4875168"/>
              <a:ext cx="800100" cy="800100"/>
            </a:xfrm>
            <a:prstGeom prst="ellipse">
              <a:avLst/>
            </a:prstGeom>
            <a:solidFill>
              <a:srgbClr val="133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2629775" y="1867561"/>
            <a:ext cx="309633" cy="30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AutoShape 8"/>
          <p:cNvSpPr>
            <a:spLocks noChangeAspect="1" noChangeArrowheads="1" noTextEdit="1"/>
          </p:cNvSpPr>
          <p:nvPr/>
        </p:nvSpPr>
        <p:spPr bwMode="auto">
          <a:xfrm>
            <a:off x="1173854" y="3742062"/>
            <a:ext cx="279345" cy="37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14"/>
          <p:cNvSpPr>
            <a:spLocks noChangeAspect="1" noChangeArrowheads="1" noTextEdit="1"/>
          </p:cNvSpPr>
          <p:nvPr/>
        </p:nvSpPr>
        <p:spPr bwMode="auto">
          <a:xfrm>
            <a:off x="2720196" y="5537481"/>
            <a:ext cx="298479" cy="3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2391649" y="1653911"/>
            <a:ext cx="75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药店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56666" y="3546141"/>
            <a:ext cx="75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超市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495544" y="5393471"/>
            <a:ext cx="75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便利店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53312" y="2999957"/>
            <a:ext cx="1472082" cy="1291771"/>
            <a:chOff x="6031804" y="3124235"/>
            <a:chExt cx="1472082" cy="1291771"/>
          </a:xfrm>
        </p:grpSpPr>
        <p:sp>
          <p:nvSpPr>
            <p:cNvPr id="10" name="椭圆 9"/>
            <p:cNvSpPr/>
            <p:nvPr/>
          </p:nvSpPr>
          <p:spPr>
            <a:xfrm>
              <a:off x="6212115" y="3124235"/>
              <a:ext cx="1291771" cy="129177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16200000">
              <a:off x="6201564" y="3113685"/>
              <a:ext cx="973354" cy="1312873"/>
            </a:xfrm>
            <a:custGeom>
              <a:avLst/>
              <a:gdLst>
                <a:gd name="connsiteX0" fmla="*/ 973354 w 973354"/>
                <a:gd name="connsiteY0" fmla="*/ 826196 h 1312873"/>
                <a:gd name="connsiteX1" fmla="*/ 486677 w 973354"/>
                <a:gd name="connsiteY1" fmla="*/ 1312873 h 1312873"/>
                <a:gd name="connsiteX2" fmla="*/ 0 w 973354"/>
                <a:gd name="connsiteY2" fmla="*/ 826196 h 1312873"/>
                <a:gd name="connsiteX3" fmla="*/ 297240 w 973354"/>
                <a:gd name="connsiteY3" fmla="*/ 377765 h 1312873"/>
                <a:gd name="connsiteX4" fmla="*/ 349513 w 973354"/>
                <a:gd name="connsiteY4" fmla="*/ 361539 h 1312873"/>
                <a:gd name="connsiteX5" fmla="*/ 464302 w 973354"/>
                <a:gd name="connsiteY5" fmla="*/ 0 h 1312873"/>
                <a:gd name="connsiteX6" fmla="*/ 574924 w 973354"/>
                <a:gd name="connsiteY6" fmla="*/ 348415 h 1312873"/>
                <a:gd name="connsiteX7" fmla="*/ 584759 w 973354"/>
                <a:gd name="connsiteY7" fmla="*/ 349407 h 1312873"/>
                <a:gd name="connsiteX8" fmla="*/ 973354 w 973354"/>
                <a:gd name="connsiteY8" fmla="*/ 826196 h 1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354" h="1312873">
                  <a:moveTo>
                    <a:pt x="973354" y="826196"/>
                  </a:moveTo>
                  <a:cubicBezTo>
                    <a:pt x="973354" y="1094980"/>
                    <a:pt x="755461" y="1312873"/>
                    <a:pt x="486677" y="1312873"/>
                  </a:cubicBezTo>
                  <a:cubicBezTo>
                    <a:pt x="217893" y="1312873"/>
                    <a:pt x="0" y="1094980"/>
                    <a:pt x="0" y="826196"/>
                  </a:cubicBezTo>
                  <a:cubicBezTo>
                    <a:pt x="0" y="624608"/>
                    <a:pt x="122565" y="451646"/>
                    <a:pt x="297240" y="377765"/>
                  </a:cubicBezTo>
                  <a:lnTo>
                    <a:pt x="349513" y="361539"/>
                  </a:lnTo>
                  <a:lnTo>
                    <a:pt x="464302" y="0"/>
                  </a:lnTo>
                  <a:lnTo>
                    <a:pt x="574924" y="348415"/>
                  </a:lnTo>
                  <a:lnTo>
                    <a:pt x="584759" y="349407"/>
                  </a:lnTo>
                  <a:cubicBezTo>
                    <a:pt x="806530" y="394788"/>
                    <a:pt x="973354" y="591010"/>
                    <a:pt x="973354" y="826196"/>
                  </a:cubicBezTo>
                  <a:close/>
                </a:path>
              </a:pathLst>
            </a:custGeom>
            <a:solidFill>
              <a:srgbClr val="F0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125267" y="3376863"/>
            <a:ext cx="900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零售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渠道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Freeform 14"/>
          <p:cNvSpPr/>
          <p:nvPr/>
        </p:nvSpPr>
        <p:spPr bwMode="auto">
          <a:xfrm>
            <a:off x="7726583" y="2546599"/>
            <a:ext cx="2260202" cy="2259223"/>
          </a:xfrm>
          <a:custGeom>
            <a:avLst/>
            <a:gdLst>
              <a:gd name="T0" fmla="*/ 2311 w 4619"/>
              <a:gd name="T1" fmla="*/ 0 h 4617"/>
              <a:gd name="T2" fmla="*/ 4619 w 4619"/>
              <a:gd name="T3" fmla="*/ 2308 h 4617"/>
              <a:gd name="T4" fmla="*/ 2311 w 4619"/>
              <a:gd name="T5" fmla="*/ 4617 h 4617"/>
              <a:gd name="T6" fmla="*/ 2041 w 4619"/>
              <a:gd name="T7" fmla="*/ 4347 h 4617"/>
              <a:gd name="T8" fmla="*/ 2394 w 4619"/>
              <a:gd name="T9" fmla="*/ 3995 h 4617"/>
              <a:gd name="T10" fmla="*/ 2394 w 4619"/>
              <a:gd name="T11" fmla="*/ 4288 h 4617"/>
              <a:gd name="T12" fmla="*/ 2606 w 4619"/>
              <a:gd name="T13" fmla="*/ 4288 h 4617"/>
              <a:gd name="T14" fmla="*/ 2606 w 4619"/>
              <a:gd name="T15" fmla="*/ 3633 h 4617"/>
              <a:gd name="T16" fmla="*/ 1951 w 4619"/>
              <a:gd name="T17" fmla="*/ 3633 h 4617"/>
              <a:gd name="T18" fmla="*/ 1951 w 4619"/>
              <a:gd name="T19" fmla="*/ 3846 h 4617"/>
              <a:gd name="T20" fmla="*/ 2245 w 4619"/>
              <a:gd name="T21" fmla="*/ 3846 h 4617"/>
              <a:gd name="T22" fmla="*/ 1892 w 4619"/>
              <a:gd name="T23" fmla="*/ 4196 h 4617"/>
              <a:gd name="T24" fmla="*/ 1623 w 4619"/>
              <a:gd name="T25" fmla="*/ 3926 h 4617"/>
              <a:gd name="T26" fmla="*/ 2753 w 4619"/>
              <a:gd name="T27" fmla="*/ 2796 h 4617"/>
              <a:gd name="T28" fmla="*/ 0 w 4619"/>
              <a:gd name="T29" fmla="*/ 2796 h 4617"/>
              <a:gd name="T30" fmla="*/ 0 w 4619"/>
              <a:gd name="T31" fmla="*/ 2415 h 4617"/>
              <a:gd name="T32" fmla="*/ 499 w 4619"/>
              <a:gd name="T33" fmla="*/ 2415 h 4617"/>
              <a:gd name="T34" fmla="*/ 291 w 4619"/>
              <a:gd name="T35" fmla="*/ 2621 h 4617"/>
              <a:gd name="T36" fmla="*/ 440 w 4619"/>
              <a:gd name="T37" fmla="*/ 2772 h 4617"/>
              <a:gd name="T38" fmla="*/ 903 w 4619"/>
              <a:gd name="T39" fmla="*/ 2308 h 4617"/>
              <a:gd name="T40" fmla="*/ 440 w 4619"/>
              <a:gd name="T41" fmla="*/ 1845 h 4617"/>
              <a:gd name="T42" fmla="*/ 291 w 4619"/>
              <a:gd name="T43" fmla="*/ 1996 h 4617"/>
              <a:gd name="T44" fmla="*/ 499 w 4619"/>
              <a:gd name="T45" fmla="*/ 2202 h 4617"/>
              <a:gd name="T46" fmla="*/ 0 w 4619"/>
              <a:gd name="T47" fmla="*/ 2202 h 4617"/>
              <a:gd name="T48" fmla="*/ 0 w 4619"/>
              <a:gd name="T49" fmla="*/ 1821 h 4617"/>
              <a:gd name="T50" fmla="*/ 2753 w 4619"/>
              <a:gd name="T51" fmla="*/ 1821 h 4617"/>
              <a:gd name="T52" fmla="*/ 1623 w 4619"/>
              <a:gd name="T53" fmla="*/ 691 h 4617"/>
              <a:gd name="T54" fmla="*/ 1892 w 4619"/>
              <a:gd name="T55" fmla="*/ 421 h 4617"/>
              <a:gd name="T56" fmla="*/ 2245 w 4619"/>
              <a:gd name="T57" fmla="*/ 771 h 4617"/>
              <a:gd name="T58" fmla="*/ 1951 w 4619"/>
              <a:gd name="T59" fmla="*/ 771 h 4617"/>
              <a:gd name="T60" fmla="*/ 1951 w 4619"/>
              <a:gd name="T61" fmla="*/ 984 h 4617"/>
              <a:gd name="T62" fmla="*/ 2606 w 4619"/>
              <a:gd name="T63" fmla="*/ 984 h 4617"/>
              <a:gd name="T64" fmla="*/ 2606 w 4619"/>
              <a:gd name="T65" fmla="*/ 329 h 4617"/>
              <a:gd name="T66" fmla="*/ 2394 w 4619"/>
              <a:gd name="T67" fmla="*/ 329 h 4617"/>
              <a:gd name="T68" fmla="*/ 2394 w 4619"/>
              <a:gd name="T69" fmla="*/ 622 h 4617"/>
              <a:gd name="T70" fmla="*/ 2041 w 4619"/>
              <a:gd name="T71" fmla="*/ 270 h 4617"/>
              <a:gd name="T72" fmla="*/ 2311 w 4619"/>
              <a:gd name="T73" fmla="*/ 0 h 4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19" h="4617">
                <a:moveTo>
                  <a:pt x="2311" y="0"/>
                </a:moveTo>
                <a:lnTo>
                  <a:pt x="4619" y="2308"/>
                </a:lnTo>
                <a:lnTo>
                  <a:pt x="2311" y="4617"/>
                </a:lnTo>
                <a:lnTo>
                  <a:pt x="2041" y="4347"/>
                </a:lnTo>
                <a:lnTo>
                  <a:pt x="2394" y="3995"/>
                </a:lnTo>
                <a:lnTo>
                  <a:pt x="2394" y="4288"/>
                </a:lnTo>
                <a:lnTo>
                  <a:pt x="2606" y="4288"/>
                </a:lnTo>
                <a:lnTo>
                  <a:pt x="2606" y="3633"/>
                </a:lnTo>
                <a:lnTo>
                  <a:pt x="1951" y="3633"/>
                </a:lnTo>
                <a:lnTo>
                  <a:pt x="1951" y="3846"/>
                </a:lnTo>
                <a:lnTo>
                  <a:pt x="2245" y="3846"/>
                </a:lnTo>
                <a:lnTo>
                  <a:pt x="1892" y="4196"/>
                </a:lnTo>
                <a:lnTo>
                  <a:pt x="1623" y="3926"/>
                </a:lnTo>
                <a:lnTo>
                  <a:pt x="2753" y="2796"/>
                </a:lnTo>
                <a:lnTo>
                  <a:pt x="0" y="2796"/>
                </a:lnTo>
                <a:lnTo>
                  <a:pt x="0" y="2415"/>
                </a:lnTo>
                <a:lnTo>
                  <a:pt x="499" y="2415"/>
                </a:lnTo>
                <a:lnTo>
                  <a:pt x="291" y="2621"/>
                </a:lnTo>
                <a:lnTo>
                  <a:pt x="440" y="2772"/>
                </a:lnTo>
                <a:lnTo>
                  <a:pt x="903" y="2308"/>
                </a:lnTo>
                <a:lnTo>
                  <a:pt x="440" y="1845"/>
                </a:lnTo>
                <a:lnTo>
                  <a:pt x="291" y="1996"/>
                </a:lnTo>
                <a:lnTo>
                  <a:pt x="499" y="2202"/>
                </a:lnTo>
                <a:lnTo>
                  <a:pt x="0" y="2202"/>
                </a:lnTo>
                <a:lnTo>
                  <a:pt x="0" y="1821"/>
                </a:lnTo>
                <a:lnTo>
                  <a:pt x="2753" y="1821"/>
                </a:lnTo>
                <a:lnTo>
                  <a:pt x="1623" y="691"/>
                </a:lnTo>
                <a:lnTo>
                  <a:pt x="1892" y="421"/>
                </a:lnTo>
                <a:lnTo>
                  <a:pt x="2245" y="771"/>
                </a:lnTo>
                <a:lnTo>
                  <a:pt x="1951" y="771"/>
                </a:lnTo>
                <a:lnTo>
                  <a:pt x="1951" y="984"/>
                </a:lnTo>
                <a:lnTo>
                  <a:pt x="2606" y="984"/>
                </a:lnTo>
                <a:lnTo>
                  <a:pt x="2606" y="329"/>
                </a:lnTo>
                <a:lnTo>
                  <a:pt x="2394" y="329"/>
                </a:lnTo>
                <a:lnTo>
                  <a:pt x="2394" y="622"/>
                </a:lnTo>
                <a:lnTo>
                  <a:pt x="2041" y="270"/>
                </a:lnTo>
                <a:lnTo>
                  <a:pt x="2311" y="0"/>
                </a:lnTo>
                <a:close/>
              </a:path>
            </a:pathLst>
          </a:custGeom>
          <a:solidFill>
            <a:srgbClr val="B7C8A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0299288" y="3228902"/>
            <a:ext cx="954249" cy="954247"/>
          </a:xfrm>
          <a:prstGeom prst="ellipse">
            <a:avLst/>
          </a:prstGeom>
          <a:solidFill>
            <a:srgbClr val="416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726238" y="2247455"/>
            <a:ext cx="75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增值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0396647" y="3476119"/>
            <a:ext cx="759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</a:t>
            </a:r>
            <a:endParaRPr lang="en-US" altLang="zh-CN" sz="2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7225394" y="1653911"/>
            <a:ext cx="1346237" cy="1172998"/>
            <a:chOff x="4650990" y="1574006"/>
            <a:chExt cx="1153297" cy="1004887"/>
          </a:xfrm>
        </p:grpSpPr>
        <p:sp>
          <p:nvSpPr>
            <p:cNvPr id="55" name="Freeform 62"/>
            <p:cNvSpPr/>
            <p:nvPr/>
          </p:nvSpPr>
          <p:spPr bwMode="auto">
            <a:xfrm>
              <a:off x="4650990" y="1574006"/>
              <a:ext cx="1153297" cy="1004887"/>
            </a:xfrm>
            <a:custGeom>
              <a:avLst/>
              <a:gdLst>
                <a:gd name="T0" fmla="*/ 1133 w 1133"/>
                <a:gd name="T1" fmla="*/ 835 h 987"/>
                <a:gd name="T2" fmla="*/ 937 w 1133"/>
                <a:gd name="T3" fmla="*/ 710 h 987"/>
                <a:gd name="T4" fmla="*/ 987 w 1133"/>
                <a:gd name="T5" fmla="*/ 494 h 987"/>
                <a:gd name="T6" fmla="*/ 493 w 1133"/>
                <a:gd name="T7" fmla="*/ 0 h 987"/>
                <a:gd name="T8" fmla="*/ 0 w 1133"/>
                <a:gd name="T9" fmla="*/ 494 h 987"/>
                <a:gd name="T10" fmla="*/ 493 w 1133"/>
                <a:gd name="T11" fmla="*/ 987 h 987"/>
                <a:gd name="T12" fmla="*/ 849 w 1133"/>
                <a:gd name="T13" fmla="*/ 835 h 987"/>
                <a:gd name="T14" fmla="*/ 1133 w 1133"/>
                <a:gd name="T15" fmla="*/ 835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3" h="987">
                  <a:moveTo>
                    <a:pt x="1133" y="835"/>
                  </a:moveTo>
                  <a:cubicBezTo>
                    <a:pt x="937" y="710"/>
                    <a:pt x="937" y="710"/>
                    <a:pt x="937" y="710"/>
                  </a:cubicBezTo>
                  <a:cubicBezTo>
                    <a:pt x="969" y="645"/>
                    <a:pt x="987" y="571"/>
                    <a:pt x="987" y="494"/>
                  </a:cubicBezTo>
                  <a:cubicBezTo>
                    <a:pt x="987" y="221"/>
                    <a:pt x="766" y="0"/>
                    <a:pt x="493" y="0"/>
                  </a:cubicBezTo>
                  <a:cubicBezTo>
                    <a:pt x="221" y="0"/>
                    <a:pt x="0" y="221"/>
                    <a:pt x="0" y="494"/>
                  </a:cubicBezTo>
                  <a:cubicBezTo>
                    <a:pt x="0" y="766"/>
                    <a:pt x="221" y="987"/>
                    <a:pt x="493" y="987"/>
                  </a:cubicBezTo>
                  <a:cubicBezTo>
                    <a:pt x="633" y="987"/>
                    <a:pt x="759" y="929"/>
                    <a:pt x="849" y="835"/>
                  </a:cubicBezTo>
                  <a:lnTo>
                    <a:pt x="1133" y="83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4752590" y="1676399"/>
              <a:ext cx="800100" cy="800100"/>
            </a:xfrm>
            <a:prstGeom prst="ellipse">
              <a:avLst/>
            </a:prstGeom>
            <a:solidFill>
              <a:srgbClr val="D767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AutoShape 3"/>
          <p:cNvSpPr>
            <a:spLocks noChangeAspect="1" noChangeArrowheads="1" noTextEdit="1"/>
          </p:cNvSpPr>
          <p:nvPr/>
        </p:nvSpPr>
        <p:spPr bwMode="auto">
          <a:xfrm>
            <a:off x="7669328" y="2302699"/>
            <a:ext cx="309633" cy="30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7431202" y="1984855"/>
            <a:ext cx="75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社区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医院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7139030" y="4596502"/>
            <a:ext cx="1346737" cy="1172430"/>
            <a:chOff x="4776790" y="4780030"/>
            <a:chExt cx="1153726" cy="1004400"/>
          </a:xfrm>
        </p:grpSpPr>
        <p:sp>
          <p:nvSpPr>
            <p:cNvPr id="71" name="Freeform 78"/>
            <p:cNvSpPr>
              <a:spLocks noChangeAspect="1"/>
            </p:cNvSpPr>
            <p:nvPr/>
          </p:nvSpPr>
          <p:spPr bwMode="auto">
            <a:xfrm>
              <a:off x="4776790" y="4780030"/>
              <a:ext cx="1153726" cy="1004400"/>
            </a:xfrm>
            <a:custGeom>
              <a:avLst/>
              <a:gdLst>
                <a:gd name="T0" fmla="*/ 1133 w 1133"/>
                <a:gd name="T1" fmla="*/ 151 h 986"/>
                <a:gd name="T2" fmla="*/ 849 w 1133"/>
                <a:gd name="T3" fmla="*/ 151 h 986"/>
                <a:gd name="T4" fmla="*/ 493 w 1133"/>
                <a:gd name="T5" fmla="*/ 0 h 986"/>
                <a:gd name="T6" fmla="*/ 0 w 1133"/>
                <a:gd name="T7" fmla="*/ 493 h 986"/>
                <a:gd name="T8" fmla="*/ 493 w 1133"/>
                <a:gd name="T9" fmla="*/ 986 h 986"/>
                <a:gd name="T10" fmla="*/ 987 w 1133"/>
                <a:gd name="T11" fmla="*/ 493 h 986"/>
                <a:gd name="T12" fmla="*/ 937 w 1133"/>
                <a:gd name="T13" fmla="*/ 277 h 986"/>
                <a:gd name="T14" fmla="*/ 1133 w 1133"/>
                <a:gd name="T15" fmla="*/ 151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3" h="986">
                  <a:moveTo>
                    <a:pt x="1133" y="151"/>
                  </a:moveTo>
                  <a:cubicBezTo>
                    <a:pt x="849" y="151"/>
                    <a:pt x="849" y="151"/>
                    <a:pt x="849" y="151"/>
                  </a:cubicBezTo>
                  <a:cubicBezTo>
                    <a:pt x="759" y="58"/>
                    <a:pt x="633" y="0"/>
                    <a:pt x="493" y="0"/>
                  </a:cubicBezTo>
                  <a:cubicBezTo>
                    <a:pt x="221" y="0"/>
                    <a:pt x="0" y="220"/>
                    <a:pt x="0" y="493"/>
                  </a:cubicBezTo>
                  <a:cubicBezTo>
                    <a:pt x="0" y="765"/>
                    <a:pt x="221" y="986"/>
                    <a:pt x="493" y="986"/>
                  </a:cubicBezTo>
                  <a:cubicBezTo>
                    <a:pt x="766" y="986"/>
                    <a:pt x="987" y="765"/>
                    <a:pt x="987" y="493"/>
                  </a:cubicBezTo>
                  <a:cubicBezTo>
                    <a:pt x="987" y="415"/>
                    <a:pt x="969" y="342"/>
                    <a:pt x="937" y="277"/>
                  </a:cubicBezTo>
                  <a:lnTo>
                    <a:pt x="1133" y="15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4878388" y="4875168"/>
              <a:ext cx="800100" cy="800100"/>
            </a:xfrm>
            <a:prstGeom prst="ellipse">
              <a:avLst/>
            </a:prstGeom>
            <a:solidFill>
              <a:srgbClr val="133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AutoShape 14"/>
          <p:cNvSpPr>
            <a:spLocks noChangeAspect="1" noChangeArrowheads="1" noTextEdit="1"/>
          </p:cNvSpPr>
          <p:nvPr/>
        </p:nvSpPr>
        <p:spPr bwMode="auto">
          <a:xfrm>
            <a:off x="7571013" y="5172838"/>
            <a:ext cx="298479" cy="34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7346361" y="5028828"/>
            <a:ext cx="759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门诊</a:t>
            </a:r>
            <a:endParaRPr lang="en-US" altLang="zh-CN" sz="14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团队成员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3231574"/>
            <a:ext cx="12192000" cy="3626426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98915" y="1887414"/>
            <a:ext cx="2133600" cy="21336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07408" y="1688123"/>
            <a:ext cx="2133600" cy="93784"/>
          </a:xfrm>
          <a:prstGeom prst="rect">
            <a:avLst/>
          </a:prstGeom>
          <a:solidFill>
            <a:srgbClr val="F0D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98915" y="1688123"/>
            <a:ext cx="2133600" cy="93784"/>
          </a:xfrm>
          <a:prstGeom prst="rect">
            <a:avLst/>
          </a:prstGeom>
          <a:solidFill>
            <a:srgbClr val="F0D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190422" y="1699845"/>
            <a:ext cx="2133600" cy="93784"/>
          </a:xfrm>
          <a:prstGeom prst="rect">
            <a:avLst/>
          </a:prstGeom>
          <a:solidFill>
            <a:srgbClr val="F0D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81929" y="1688121"/>
            <a:ext cx="2133600" cy="93784"/>
          </a:xfrm>
          <a:prstGeom prst="rect">
            <a:avLst/>
          </a:prstGeom>
          <a:solidFill>
            <a:srgbClr val="F0D2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05296" y="4126521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总经理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代膨岭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196803" y="4126521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技术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总监 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杨放</a:t>
            </a:r>
            <a:endParaRPr lang="en-US" altLang="zh-CN" sz="1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88310" y="4126521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市场总监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XXX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979817" y="4099079"/>
            <a:ext cx="133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客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服</a:t>
            </a: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经理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XXX</a:t>
            </a:r>
          </a:p>
        </p:txBody>
      </p:sp>
      <p:sp>
        <p:nvSpPr>
          <p:cNvPr id="18" name="矩形 17"/>
          <p:cNvSpPr/>
          <p:nvPr/>
        </p:nvSpPr>
        <p:spPr>
          <a:xfrm>
            <a:off x="1492016" y="4850591"/>
            <a:ext cx="1964384" cy="1444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运营公司四年获取专利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余项，产品涉及众多领域，对市场有非常敏锐洞察力，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2015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年成立膨旭科技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有限公司。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73206" y="4850591"/>
            <a:ext cx="227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新药中试四川省重点实验室研究员  </a:t>
            </a: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50" y="1844221"/>
            <a:ext cx="1750717" cy="2334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42900"/>
            <a:ext cx="171450" cy="571500"/>
          </a:xfrm>
          <a:prstGeom prst="rect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050" y="314980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D76739"/>
                </a:solidFill>
                <a:latin typeface="微软雅黑" pitchFamily="34" charset="-122"/>
                <a:ea typeface="微软雅黑" pitchFamily="34" charset="-122"/>
              </a:rPr>
              <a:t>财务计划</a:t>
            </a:r>
            <a:endParaRPr lang="zh-CN" altLang="en-US" sz="3200" b="1" dirty="0">
              <a:solidFill>
                <a:srgbClr val="D7673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96000" y="1879600"/>
            <a:ext cx="0" cy="2857500"/>
          </a:xfrm>
          <a:prstGeom prst="line">
            <a:avLst/>
          </a:prstGeom>
          <a:ln>
            <a:solidFill>
              <a:srgbClr val="D767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749425" y="2406506"/>
            <a:ext cx="2146300" cy="2146300"/>
          </a:xfrm>
          <a:prstGeom prst="ellipse">
            <a:avLst/>
          </a:prstGeom>
          <a:solidFill>
            <a:srgbClr val="D76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485900" y="1439674"/>
            <a:ext cx="2476500" cy="351254"/>
            <a:chOff x="7607300" y="899755"/>
            <a:chExt cx="2476500" cy="351254"/>
          </a:xfrm>
        </p:grpSpPr>
        <p:sp>
          <p:nvSpPr>
            <p:cNvPr id="16" name="矩形 15"/>
            <p:cNvSpPr/>
            <p:nvPr/>
          </p:nvSpPr>
          <p:spPr>
            <a:xfrm>
              <a:off x="7988300" y="899755"/>
              <a:ext cx="1714500" cy="342900"/>
            </a:xfrm>
            <a:prstGeom prst="rect">
              <a:avLst/>
            </a:prstGeom>
            <a:solidFill>
              <a:srgbClr val="F0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607300" y="912455"/>
              <a:ext cx="2476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融资需求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696200" y="1395055"/>
            <a:ext cx="2476500" cy="351254"/>
            <a:chOff x="7607300" y="899755"/>
            <a:chExt cx="2476500" cy="351254"/>
          </a:xfrm>
        </p:grpSpPr>
        <p:sp>
          <p:nvSpPr>
            <p:cNvPr id="20" name="矩形 19"/>
            <p:cNvSpPr/>
            <p:nvPr/>
          </p:nvSpPr>
          <p:spPr>
            <a:xfrm>
              <a:off x="7988300" y="899755"/>
              <a:ext cx="1714500" cy="342900"/>
            </a:xfrm>
            <a:prstGeom prst="rect">
              <a:avLst/>
            </a:prstGeom>
            <a:solidFill>
              <a:srgbClr val="F0D2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07300" y="912455"/>
              <a:ext cx="24765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资金使用计划占比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130425" y="3736801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第一期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851025" y="2933095"/>
            <a:ext cx="196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4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zh-CN" altLang="en-US" sz="4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041525" y="3657456"/>
            <a:ext cx="1587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6670674" y="2028825"/>
            <a:ext cx="4524375" cy="3016250"/>
            <a:chOff x="6670674" y="2193925"/>
            <a:chExt cx="4524375" cy="3016250"/>
          </a:xfrm>
        </p:grpSpPr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xmlns:p14="http://schemas.microsoft.com/office/powerpoint/2010/main" val="3081882449"/>
                </p:ext>
              </p:extLst>
            </p:nvPr>
          </p:nvGraphicFramePr>
          <p:xfrm>
            <a:off x="6670674" y="2193925"/>
            <a:ext cx="4524375" cy="30162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8" name="Group 4"/>
            <p:cNvGrpSpPr>
              <a:grpSpLocks noChangeAspect="1"/>
            </p:cNvGrpSpPr>
            <p:nvPr/>
          </p:nvGrpSpPr>
          <p:grpSpPr bwMode="auto">
            <a:xfrm>
              <a:off x="8629649" y="3178874"/>
              <a:ext cx="606426" cy="734095"/>
              <a:chOff x="3688" y="1976"/>
              <a:chExt cx="304" cy="368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688" y="1976"/>
                <a:ext cx="304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5"/>
              <p:cNvSpPr>
                <a:spLocks noEditPoints="1"/>
              </p:cNvSpPr>
              <p:nvPr/>
            </p:nvSpPr>
            <p:spPr bwMode="auto">
              <a:xfrm>
                <a:off x="3628" y="1969"/>
                <a:ext cx="424" cy="378"/>
              </a:xfrm>
              <a:custGeom>
                <a:avLst/>
                <a:gdLst>
                  <a:gd name="T0" fmla="*/ 85 w 176"/>
                  <a:gd name="T1" fmla="*/ 125 h 157"/>
                  <a:gd name="T2" fmla="*/ 91 w 176"/>
                  <a:gd name="T3" fmla="*/ 125 h 157"/>
                  <a:gd name="T4" fmla="*/ 89 w 176"/>
                  <a:gd name="T5" fmla="*/ 108 h 157"/>
                  <a:gd name="T6" fmla="*/ 73 w 176"/>
                  <a:gd name="T7" fmla="*/ 85 h 157"/>
                  <a:gd name="T8" fmla="*/ 76 w 176"/>
                  <a:gd name="T9" fmla="*/ 90 h 157"/>
                  <a:gd name="T10" fmla="*/ 73 w 176"/>
                  <a:gd name="T11" fmla="*/ 85 h 157"/>
                  <a:gd name="T12" fmla="*/ 85 w 176"/>
                  <a:gd name="T13" fmla="*/ 76 h 157"/>
                  <a:gd name="T14" fmla="*/ 89 w 176"/>
                  <a:gd name="T15" fmla="*/ 95 h 157"/>
                  <a:gd name="T16" fmla="*/ 91 w 176"/>
                  <a:gd name="T17" fmla="*/ 77 h 157"/>
                  <a:gd name="T18" fmla="*/ 129 w 176"/>
                  <a:gd name="T19" fmla="*/ 55 h 157"/>
                  <a:gd name="T20" fmla="*/ 104 w 176"/>
                  <a:gd name="T21" fmla="*/ 32 h 157"/>
                  <a:gd name="T22" fmla="*/ 103 w 176"/>
                  <a:gd name="T23" fmla="*/ 28 h 157"/>
                  <a:gd name="T24" fmla="*/ 112 w 176"/>
                  <a:gd name="T25" fmla="*/ 6 h 157"/>
                  <a:gd name="T26" fmla="*/ 60 w 176"/>
                  <a:gd name="T27" fmla="*/ 6 h 157"/>
                  <a:gd name="T28" fmla="*/ 70 w 176"/>
                  <a:gd name="T29" fmla="*/ 30 h 157"/>
                  <a:gd name="T30" fmla="*/ 73 w 176"/>
                  <a:gd name="T31" fmla="*/ 33 h 157"/>
                  <a:gd name="T32" fmla="*/ 57 w 176"/>
                  <a:gd name="T33" fmla="*/ 156 h 157"/>
                  <a:gd name="T34" fmla="*/ 118 w 176"/>
                  <a:gd name="T35" fmla="*/ 156 h 157"/>
                  <a:gd name="T36" fmla="*/ 114 w 176"/>
                  <a:gd name="T37" fmla="*/ 114 h 157"/>
                  <a:gd name="T38" fmla="*/ 101 w 176"/>
                  <a:gd name="T39" fmla="*/ 129 h 157"/>
                  <a:gd name="T40" fmla="*/ 98 w 176"/>
                  <a:gd name="T41" fmla="*/ 136 h 157"/>
                  <a:gd name="T42" fmla="*/ 91 w 176"/>
                  <a:gd name="T43" fmla="*/ 136 h 157"/>
                  <a:gd name="T44" fmla="*/ 89 w 176"/>
                  <a:gd name="T45" fmla="*/ 132 h 157"/>
                  <a:gd name="T46" fmla="*/ 86 w 176"/>
                  <a:gd name="T47" fmla="*/ 136 h 157"/>
                  <a:gd name="T48" fmla="*/ 78 w 176"/>
                  <a:gd name="T49" fmla="*/ 136 h 157"/>
                  <a:gd name="T50" fmla="*/ 71 w 176"/>
                  <a:gd name="T51" fmla="*/ 127 h 157"/>
                  <a:gd name="T52" fmla="*/ 67 w 176"/>
                  <a:gd name="T53" fmla="*/ 108 h 157"/>
                  <a:gd name="T54" fmla="*/ 77 w 176"/>
                  <a:gd name="T55" fmla="*/ 122 h 157"/>
                  <a:gd name="T56" fmla="*/ 72 w 176"/>
                  <a:gd name="T57" fmla="*/ 102 h 157"/>
                  <a:gd name="T58" fmla="*/ 63 w 176"/>
                  <a:gd name="T59" fmla="*/ 87 h 157"/>
                  <a:gd name="T60" fmla="*/ 71 w 176"/>
                  <a:gd name="T61" fmla="*/ 73 h 157"/>
                  <a:gd name="T62" fmla="*/ 77 w 176"/>
                  <a:gd name="T63" fmla="*/ 63 h 157"/>
                  <a:gd name="T64" fmla="*/ 85 w 176"/>
                  <a:gd name="T65" fmla="*/ 63 h 157"/>
                  <a:gd name="T66" fmla="*/ 87 w 176"/>
                  <a:gd name="T67" fmla="*/ 68 h 157"/>
                  <a:gd name="T68" fmla="*/ 91 w 176"/>
                  <a:gd name="T69" fmla="*/ 63 h 157"/>
                  <a:gd name="T70" fmla="*/ 99 w 176"/>
                  <a:gd name="T71" fmla="*/ 63 h 157"/>
                  <a:gd name="T72" fmla="*/ 100 w 176"/>
                  <a:gd name="T73" fmla="*/ 71 h 157"/>
                  <a:gd name="T74" fmla="*/ 112 w 176"/>
                  <a:gd name="T75" fmla="*/ 87 h 157"/>
                  <a:gd name="T76" fmla="*/ 103 w 176"/>
                  <a:gd name="T77" fmla="*/ 86 h 157"/>
                  <a:gd name="T78" fmla="*/ 100 w 176"/>
                  <a:gd name="T79" fmla="*/ 98 h 157"/>
                  <a:gd name="T80" fmla="*/ 112 w 176"/>
                  <a:gd name="T81" fmla="*/ 106 h 157"/>
                  <a:gd name="T82" fmla="*/ 101 w 176"/>
                  <a:gd name="T83" fmla="*/ 111 h 157"/>
                  <a:gd name="T84" fmla="*/ 99 w 176"/>
                  <a:gd name="T85" fmla="*/ 123 h 157"/>
                  <a:gd name="T86" fmla="*/ 104 w 176"/>
                  <a:gd name="T87" fmla="*/ 11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57">
                    <a:moveTo>
                      <a:pt x="85" y="106"/>
                    </a:moveTo>
                    <a:cubicBezTo>
                      <a:pt x="85" y="125"/>
                      <a:pt x="85" y="125"/>
                      <a:pt x="85" y="125"/>
                    </a:cubicBezTo>
                    <a:cubicBezTo>
                      <a:pt x="87" y="125"/>
                      <a:pt x="88" y="125"/>
                      <a:pt x="89" y="125"/>
                    </a:cubicBezTo>
                    <a:cubicBezTo>
                      <a:pt x="90" y="125"/>
                      <a:pt x="90" y="125"/>
                      <a:pt x="91" y="125"/>
                    </a:cubicBezTo>
                    <a:cubicBezTo>
                      <a:pt x="91" y="108"/>
                      <a:pt x="91" y="108"/>
                      <a:pt x="91" y="108"/>
                    </a:cubicBezTo>
                    <a:cubicBezTo>
                      <a:pt x="90" y="108"/>
                      <a:pt x="90" y="108"/>
                      <a:pt x="89" y="108"/>
                    </a:cubicBezTo>
                    <a:cubicBezTo>
                      <a:pt x="88" y="107"/>
                      <a:pt x="86" y="107"/>
                      <a:pt x="85" y="106"/>
                    </a:cubicBezTo>
                    <a:close/>
                    <a:moveTo>
                      <a:pt x="73" y="85"/>
                    </a:moveTo>
                    <a:cubicBezTo>
                      <a:pt x="73" y="86"/>
                      <a:pt x="73" y="88"/>
                      <a:pt x="74" y="89"/>
                    </a:cubicBezTo>
                    <a:cubicBezTo>
                      <a:pt x="75" y="89"/>
                      <a:pt x="75" y="90"/>
                      <a:pt x="76" y="90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4" y="81"/>
                      <a:pt x="73" y="83"/>
                      <a:pt x="73" y="85"/>
                    </a:cubicBezTo>
                    <a:close/>
                    <a:moveTo>
                      <a:pt x="88" y="76"/>
                    </a:moveTo>
                    <a:cubicBezTo>
                      <a:pt x="87" y="76"/>
                      <a:pt x="86" y="76"/>
                      <a:pt x="85" y="76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6" y="94"/>
                      <a:pt x="87" y="94"/>
                      <a:pt x="89" y="95"/>
                    </a:cubicBezTo>
                    <a:cubicBezTo>
                      <a:pt x="90" y="95"/>
                      <a:pt x="90" y="95"/>
                      <a:pt x="91" y="95"/>
                    </a:cubicBezTo>
                    <a:cubicBezTo>
                      <a:pt x="91" y="77"/>
                      <a:pt x="91" y="77"/>
                      <a:pt x="91" y="77"/>
                    </a:cubicBezTo>
                    <a:cubicBezTo>
                      <a:pt x="90" y="76"/>
                      <a:pt x="89" y="76"/>
                      <a:pt x="88" y="76"/>
                    </a:cubicBezTo>
                    <a:close/>
                    <a:moveTo>
                      <a:pt x="129" y="55"/>
                    </a:moveTo>
                    <a:cubicBezTo>
                      <a:pt x="122" y="48"/>
                      <a:pt x="105" y="38"/>
                      <a:pt x="104" y="33"/>
                    </a:cubicBezTo>
                    <a:cubicBezTo>
                      <a:pt x="104" y="33"/>
                      <a:pt x="104" y="32"/>
                      <a:pt x="104" y="32"/>
                    </a:cubicBezTo>
                    <a:cubicBezTo>
                      <a:pt x="105" y="32"/>
                      <a:pt x="106" y="31"/>
                      <a:pt x="106" y="30"/>
                    </a:cubicBezTo>
                    <a:cubicBezTo>
                      <a:pt x="106" y="29"/>
                      <a:pt x="105" y="28"/>
                      <a:pt x="103" y="28"/>
                    </a:cubicBezTo>
                    <a:cubicBezTo>
                      <a:pt x="103" y="28"/>
                      <a:pt x="103" y="28"/>
                      <a:pt x="103" y="28"/>
                    </a:cubicBezTo>
                    <a:cubicBezTo>
                      <a:pt x="103" y="23"/>
                      <a:pt x="108" y="21"/>
                      <a:pt x="112" y="6"/>
                    </a:cubicBezTo>
                    <a:cubicBezTo>
                      <a:pt x="95" y="1"/>
                      <a:pt x="95" y="5"/>
                      <a:pt x="82" y="11"/>
                    </a:cubicBezTo>
                    <a:cubicBezTo>
                      <a:pt x="72" y="13"/>
                      <a:pt x="73" y="0"/>
                      <a:pt x="60" y="6"/>
                    </a:cubicBezTo>
                    <a:cubicBezTo>
                      <a:pt x="67" y="19"/>
                      <a:pt x="72" y="23"/>
                      <a:pt x="73" y="28"/>
                    </a:cubicBezTo>
                    <a:cubicBezTo>
                      <a:pt x="71" y="28"/>
                      <a:pt x="70" y="29"/>
                      <a:pt x="70" y="30"/>
                    </a:cubicBezTo>
                    <a:cubicBezTo>
                      <a:pt x="70" y="31"/>
                      <a:pt x="71" y="32"/>
                      <a:pt x="73" y="32"/>
                    </a:cubicBezTo>
                    <a:cubicBezTo>
                      <a:pt x="73" y="32"/>
                      <a:pt x="73" y="32"/>
                      <a:pt x="73" y="33"/>
                    </a:cubicBezTo>
                    <a:cubicBezTo>
                      <a:pt x="71" y="38"/>
                      <a:pt x="54" y="48"/>
                      <a:pt x="47" y="55"/>
                    </a:cubicBezTo>
                    <a:cubicBezTo>
                      <a:pt x="31" y="70"/>
                      <a:pt x="0" y="154"/>
                      <a:pt x="57" y="156"/>
                    </a:cubicBezTo>
                    <a:cubicBezTo>
                      <a:pt x="84" y="157"/>
                      <a:pt x="88" y="157"/>
                      <a:pt x="88" y="157"/>
                    </a:cubicBezTo>
                    <a:cubicBezTo>
                      <a:pt x="88" y="157"/>
                      <a:pt x="91" y="157"/>
                      <a:pt x="118" y="156"/>
                    </a:cubicBezTo>
                    <a:cubicBezTo>
                      <a:pt x="176" y="154"/>
                      <a:pt x="144" y="70"/>
                      <a:pt x="129" y="55"/>
                    </a:cubicBezTo>
                    <a:close/>
                    <a:moveTo>
                      <a:pt x="114" y="114"/>
                    </a:moveTo>
                    <a:cubicBezTo>
                      <a:pt x="113" y="117"/>
                      <a:pt x="112" y="120"/>
                      <a:pt x="110" y="123"/>
                    </a:cubicBezTo>
                    <a:cubicBezTo>
                      <a:pt x="108" y="126"/>
                      <a:pt x="105" y="128"/>
                      <a:pt x="101" y="129"/>
                    </a:cubicBezTo>
                    <a:cubicBezTo>
                      <a:pt x="100" y="130"/>
                      <a:pt x="99" y="130"/>
                      <a:pt x="99" y="13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98" y="138"/>
                      <a:pt x="96" y="139"/>
                      <a:pt x="94" y="139"/>
                    </a:cubicBezTo>
                    <a:cubicBezTo>
                      <a:pt x="92" y="139"/>
                      <a:pt x="91" y="138"/>
                      <a:pt x="91" y="136"/>
                    </a:cubicBezTo>
                    <a:cubicBezTo>
                      <a:pt x="91" y="132"/>
                      <a:pt x="91" y="132"/>
                      <a:pt x="91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88" y="132"/>
                      <a:pt x="87" y="132"/>
                      <a:pt x="86" y="132"/>
                    </a:cubicBezTo>
                    <a:cubicBezTo>
                      <a:pt x="86" y="136"/>
                      <a:pt x="86" y="136"/>
                      <a:pt x="86" y="136"/>
                    </a:cubicBezTo>
                    <a:cubicBezTo>
                      <a:pt x="86" y="138"/>
                      <a:pt x="84" y="139"/>
                      <a:pt x="82" y="139"/>
                    </a:cubicBezTo>
                    <a:cubicBezTo>
                      <a:pt x="80" y="139"/>
                      <a:pt x="78" y="138"/>
                      <a:pt x="78" y="136"/>
                    </a:cubicBezTo>
                    <a:cubicBezTo>
                      <a:pt x="78" y="130"/>
                      <a:pt x="78" y="130"/>
                      <a:pt x="78" y="130"/>
                    </a:cubicBezTo>
                    <a:cubicBezTo>
                      <a:pt x="75" y="129"/>
                      <a:pt x="73" y="128"/>
                      <a:pt x="71" y="127"/>
                    </a:cubicBezTo>
                    <a:cubicBezTo>
                      <a:pt x="67" y="124"/>
                      <a:pt x="64" y="119"/>
                      <a:pt x="63" y="113"/>
                    </a:cubicBezTo>
                    <a:cubicBezTo>
                      <a:pt x="62" y="110"/>
                      <a:pt x="64" y="108"/>
                      <a:pt x="67" y="108"/>
                    </a:cubicBezTo>
                    <a:cubicBezTo>
                      <a:pt x="69" y="109"/>
                      <a:pt x="72" y="111"/>
                      <a:pt x="72" y="114"/>
                    </a:cubicBezTo>
                    <a:cubicBezTo>
                      <a:pt x="73" y="117"/>
                      <a:pt x="75" y="120"/>
                      <a:pt x="77" y="122"/>
                    </a:cubicBezTo>
                    <a:cubicBezTo>
                      <a:pt x="76" y="103"/>
                      <a:pt x="76" y="103"/>
                      <a:pt x="76" y="103"/>
                    </a:cubicBezTo>
                    <a:cubicBezTo>
                      <a:pt x="74" y="103"/>
                      <a:pt x="73" y="102"/>
                      <a:pt x="72" y="102"/>
                    </a:cubicBezTo>
                    <a:cubicBezTo>
                      <a:pt x="69" y="100"/>
                      <a:pt x="67" y="98"/>
                      <a:pt x="65" y="95"/>
                    </a:cubicBezTo>
                    <a:cubicBezTo>
                      <a:pt x="64" y="93"/>
                      <a:pt x="63" y="90"/>
                      <a:pt x="63" y="87"/>
                    </a:cubicBezTo>
                    <a:cubicBezTo>
                      <a:pt x="64" y="84"/>
                      <a:pt x="64" y="81"/>
                      <a:pt x="66" y="79"/>
                    </a:cubicBezTo>
                    <a:cubicBezTo>
                      <a:pt x="67" y="77"/>
                      <a:pt x="69" y="75"/>
                      <a:pt x="71" y="73"/>
                    </a:cubicBezTo>
                    <a:cubicBezTo>
                      <a:pt x="72" y="72"/>
                      <a:pt x="74" y="71"/>
                      <a:pt x="77" y="70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2"/>
                      <a:pt x="79" y="60"/>
                      <a:pt x="82" y="60"/>
                    </a:cubicBezTo>
                    <a:cubicBezTo>
                      <a:pt x="84" y="60"/>
                      <a:pt x="85" y="61"/>
                      <a:pt x="85" y="63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6" y="68"/>
                      <a:pt x="86" y="68"/>
                      <a:pt x="87" y="68"/>
                    </a:cubicBezTo>
                    <a:cubicBezTo>
                      <a:pt x="88" y="68"/>
                      <a:pt x="90" y="68"/>
                      <a:pt x="91" y="6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61"/>
                      <a:pt x="92" y="60"/>
                      <a:pt x="95" y="60"/>
                    </a:cubicBezTo>
                    <a:cubicBezTo>
                      <a:pt x="97" y="60"/>
                      <a:pt x="99" y="62"/>
                      <a:pt x="99" y="63"/>
                    </a:cubicBezTo>
                    <a:cubicBezTo>
                      <a:pt x="99" y="70"/>
                      <a:pt x="99" y="70"/>
                      <a:pt x="99" y="70"/>
                    </a:cubicBezTo>
                    <a:cubicBezTo>
                      <a:pt x="100" y="70"/>
                      <a:pt x="100" y="70"/>
                      <a:pt x="100" y="71"/>
                    </a:cubicBezTo>
                    <a:cubicBezTo>
                      <a:pt x="104" y="72"/>
                      <a:pt x="106" y="74"/>
                      <a:pt x="108" y="76"/>
                    </a:cubicBezTo>
                    <a:cubicBezTo>
                      <a:pt x="110" y="79"/>
                      <a:pt x="112" y="83"/>
                      <a:pt x="112" y="87"/>
                    </a:cubicBezTo>
                    <a:cubicBezTo>
                      <a:pt x="113" y="90"/>
                      <a:pt x="111" y="92"/>
                      <a:pt x="108" y="92"/>
                    </a:cubicBezTo>
                    <a:cubicBezTo>
                      <a:pt x="105" y="92"/>
                      <a:pt x="103" y="89"/>
                      <a:pt x="103" y="86"/>
                    </a:cubicBezTo>
                    <a:cubicBezTo>
                      <a:pt x="102" y="84"/>
                      <a:pt x="101" y="83"/>
                      <a:pt x="100" y="81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103" y="99"/>
                      <a:pt x="105" y="100"/>
                      <a:pt x="106" y="100"/>
                    </a:cubicBezTo>
                    <a:cubicBezTo>
                      <a:pt x="109" y="101"/>
                      <a:pt x="111" y="103"/>
                      <a:pt x="112" y="106"/>
                    </a:cubicBezTo>
                    <a:cubicBezTo>
                      <a:pt x="113" y="108"/>
                      <a:pt x="114" y="111"/>
                      <a:pt x="114" y="114"/>
                    </a:cubicBezTo>
                    <a:close/>
                    <a:moveTo>
                      <a:pt x="101" y="111"/>
                    </a:moveTo>
                    <a:cubicBezTo>
                      <a:pt x="101" y="111"/>
                      <a:pt x="100" y="111"/>
                      <a:pt x="100" y="111"/>
                    </a:cubicBezTo>
                    <a:cubicBezTo>
                      <a:pt x="99" y="123"/>
                      <a:pt x="99" y="123"/>
                      <a:pt x="99" y="123"/>
                    </a:cubicBezTo>
                    <a:cubicBezTo>
                      <a:pt x="99" y="123"/>
                      <a:pt x="99" y="123"/>
                      <a:pt x="100" y="122"/>
                    </a:cubicBezTo>
                    <a:cubicBezTo>
                      <a:pt x="102" y="121"/>
                      <a:pt x="103" y="118"/>
                      <a:pt x="104" y="116"/>
                    </a:cubicBezTo>
                    <a:cubicBezTo>
                      <a:pt x="104" y="114"/>
                      <a:pt x="103" y="112"/>
                      <a:pt x="101" y="111"/>
                    </a:cubicBezTo>
                    <a:close/>
                  </a:path>
                </a:pathLst>
              </a:custGeom>
              <a:solidFill>
                <a:srgbClr val="D767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1" name="矩形 40"/>
          <p:cNvSpPr/>
          <p:nvPr/>
        </p:nvSpPr>
        <p:spPr>
          <a:xfrm>
            <a:off x="971550" y="5206772"/>
            <a:ext cx="414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第一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期融资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万元，必须带一定市场资源或合作渠道。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33778" y="5301782"/>
            <a:ext cx="439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第一期投资将主要用在以下方面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：购置设备比为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%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、检测认证占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比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16%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、办公运营占比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17%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、生产费用占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比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17%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690</Words>
  <Application>Microsoft Office PowerPoint</Application>
  <PresentationFormat>宽屏</PresentationFormat>
  <Paragraphs>93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dpl lover</cp:lastModifiedBy>
  <cp:revision>143</cp:revision>
  <dcterms:created xsi:type="dcterms:W3CDTF">2015-12-07T16:40:00Z</dcterms:created>
  <dcterms:modified xsi:type="dcterms:W3CDTF">2017-09-20T17:02:35Z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