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80" r:id="rId2"/>
    <p:sldId id="308" r:id="rId3"/>
    <p:sldId id="283" r:id="rId4"/>
    <p:sldId id="288" r:id="rId5"/>
    <p:sldId id="323" r:id="rId6"/>
    <p:sldId id="326" r:id="rId7"/>
    <p:sldId id="324" r:id="rId8"/>
    <p:sldId id="271" r:id="rId9"/>
    <p:sldId id="285" r:id="rId10"/>
    <p:sldId id="321" r:id="rId11"/>
    <p:sldId id="322" r:id="rId12"/>
    <p:sldId id="325" r:id="rId13"/>
    <p:sldId id="272" r:id="rId14"/>
    <p:sldId id="304" r:id="rId15"/>
    <p:sldId id="303" r:id="rId16"/>
    <p:sldId id="277" r:id="rId17"/>
  </p:sldIdLst>
  <p:sldSz cx="12192000" cy="6858000"/>
  <p:notesSz cx="6858000" cy="9144000"/>
  <p:defaultTextStyle>
    <a:defPPr>
      <a:defRPr lang="zh-C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AAD4"/>
    <a:srgbClr val="CBF6FF"/>
    <a:srgbClr val="83E7FF"/>
    <a:srgbClr val="E73A1C"/>
    <a:srgbClr val="00B050"/>
    <a:srgbClr val="00DE64"/>
    <a:srgbClr val="007A37"/>
    <a:srgbClr val="2FFF8D"/>
    <a:srgbClr val="00A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9" autoAdjust="0"/>
    <p:restoredTop sz="94660"/>
  </p:normalViewPr>
  <p:slideViewPr>
    <p:cSldViewPr snapToGrid="0">
      <p:cViewPr>
        <p:scale>
          <a:sx n="89" d="100"/>
          <a:sy n="89" d="100"/>
        </p:scale>
        <p:origin x="-138" y="90"/>
      </p:cViewPr>
      <p:guideLst>
        <p:guide orient="horz" pos="2358"/>
        <p:guide pos="37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4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6858C-C143-49D9-A4C5-6A77D33CED00}" type="datetimeFigureOut">
              <a:rPr lang="zh-CN" altLang="en-US" smtClean="0"/>
              <a:t>2017/6/28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3C993-1DA2-485F-A36E-BAB5A3F8D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71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3C993-1DA2-485F-A36E-BAB5A3F8D1D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43750" y="543840"/>
            <a:ext cx="3808933" cy="825045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624115" cy="11901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24113" y="543840"/>
            <a:ext cx="35814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624115" cy="11901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24113" y="543840"/>
            <a:ext cx="3581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843750" y="543840"/>
            <a:ext cx="3808933" cy="825045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42100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624115" cy="11901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24113" y="543840"/>
            <a:ext cx="3581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843750" y="543840"/>
            <a:ext cx="3808933" cy="825045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421799" y="2425848"/>
            <a:ext cx="2599547" cy="2072335"/>
            <a:chOff x="7503886" y="1970815"/>
            <a:chExt cx="2599547" cy="2072335"/>
          </a:xfrm>
          <a:solidFill>
            <a:srgbClr val="88B40F"/>
          </a:solidFill>
        </p:grpSpPr>
        <p:sp>
          <p:nvSpPr>
            <p:cNvPr id="8" name="椭圆 7"/>
            <p:cNvSpPr/>
            <p:nvPr/>
          </p:nvSpPr>
          <p:spPr>
            <a:xfrm>
              <a:off x="7503886" y="1970815"/>
              <a:ext cx="1758553" cy="1758553"/>
            </a:xfrm>
            <a:prstGeom prst="ellipse">
              <a:avLst/>
            </a:prstGeom>
            <a:solidFill>
              <a:srgbClr val="007A3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8186058" y="2736864"/>
              <a:ext cx="1306286" cy="1306286"/>
            </a:xfrm>
            <a:prstGeom prst="ellipse">
              <a:avLst/>
            </a:prstGeom>
            <a:solidFill>
              <a:srgbClr val="007A3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9249415" y="2875350"/>
              <a:ext cx="854018" cy="854018"/>
            </a:xfrm>
            <a:prstGeom prst="ellipse">
              <a:avLst/>
            </a:prstGeom>
            <a:solidFill>
              <a:srgbClr val="007A3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 flipH="1">
            <a:off x="1962237" y="2511773"/>
            <a:ext cx="2599547" cy="2072335"/>
            <a:chOff x="1271166" y="2284597"/>
            <a:chExt cx="2599547" cy="2072335"/>
          </a:xfrm>
          <a:solidFill>
            <a:srgbClr val="88B40F"/>
          </a:solidFill>
        </p:grpSpPr>
        <p:sp>
          <p:nvSpPr>
            <p:cNvPr id="12" name="椭圆 11"/>
            <p:cNvSpPr/>
            <p:nvPr/>
          </p:nvSpPr>
          <p:spPr>
            <a:xfrm>
              <a:off x="1271166" y="2284597"/>
              <a:ext cx="1758553" cy="1758553"/>
            </a:xfrm>
            <a:prstGeom prst="ellipse">
              <a:avLst/>
            </a:prstGeom>
            <a:solidFill>
              <a:srgbClr val="007A3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953338" y="3050646"/>
              <a:ext cx="1306286" cy="1306286"/>
            </a:xfrm>
            <a:prstGeom prst="ellipse">
              <a:avLst/>
            </a:prstGeom>
            <a:solidFill>
              <a:srgbClr val="007A3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016695" y="3189132"/>
              <a:ext cx="854018" cy="854018"/>
            </a:xfrm>
            <a:prstGeom prst="ellipse">
              <a:avLst/>
            </a:prstGeom>
            <a:solidFill>
              <a:srgbClr val="007A3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 9"/>
          <p:cNvGrpSpPr/>
          <p:nvPr userDrawn="1"/>
        </p:nvGrpSpPr>
        <p:grpSpPr>
          <a:xfrm>
            <a:off x="4143658" y="1469396"/>
            <a:ext cx="3671455" cy="3671455"/>
            <a:chOff x="2736273" y="748180"/>
            <a:chExt cx="3671455" cy="3671455"/>
          </a:xfrm>
        </p:grpSpPr>
        <p:sp>
          <p:nvSpPr>
            <p:cNvPr id="16" name="椭圆 15"/>
            <p:cNvSpPr/>
            <p:nvPr/>
          </p:nvSpPr>
          <p:spPr>
            <a:xfrm>
              <a:off x="2736273" y="748180"/>
              <a:ext cx="3671455" cy="3671455"/>
            </a:xfrm>
            <a:prstGeom prst="ellipse">
              <a:avLst/>
            </a:prstGeom>
            <a:solidFill>
              <a:srgbClr val="007A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103154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494148" y="1790555"/>
              <a:ext cx="18473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kumimoji="1" lang="en-US" altLang="zh-CN" sz="4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624115" cy="11901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24113" y="543840"/>
            <a:ext cx="35814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3786" y="4031079"/>
            <a:ext cx="89777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 smtClean="0">
                <a:solidFill>
                  <a:srgbClr val="83E7FF"/>
                </a:solidFill>
              </a:rPr>
              <a:t>以洗车产业升级为核心的后服市场供应平台</a:t>
            </a:r>
            <a:endParaRPr lang="zh-CN" altLang="en-US" sz="3600" b="1" dirty="0">
              <a:solidFill>
                <a:srgbClr val="83E7FF"/>
              </a:solidFill>
            </a:endParaRPr>
          </a:p>
        </p:txBody>
      </p:sp>
      <p:pic>
        <p:nvPicPr>
          <p:cNvPr id="4" name="图片 3" descr="2017-06-21 米亘美车介绍H5"/>
          <p:cNvPicPr>
            <a:picLocks noChangeAspect="1"/>
          </p:cNvPicPr>
          <p:nvPr/>
        </p:nvPicPr>
        <p:blipFill rotWithShape="1">
          <a:blip r:embed="rId2"/>
          <a:srcRect b="-1660"/>
          <a:stretch>
            <a:fillRect/>
          </a:stretch>
        </p:blipFill>
        <p:spPr>
          <a:xfrm>
            <a:off x="3798570" y="1457960"/>
            <a:ext cx="4365625" cy="2247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55" name="直接连接符 11"/>
          <p:cNvCxnSpPr/>
          <p:nvPr/>
        </p:nvCxnSpPr>
        <p:spPr>
          <a:xfrm>
            <a:off x="3024188" y="4565650"/>
            <a:ext cx="2705100" cy="265112"/>
          </a:xfrm>
          <a:prstGeom prst="line">
            <a:avLst/>
          </a:prstGeom>
          <a:ln w="9525">
            <a:noFill/>
          </a:ln>
        </p:spPr>
      </p:cxnSp>
      <p:sp>
        <p:nvSpPr>
          <p:cNvPr id="23556" name="TextBox 5"/>
          <p:cNvSpPr txBox="1"/>
          <p:nvPr/>
        </p:nvSpPr>
        <p:spPr>
          <a:xfrm>
            <a:off x="1304608" y="937260"/>
            <a:ext cx="9909175" cy="633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514350" eaLnBrk="1" hangingPunct="1">
              <a:lnSpc>
                <a:spcPct val="110000"/>
              </a:lnSpc>
              <a:buClr>
                <a:schemeClr val="accent1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创始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合伙人</a:t>
            </a:r>
          </a:p>
        </p:txBody>
      </p:sp>
      <p:pic>
        <p:nvPicPr>
          <p:cNvPr id="23558" name="Picture 4" descr="IMG_0679"/>
          <p:cNvPicPr>
            <a:picLocks noChangeAspect="1"/>
          </p:cNvPicPr>
          <p:nvPr/>
        </p:nvPicPr>
        <p:blipFill>
          <a:blip r:embed="rId2"/>
          <a:srcRect l="9521" r="7513"/>
          <a:stretch>
            <a:fillRect/>
          </a:stretch>
        </p:blipFill>
        <p:spPr>
          <a:xfrm>
            <a:off x="8485505" y="1895475"/>
            <a:ext cx="1800225" cy="2427605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sp>
        <p:nvSpPr>
          <p:cNvPr id="23559" name="TextBox 15"/>
          <p:cNvSpPr txBox="1"/>
          <p:nvPr/>
        </p:nvSpPr>
        <p:spPr>
          <a:xfrm>
            <a:off x="2447925" y="4565650"/>
            <a:ext cx="180086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83E7FF"/>
                </a:solidFill>
                <a:latin typeface="Arial" panose="020B0604020202020204" pitchFamily="34" charset="0"/>
              </a:rPr>
              <a:t>创始人</a:t>
            </a:r>
          </a:p>
          <a:p>
            <a:r>
              <a:rPr lang="zh-CN" altLang="en-US" sz="1600" b="1" dirty="0">
                <a:solidFill>
                  <a:srgbClr val="83E7FF"/>
                </a:solidFill>
                <a:latin typeface="Arial" panose="020B0604020202020204" pitchFamily="34" charset="0"/>
              </a:rPr>
              <a:t>徐  </a:t>
            </a:r>
            <a:r>
              <a:rPr lang="zh-CN" altLang="en-US" sz="1600" b="1" dirty="0" smtClean="0">
                <a:solidFill>
                  <a:srgbClr val="83E7FF"/>
                </a:solidFill>
                <a:latin typeface="Arial" panose="020B0604020202020204" pitchFamily="34" charset="0"/>
              </a:rPr>
              <a:t> 凤</a:t>
            </a:r>
            <a:endParaRPr lang="zh-CN" altLang="en-US" sz="1600" b="1" dirty="0">
              <a:solidFill>
                <a:srgbClr val="83E7FF"/>
              </a:solidFill>
              <a:latin typeface="Arial" panose="020B0604020202020204" pitchFamily="34" charset="0"/>
            </a:endParaRPr>
          </a:p>
          <a:p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川大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</a:rPr>
              <a:t>MBA</a:t>
            </a:r>
          </a:p>
          <a:p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年国企管理经验</a:t>
            </a:r>
          </a:p>
          <a:p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年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创业经验</a:t>
            </a:r>
          </a:p>
        </p:txBody>
      </p:sp>
      <p:sp>
        <p:nvSpPr>
          <p:cNvPr id="23560" name="TextBox 16"/>
          <p:cNvSpPr txBox="1"/>
          <p:nvPr/>
        </p:nvSpPr>
        <p:spPr>
          <a:xfrm>
            <a:off x="5570220" y="4565650"/>
            <a:ext cx="172402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83E7FF"/>
                </a:solidFill>
                <a:latin typeface="Arial" panose="020B0604020202020204" pitchFamily="34" charset="0"/>
              </a:rPr>
              <a:t>联合创始人</a:t>
            </a:r>
          </a:p>
          <a:p>
            <a:r>
              <a:rPr lang="zh-CN" altLang="en-US" sz="1600" b="1" dirty="0">
                <a:solidFill>
                  <a:srgbClr val="83E7FF"/>
                </a:solidFill>
                <a:latin typeface="Arial" panose="020B0604020202020204" pitchFamily="34" charset="0"/>
              </a:rPr>
              <a:t>姜华军</a:t>
            </a:r>
          </a:p>
          <a:p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四川大学</a:t>
            </a:r>
            <a:endParaRPr lang="en-US" altLang="zh-CN" sz="16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西南财大</a:t>
            </a:r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MBA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</a:rPr>
              <a:t>25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年创业经验</a:t>
            </a:r>
          </a:p>
        </p:txBody>
      </p:sp>
      <p:sp>
        <p:nvSpPr>
          <p:cNvPr id="23561" name="TextBox 18"/>
          <p:cNvSpPr txBox="1"/>
          <p:nvPr/>
        </p:nvSpPr>
        <p:spPr>
          <a:xfrm>
            <a:off x="8485504" y="4565650"/>
            <a:ext cx="2558547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83E7FF"/>
                </a:solidFill>
                <a:latin typeface="Arial" panose="020B0604020202020204" pitchFamily="34" charset="0"/>
              </a:rPr>
              <a:t>联合创始人</a:t>
            </a:r>
          </a:p>
          <a:p>
            <a:r>
              <a:rPr lang="zh-CN" altLang="en-US" sz="1600" b="1" dirty="0">
                <a:solidFill>
                  <a:srgbClr val="83E7FF"/>
                </a:solidFill>
                <a:latin typeface="Arial" panose="020B0604020202020204" pitchFamily="34" charset="0"/>
              </a:rPr>
              <a:t>张 </a:t>
            </a:r>
            <a:r>
              <a:rPr lang="zh-CN" altLang="en-US" sz="1600" b="1" dirty="0" smtClean="0">
                <a:solidFill>
                  <a:srgbClr val="83E7FF"/>
                </a:solidFill>
                <a:latin typeface="Arial" panose="020B0604020202020204" pitchFamily="34" charset="0"/>
              </a:rPr>
              <a:t>  俭</a:t>
            </a:r>
            <a:endParaRPr lang="zh-CN" altLang="en-US" sz="1600" b="1" dirty="0">
              <a:solidFill>
                <a:srgbClr val="83E7FF"/>
              </a:solidFill>
              <a:latin typeface="Arial" panose="020B0604020202020204" pitchFamily="34" charset="0"/>
            </a:endParaRPr>
          </a:p>
          <a:p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中国科技大学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新加坡国立大学硕士</a:t>
            </a:r>
          </a:p>
          <a:p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INTEL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等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多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家世界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</a:rPr>
              <a:t>500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强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企业管理岗位</a:t>
            </a:r>
          </a:p>
        </p:txBody>
      </p:sp>
      <p:pic>
        <p:nvPicPr>
          <p:cNvPr id="23562" name="Picture 11"/>
          <p:cNvPicPr/>
          <p:nvPr/>
        </p:nvPicPr>
        <p:blipFill>
          <a:blip r:embed="rId3"/>
          <a:srcRect l="18066" r="5812"/>
          <a:stretch>
            <a:fillRect/>
          </a:stretch>
        </p:blipFill>
        <p:spPr>
          <a:xfrm>
            <a:off x="5406390" y="1895475"/>
            <a:ext cx="1887855" cy="2402840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pic>
        <p:nvPicPr>
          <p:cNvPr id="2356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925" y="1841500"/>
            <a:ext cx="1800225" cy="2481263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79" name="直接连接符 11"/>
          <p:cNvCxnSpPr/>
          <p:nvPr/>
        </p:nvCxnSpPr>
        <p:spPr>
          <a:xfrm>
            <a:off x="2859723" y="4245293"/>
            <a:ext cx="2705100" cy="265112"/>
          </a:xfrm>
          <a:prstGeom prst="line">
            <a:avLst/>
          </a:prstGeom>
          <a:ln w="9525">
            <a:noFill/>
          </a:ln>
        </p:spPr>
      </p:cxnSp>
      <p:sp>
        <p:nvSpPr>
          <p:cNvPr id="24580" name="TextBox 5"/>
          <p:cNvSpPr txBox="1"/>
          <p:nvPr/>
        </p:nvSpPr>
        <p:spPr>
          <a:xfrm>
            <a:off x="1086088" y="792480"/>
            <a:ext cx="9909175" cy="59625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514350" eaLnBrk="1" hangingPunct="1">
              <a:lnSpc>
                <a:spcPct val="110000"/>
              </a:lnSpc>
              <a:buClr>
                <a:schemeClr val="accent1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中层骨干团队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584" name="Picture 2"/>
          <p:cNvPicPr>
            <a:picLocks noChangeAspect="1"/>
          </p:cNvPicPr>
          <p:nvPr/>
        </p:nvPicPr>
        <p:blipFill>
          <a:blip r:embed="rId2"/>
          <a:srcRect l="7117" r="7474" b="24557"/>
          <a:stretch>
            <a:fillRect/>
          </a:stretch>
        </p:blipFill>
        <p:spPr>
          <a:xfrm>
            <a:off x="859003" y="2234088"/>
            <a:ext cx="1474470" cy="1684338"/>
          </a:xfrm>
          <a:prstGeom prst="rect">
            <a:avLst/>
          </a:prstGeom>
          <a:noFill/>
          <a:ln w="9525">
            <a:noFill/>
          </a:ln>
          <a:effectLst>
            <a:softEdge rad="12700"/>
          </a:effectLst>
        </p:spPr>
      </p:pic>
      <p:sp>
        <p:nvSpPr>
          <p:cNvPr id="24585" name="TextBox 19"/>
          <p:cNvSpPr txBox="1"/>
          <p:nvPr/>
        </p:nvSpPr>
        <p:spPr>
          <a:xfrm>
            <a:off x="859004" y="4231163"/>
            <a:ext cx="1692002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83E7FF"/>
                </a:solidFill>
                <a:latin typeface="Arial" panose="020B0604020202020204" pitchFamily="34" charset="0"/>
              </a:rPr>
              <a:t>品牌总监</a:t>
            </a:r>
          </a:p>
          <a:p>
            <a:r>
              <a:rPr lang="zh-CN" altLang="en-US" sz="1400" b="1" dirty="0">
                <a:solidFill>
                  <a:srgbClr val="83E7FF"/>
                </a:solidFill>
                <a:latin typeface="Arial" panose="020B0604020202020204" pitchFamily="34" charset="0"/>
              </a:rPr>
              <a:t>李少俊</a:t>
            </a:r>
          </a:p>
          <a:p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成都理工大学</a:t>
            </a:r>
          </a:p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年品牌运营经验</a:t>
            </a:r>
          </a:p>
          <a:p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TextBox 20"/>
          <p:cNvSpPr txBox="1"/>
          <p:nvPr/>
        </p:nvSpPr>
        <p:spPr>
          <a:xfrm>
            <a:off x="9992995" y="4245293"/>
            <a:ext cx="2016125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83E7FF"/>
                </a:solidFill>
                <a:latin typeface="Arial" panose="020B0604020202020204" pitchFamily="34" charset="0"/>
              </a:rPr>
              <a:t>行政人力资源</a:t>
            </a:r>
            <a:endParaRPr lang="en-US" altLang="zh-CN" sz="1400" b="1" dirty="0" smtClean="0">
              <a:solidFill>
                <a:srgbClr val="83E7FF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rgbClr val="83E7FF"/>
                </a:solidFill>
                <a:latin typeface="Arial" panose="020B0604020202020204" pitchFamily="34" charset="0"/>
              </a:rPr>
              <a:t>鲜德</a:t>
            </a:r>
            <a:r>
              <a:rPr lang="zh-CN" altLang="en-US" sz="1400" b="1" dirty="0">
                <a:solidFill>
                  <a:srgbClr val="83E7FF"/>
                </a:solidFill>
                <a:latin typeface="Arial" panose="020B0604020202020204" pitchFamily="34" charset="0"/>
              </a:rPr>
              <a:t>芳</a:t>
            </a:r>
          </a:p>
          <a:p>
            <a:pPr algn="ctr"/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zh-CN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22</a:t>
            </a:r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年军旅生涯团职转业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zh-CN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21</a:t>
            </a:r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新希望乳业高管</a:t>
            </a:r>
            <a:endParaRPr lang="en-US" altLang="zh-CN" sz="1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9" t="21338" r="38266" b="45291"/>
          <a:stretch>
            <a:fillRect/>
          </a:stretch>
        </p:blipFill>
        <p:spPr bwMode="auto">
          <a:xfrm>
            <a:off x="10463766" y="2236660"/>
            <a:ext cx="1062993" cy="165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7" t="18187" r="40837" b="70075"/>
          <a:stretch>
            <a:fillRect/>
          </a:stretch>
        </p:blipFill>
        <p:spPr bwMode="auto">
          <a:xfrm>
            <a:off x="2438591" y="2234088"/>
            <a:ext cx="3431888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59468" r="84904" b="22096"/>
          <a:stretch>
            <a:fillRect/>
          </a:stretch>
        </p:blipFill>
        <p:spPr bwMode="auto">
          <a:xfrm>
            <a:off x="8399423" y="2234088"/>
            <a:ext cx="1683321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8" t="59468" r="40595" b="27339"/>
          <a:stretch>
            <a:fillRect/>
          </a:stretch>
        </p:blipFill>
        <p:spPr bwMode="auto">
          <a:xfrm>
            <a:off x="5969425" y="2236660"/>
            <a:ext cx="2286822" cy="16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9"/>
          <p:cNvSpPr txBox="1"/>
          <p:nvPr/>
        </p:nvSpPr>
        <p:spPr>
          <a:xfrm>
            <a:off x="3338904" y="4276688"/>
            <a:ext cx="1692002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83E7FF"/>
                </a:solidFill>
                <a:latin typeface="Arial" panose="020B0604020202020204" pitchFamily="34" charset="0"/>
              </a:rPr>
              <a:t>技术团</a:t>
            </a:r>
            <a:r>
              <a:rPr lang="zh-CN" altLang="en-US" sz="1400" b="1" dirty="0">
                <a:solidFill>
                  <a:srgbClr val="83E7FF"/>
                </a:solidFill>
                <a:latin typeface="Arial" panose="020B0604020202020204" pitchFamily="34" charset="0"/>
              </a:rPr>
              <a:t>队</a:t>
            </a:r>
          </a:p>
          <a:p>
            <a:pPr algn="ctr"/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中国化工大学、西南科大等高校毕业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硬件</a:t>
            </a:r>
            <a:r>
              <a:rPr lang="en-US" altLang="zh-CN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软件</a:t>
            </a:r>
            <a:r>
              <a:rPr lang="en-US" altLang="zh-CN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运维</a:t>
            </a:r>
            <a:endParaRPr lang="en-US" altLang="zh-CN" sz="1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平均年龄</a:t>
            </a:r>
            <a:r>
              <a:rPr lang="en-US" altLang="zh-CN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31</a:t>
            </a:r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岁</a:t>
            </a:r>
            <a:endParaRPr lang="en-US" altLang="zh-CN" sz="1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6353179" y="4298463"/>
            <a:ext cx="1692002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83E7FF"/>
                </a:solidFill>
                <a:latin typeface="Arial" panose="020B0604020202020204" pitchFamily="34" charset="0"/>
              </a:rPr>
              <a:t>一线</a:t>
            </a:r>
            <a:r>
              <a:rPr lang="zh-CN" altLang="en-US" sz="1400" b="1" dirty="0">
                <a:solidFill>
                  <a:srgbClr val="83E7FF"/>
                </a:solidFill>
                <a:latin typeface="Arial" panose="020B0604020202020204" pitchFamily="34" charset="0"/>
              </a:rPr>
              <a:t>管理</a:t>
            </a:r>
            <a:r>
              <a:rPr lang="zh-CN" altLang="en-US" sz="1400" b="1" dirty="0" smtClean="0">
                <a:solidFill>
                  <a:srgbClr val="83E7FF"/>
                </a:solidFill>
                <a:latin typeface="Arial" panose="020B0604020202020204" pitchFamily="34" charset="0"/>
              </a:rPr>
              <a:t>团队</a:t>
            </a:r>
            <a:endParaRPr lang="zh-CN" altLang="en-US" sz="1400" b="1" dirty="0">
              <a:solidFill>
                <a:srgbClr val="83E7FF"/>
              </a:solidFill>
              <a:latin typeface="Arial" panose="020B0604020202020204" pitchFamily="34" charset="0"/>
            </a:endParaRPr>
          </a:p>
          <a:p>
            <a:pPr algn="ctr"/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成长于基层</a:t>
            </a:r>
            <a:endParaRPr lang="en-US" altLang="zh-CN" sz="1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多年行业从业经验</a:t>
            </a:r>
            <a:endParaRPr lang="en-US" altLang="zh-CN" sz="1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平均年龄</a:t>
            </a:r>
            <a:r>
              <a:rPr lang="en-US" altLang="zh-CN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24</a:t>
            </a:r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岁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8360368" y="4276688"/>
            <a:ext cx="1692002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83E7FF"/>
                </a:solidFill>
                <a:latin typeface="Arial" panose="020B0604020202020204" pitchFamily="34" charset="0"/>
              </a:rPr>
              <a:t>市场</a:t>
            </a:r>
            <a:r>
              <a:rPr lang="zh-CN" altLang="en-US" sz="1400" b="1" dirty="0" smtClean="0">
                <a:solidFill>
                  <a:srgbClr val="83E7FF"/>
                </a:solidFill>
                <a:latin typeface="Arial" panose="020B0604020202020204" pitchFamily="34" charset="0"/>
              </a:rPr>
              <a:t>团队</a:t>
            </a:r>
            <a:endParaRPr lang="zh-CN" altLang="en-US" sz="1400" b="1" dirty="0">
              <a:solidFill>
                <a:srgbClr val="83E7FF"/>
              </a:solidFill>
              <a:latin typeface="Arial" panose="020B0604020202020204" pitchFamily="34" charset="0"/>
            </a:endParaRPr>
          </a:p>
          <a:p>
            <a:pPr algn="ctr"/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多年市场销售经验</a:t>
            </a:r>
            <a:endParaRPr lang="en-US" altLang="zh-CN" sz="1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西南石油大学等高校毕业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5"/>
          <p:cNvSpPr txBox="1"/>
          <p:nvPr/>
        </p:nvSpPr>
        <p:spPr>
          <a:xfrm>
            <a:off x="1086088" y="792480"/>
            <a:ext cx="9909175" cy="59625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514350" eaLnBrk="1" hangingPunct="1">
              <a:lnSpc>
                <a:spcPct val="110000"/>
              </a:lnSpc>
              <a:buClr>
                <a:schemeClr val="accent1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一线合伙人代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</a:t>
            </a:r>
          </a:p>
        </p:txBody>
      </p:sp>
      <p:pic>
        <p:nvPicPr>
          <p:cNvPr id="18" name="图片 17" descr="微信图片_201704210932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37" y="2086266"/>
            <a:ext cx="2685248" cy="377298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8" t="17643" r="23097" b="47864"/>
          <a:stretch>
            <a:fillRect/>
          </a:stretch>
        </p:blipFill>
        <p:spPr bwMode="auto">
          <a:xfrm>
            <a:off x="4402026" y="2062872"/>
            <a:ext cx="2876597" cy="379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9" t="17586" r="8246" b="47510"/>
          <a:stretch/>
        </p:blipFill>
        <p:spPr bwMode="auto">
          <a:xfrm>
            <a:off x="7777778" y="2039922"/>
            <a:ext cx="3142719" cy="381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9760" y="5949696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独立合伙</a:t>
            </a:r>
            <a:r>
              <a:rPr lang="zh-CN" altLang="en-US" dirty="0">
                <a:solidFill>
                  <a:schemeClr val="bg1"/>
                </a:solidFill>
              </a:rPr>
              <a:t>人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99076" y="5980176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同学创</a:t>
            </a:r>
            <a:r>
              <a:rPr lang="zh-CN" altLang="en-US" dirty="0">
                <a:solidFill>
                  <a:schemeClr val="bg1"/>
                </a:solidFill>
              </a:rPr>
              <a:t>业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72847" y="5955792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家庭创</a:t>
            </a:r>
            <a:r>
              <a:rPr lang="zh-CN" altLang="en-US" dirty="0">
                <a:solidFill>
                  <a:schemeClr val="bg1"/>
                </a:solidFill>
              </a:rPr>
              <a:t>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1367790" y="2470785"/>
            <a:ext cx="4739005" cy="2697480"/>
          </a:xfrm>
          <a:prstGeom prst="round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8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3E7FF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514465" y="2470785"/>
            <a:ext cx="4093210" cy="2697480"/>
          </a:xfrm>
          <a:prstGeom prst="roundRect">
            <a:avLst/>
          </a:prstGeom>
          <a:solidFill>
            <a:schemeClr val="bg1">
              <a:alpha val="10000"/>
            </a:schemeClr>
          </a:solidFill>
          <a:ln w="25400">
            <a:solidFill>
              <a:srgbClr val="8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18262" y="2591739"/>
            <a:ext cx="4638551" cy="2998470"/>
          </a:xfrm>
          <a:prstGeom prst="rect">
            <a:avLst/>
          </a:prstGeom>
        </p:spPr>
        <p:txBody>
          <a:bodyPr wrap="square" lIns="68569" tIns="34288" rIns="68569" bIns="34288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4400" b="1" dirty="0" smtClean="0">
                <a:solidFill>
                  <a:srgbClr val="83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融资需求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股权融资</a:t>
            </a:r>
            <a:r>
              <a:rPr lang="en-US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万元人民币，出让股份</a:t>
            </a:r>
            <a:r>
              <a:rPr lang="en-US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债权融资</a:t>
            </a:r>
            <a:r>
              <a:rPr lang="en-US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万元人民币，以</a:t>
            </a:r>
            <a:r>
              <a:rPr lang="en-US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股权作置押，借款周期二年期，年息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以内。</a:t>
            </a:r>
          </a:p>
          <a:p>
            <a:pPr algn="ctr" fontAlgn="auto">
              <a:lnSpc>
                <a:spcPct val="150000"/>
              </a:lnSpc>
            </a:pPr>
            <a:r>
              <a:rPr lang="en-US" altLang="en-US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en-US" sz="23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</a:pPr>
            <a:endParaRPr lang="zh-CN" altLang="en-US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73850" y="2591435"/>
            <a:ext cx="3775075" cy="25083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4400" b="1" dirty="0" smtClean="0">
                <a:solidFill>
                  <a:srgbClr val="83E7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主要用途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团队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完成</a:t>
            </a:r>
            <a:r>
              <a:rPr lang="en-US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300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家终端门店的升级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合作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形成区域巨大影响力并可快速全国复制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/>
            <a:r>
              <a:rPr lang="en-US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 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201035" y="2709265"/>
            <a:ext cx="5264785" cy="3023901"/>
          </a:xfrm>
          <a:prstGeom prst="rect">
            <a:avLst/>
          </a:prstGeom>
        </p:spPr>
        <p:txBody>
          <a:bodyPr wrap="square" lIns="68569" tIns="34288" rIns="68569" bIns="34288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门店：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endParaRPr lang="en-US" altLang="zh-CN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高频用户数：超过</a:t>
            </a:r>
            <a:r>
              <a:rPr lang="en-US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净利润：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现金流水：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5000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66194" y="1186534"/>
            <a:ext cx="4698722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400" b="1" dirty="0" smtClean="0">
                <a:solidFill>
                  <a:srgbClr val="83E7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融资后一年内完成</a:t>
            </a:r>
            <a:endParaRPr lang="zh-CN" altLang="en-US" sz="4400" b="1" dirty="0" smtClean="0">
              <a:solidFill>
                <a:srgbClr val="83E7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75" y="1316990"/>
            <a:ext cx="50063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83E7FF"/>
                </a:solidFill>
              </a:rPr>
              <a:t>2018</a:t>
            </a:r>
            <a:r>
              <a:rPr lang="zh-CN" altLang="en-US" sz="4400" b="1" dirty="0" smtClean="0">
                <a:solidFill>
                  <a:srgbClr val="83E7FF"/>
                </a:solidFill>
              </a:rPr>
              <a:t>年下半年开始：</a:t>
            </a:r>
          </a:p>
          <a:p>
            <a:endParaRPr lang="zh-CN" altLang="en-US" sz="4400" b="1" dirty="0" smtClean="0">
              <a:solidFill>
                <a:srgbClr val="83E7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4375" y="2133600"/>
            <a:ext cx="51555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sym typeface="+mn-ea"/>
              </a:rPr>
              <a:t>加速夯实西南</a:t>
            </a:r>
            <a:r>
              <a:rPr lang="en-US" altLang="zh-CN" sz="2000" b="1" dirty="0" smtClean="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2000" b="1" dirty="0" smtClean="0">
                <a:solidFill>
                  <a:schemeClr val="bg1"/>
                </a:solidFill>
                <a:sym typeface="+mn-ea"/>
              </a:rPr>
              <a:t>华东市场</a:t>
            </a:r>
          </a:p>
          <a:p>
            <a:pPr fontAlgn="auto"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sym typeface="+mn-ea"/>
              </a:rPr>
              <a:t>同步开始全国扩张</a:t>
            </a:r>
          </a:p>
        </p:txBody>
      </p:sp>
      <p:pic>
        <p:nvPicPr>
          <p:cNvPr id="8" name="图片 7" descr="2017-06-21 米亘美车介绍H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075" y="2244436"/>
            <a:ext cx="7831455" cy="4214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-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310" y="5044440"/>
            <a:ext cx="3579495" cy="842010"/>
          </a:xfrm>
          <a:prstGeom prst="rect">
            <a:avLst/>
          </a:prstGeom>
        </p:spPr>
      </p:pic>
      <p:pic>
        <p:nvPicPr>
          <p:cNvPr id="4" name="图片 3" descr="1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25" y="1296035"/>
            <a:ext cx="2151380" cy="1090295"/>
          </a:xfrm>
          <a:prstGeom prst="rect">
            <a:avLst/>
          </a:prstGeom>
        </p:spPr>
      </p:pic>
      <p:pic>
        <p:nvPicPr>
          <p:cNvPr id="5" name="图片 4" descr="7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2853055"/>
            <a:ext cx="3103880" cy="1581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29653" y="3644265"/>
            <a:ext cx="1733796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+mn-ea"/>
              </a:rPr>
              <a:t>2017</a:t>
            </a:r>
          </a:p>
          <a:p>
            <a:pPr indent="0" algn="ctr" fontAlgn="auto"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跑通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</a:rPr>
              <a:t>2C/2B</a:t>
            </a: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定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义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标准</a:t>
            </a:r>
            <a:endParaRPr lang="en-US" altLang="zh-CN" sz="20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趋于赢利</a:t>
            </a:r>
            <a:endParaRPr lang="en-US" altLang="zh-CN" sz="20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规模化发展</a:t>
            </a:r>
            <a:endParaRPr lang="zh-CN" altLang="en-US" sz="2000" dirty="0">
              <a:latin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3355983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809430" y="3225800"/>
            <a:ext cx="260985" cy="260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20040" y="1534599"/>
            <a:ext cx="900051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源自美国百年自助洗车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定义行业新标准</a:t>
            </a:r>
            <a:endParaRPr lang="zh-CN" altLang="en-US" sz="3600" dirty="0"/>
          </a:p>
        </p:txBody>
      </p:sp>
      <p:sp>
        <p:nvSpPr>
          <p:cNvPr id="10" name="文本框 9"/>
          <p:cNvSpPr txBox="1"/>
          <p:nvPr/>
        </p:nvSpPr>
        <p:spPr>
          <a:xfrm>
            <a:off x="3796412" y="3669310"/>
            <a:ext cx="171069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节能环保</a:t>
            </a:r>
            <a:endParaRPr lang="en-US" altLang="zh-CN" sz="2000" dirty="0">
              <a:solidFill>
                <a:schemeClr val="bg1"/>
              </a:solidFill>
              <a:latin typeface="+mn-ea"/>
              <a:sym typeface="+mn-ea"/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互联网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  <a:sym typeface="+mn-ea"/>
              </a:rPr>
              <a:t>+</a:t>
            </a: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智能设备</a:t>
            </a:r>
            <a:endParaRPr lang="en-US" altLang="zh-CN" sz="2000" dirty="0" smtClean="0">
              <a:solidFill>
                <a:schemeClr val="bg1"/>
              </a:solidFill>
              <a:latin typeface="+mn-ea"/>
              <a:sym typeface="+mn-ea"/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提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sym typeface="+mn-ea"/>
              </a:rPr>
              <a:t>供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  <a:sym typeface="+mn-ea"/>
              </a:rPr>
              <a:t>24h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洗车</a:t>
            </a:r>
            <a:endParaRPr lang="en-US" altLang="zh-CN" sz="2000" dirty="0" smtClean="0">
              <a:solidFill>
                <a:schemeClr val="bg1"/>
              </a:solidFill>
              <a:latin typeface="+mn-ea"/>
              <a:sym typeface="+mn-ea"/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解决方案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38255" y="3696987"/>
            <a:ext cx="197167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专利技术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专业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人才供给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7500" y="3647933"/>
            <a:ext cx="176942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+mn-ea"/>
                <a:sym typeface="+mn-ea"/>
              </a:rPr>
              <a:t>2013</a:t>
            </a:r>
            <a:endParaRPr lang="zh-CN" altLang="en-US" sz="2000" dirty="0">
              <a:solidFill>
                <a:schemeClr val="bg1"/>
              </a:solidFill>
              <a:latin typeface="+mn-ea"/>
              <a:sym typeface="+mn-ea"/>
            </a:endParaRPr>
          </a:p>
          <a:p>
            <a:pPr indent="0" algn="ctr" fontAlgn="auto"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美国引进</a:t>
            </a:r>
            <a:endParaRPr lang="en-US" altLang="zh-CN" sz="2000" dirty="0" smtClean="0">
              <a:solidFill>
                <a:schemeClr val="bg1"/>
              </a:solidFill>
              <a:latin typeface="+mn-ea"/>
              <a:sym typeface="+mn-ea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n-ea"/>
                <a:sym typeface="+mn-ea"/>
              </a:rPr>
              <a:t>自主研发</a:t>
            </a:r>
            <a:endParaRPr lang="en-US" altLang="zh-CN" sz="2000" dirty="0">
              <a:solidFill>
                <a:schemeClr val="bg1"/>
              </a:solidFill>
              <a:latin typeface="+mn-ea"/>
              <a:sym typeface="+mn-ea"/>
            </a:endParaRPr>
          </a:p>
          <a:p>
            <a:pPr indent="0" algn="ctr" fontAlgn="auto"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节能环保健康</a:t>
            </a:r>
            <a:endParaRPr lang="en-US" altLang="zh-CN" sz="2000" dirty="0" smtClean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36652" y="3655882"/>
            <a:ext cx="1217000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+mn-ea"/>
                <a:sym typeface="+mn-ea"/>
              </a:rPr>
              <a:t>2015</a:t>
            </a:r>
            <a:endParaRPr lang="zh-CN" altLang="en-US" sz="2000" dirty="0">
              <a:solidFill>
                <a:schemeClr val="bg1"/>
              </a:solidFill>
              <a:latin typeface="+mn-ea"/>
              <a:sym typeface="+mn-ea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n-ea"/>
                <a:sym typeface="+mn-ea"/>
              </a:rPr>
              <a:t>成立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公司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56867" y="3634080"/>
            <a:ext cx="2143665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+mn-ea"/>
                <a:sym typeface="+mn-ea"/>
              </a:rPr>
              <a:t>2015~2016</a:t>
            </a:r>
          </a:p>
          <a:p>
            <a:pPr indent="0" algn="ctr" fontAlgn="auto"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种子轮及天使轮</a:t>
            </a:r>
          </a:p>
          <a:p>
            <a:pPr indent="0" algn="ctr" fontAlgn="auto"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技术研发完成</a:t>
            </a:r>
            <a:endParaRPr lang="en-US" altLang="zh-CN" sz="2000" dirty="0" smtClean="0">
              <a:solidFill>
                <a:schemeClr val="bg1"/>
              </a:solidFill>
              <a:latin typeface="+mn-ea"/>
              <a:sym typeface="+mn-ea"/>
            </a:endParaRPr>
          </a:p>
          <a:p>
            <a:pPr indent="0" algn="ctr" fontAlgn="auto"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建设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sym typeface="+mn-ea"/>
              </a:rPr>
              <a:t>实验站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sym typeface="+mn-ea"/>
              </a:rPr>
              <a:t>22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座</a:t>
            </a:r>
            <a:endParaRPr lang="en-US" altLang="zh-CN" sz="2000" dirty="0">
              <a:solidFill>
                <a:schemeClr val="bg1"/>
              </a:solidFill>
              <a:latin typeface="+mn-ea"/>
              <a:sym typeface="+mn-ea"/>
            </a:endParaRPr>
          </a:p>
          <a:p>
            <a:pPr indent="0" algn="ctr" fontAlgn="auto"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  <a:sym typeface="+mn-ea"/>
              </a:rPr>
              <a:t>种子会员过万名</a:t>
            </a:r>
            <a:endParaRPr lang="zh-CN" altLang="en-US" sz="2000" dirty="0">
              <a:latin typeface="+mn-ea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608820" y="3225800"/>
            <a:ext cx="260985" cy="260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521265" y="3225165"/>
            <a:ext cx="260985" cy="260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686465" y="3225165"/>
            <a:ext cx="260985" cy="260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947585" y="3225165"/>
            <a:ext cx="260985" cy="260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0981055" y="3225165"/>
            <a:ext cx="260985" cy="260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 rot="6947941">
            <a:off x="4465753" y="2441971"/>
            <a:ext cx="2158305" cy="2160515"/>
          </a:xfrm>
          <a:prstGeom prst="blockArc">
            <a:avLst>
              <a:gd name="adj1" fmla="val 11422055"/>
              <a:gd name="adj2" fmla="val 1684461"/>
              <a:gd name="adj3" fmla="val 8370"/>
            </a:avLst>
          </a:prstGeom>
          <a:solidFill>
            <a:srgbClr val="CB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6126508">
            <a:off x="4240422" y="2227687"/>
            <a:ext cx="2595712" cy="2595711"/>
          </a:xfrm>
          <a:prstGeom prst="blockArc">
            <a:avLst>
              <a:gd name="adj1" fmla="val 4249930"/>
              <a:gd name="adj2" fmla="val 2543982"/>
              <a:gd name="adj3" fmla="val 5805"/>
            </a:avLst>
          </a:prstGeom>
          <a:solidFill>
            <a:srgbClr val="8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4655794">
            <a:off x="3999630" y="1982474"/>
            <a:ext cx="3081716" cy="3081717"/>
          </a:xfrm>
          <a:prstGeom prst="blockArc">
            <a:avLst>
              <a:gd name="adj1" fmla="val 11280709"/>
              <a:gd name="adj2" fmla="val 4052250"/>
              <a:gd name="adj3" fmla="val 551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空心弧 5"/>
          <p:cNvSpPr/>
          <p:nvPr/>
        </p:nvSpPr>
        <p:spPr>
          <a:xfrm rot="4697032">
            <a:off x="3734534" y="1719588"/>
            <a:ext cx="3625160" cy="3625160"/>
          </a:xfrm>
          <a:prstGeom prst="blockArc">
            <a:avLst>
              <a:gd name="adj1" fmla="val 8269014"/>
              <a:gd name="adj2" fmla="val 4052250"/>
              <a:gd name="adj3" fmla="val 5513"/>
            </a:avLst>
          </a:prstGeom>
          <a:solidFill>
            <a:srgbClr val="00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395465" y="1221040"/>
            <a:ext cx="4183380" cy="5036185"/>
            <a:chOff x="12612" y="1831"/>
            <a:chExt cx="6588" cy="7931"/>
          </a:xfrm>
        </p:grpSpPr>
        <p:sp>
          <p:nvSpPr>
            <p:cNvPr id="11" name="矩形 6"/>
            <p:cNvSpPr>
              <a:spLocks noChangeArrowheads="1"/>
            </p:cNvSpPr>
            <p:nvPr/>
          </p:nvSpPr>
          <p:spPr bwMode="auto">
            <a:xfrm>
              <a:off x="12644" y="2529"/>
              <a:ext cx="6556" cy="2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8" tIns="45719" rIns="91438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汽车保有量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1.75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</a:p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汽车后市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场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10000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</a:p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洗车市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场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1000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</a:p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人工洗车占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80%</a:t>
              </a:r>
            </a:p>
            <a:p>
              <a:pPr>
                <a:lnSpc>
                  <a:spcPts val="2000"/>
                </a:lnSpc>
              </a:pPr>
              <a:endPara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7"/>
            <p:cNvSpPr>
              <a:spLocks noChangeArrowheads="1"/>
            </p:cNvSpPr>
            <p:nvPr/>
          </p:nvSpPr>
          <p:spPr bwMode="auto">
            <a:xfrm>
              <a:off x="12644" y="1831"/>
              <a:ext cx="2310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8" tIns="45719" rIns="91438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</a:t>
              </a:r>
              <a:r>
                <a:rPr lang="zh-CN" altLang="en-US" sz="2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容量</a:t>
              </a:r>
              <a:endParaRPr lang="zh-CN" altLang="en-US" sz="2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6"/>
            <p:cNvSpPr>
              <a:spLocks noChangeArrowheads="1"/>
            </p:cNvSpPr>
            <p:nvPr/>
          </p:nvSpPr>
          <p:spPr bwMode="auto">
            <a:xfrm>
              <a:off x="12612" y="7294"/>
              <a:ext cx="6298" cy="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8" tIns="45719" rIns="91438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节能环保</a:t>
              </a:r>
            </a:p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精细化管理</a:t>
              </a:r>
            </a:p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消费分层</a:t>
              </a:r>
            </a:p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洗车人有尊严</a:t>
              </a:r>
              <a:r>
                <a:rPr lang="en-US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 </a:t>
              </a:r>
            </a:p>
          </p:txBody>
        </p:sp>
        <p:sp>
          <p:nvSpPr>
            <p:cNvPr id="14" name="矩形 7"/>
            <p:cNvSpPr>
              <a:spLocks noChangeArrowheads="1"/>
            </p:cNvSpPr>
            <p:nvPr/>
          </p:nvSpPr>
          <p:spPr bwMode="auto">
            <a:xfrm>
              <a:off x="12644" y="6692"/>
              <a:ext cx="2310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8" tIns="45719" rIns="91438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未来趋势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172510" y="1361060"/>
            <a:ext cx="3315970" cy="4297680"/>
            <a:chOff x="1693" y="1831"/>
            <a:chExt cx="5222" cy="6768"/>
          </a:xfrm>
        </p:grpSpPr>
        <p:sp>
          <p:nvSpPr>
            <p:cNvPr id="15" name="矩形 6"/>
            <p:cNvSpPr>
              <a:spLocks noChangeArrowheads="1"/>
            </p:cNvSpPr>
            <p:nvPr/>
          </p:nvSpPr>
          <p:spPr bwMode="auto">
            <a:xfrm>
              <a:off x="1693" y="2529"/>
              <a:ext cx="5222" cy="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8" tIns="45719" rIns="91438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高耗能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污染</a:t>
              </a:r>
            </a:p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洗车不赚钱，无洗车难集客</a:t>
              </a:r>
            </a:p>
            <a:p>
              <a:pPr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人难招却不可无人工</a:t>
              </a:r>
            </a:p>
            <a:p>
              <a:endPara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7"/>
            <p:cNvSpPr>
              <a:spLocks noChangeArrowheads="1"/>
            </p:cNvSpPr>
            <p:nvPr/>
          </p:nvSpPr>
          <p:spPr bwMode="auto">
            <a:xfrm>
              <a:off x="1709" y="1831"/>
              <a:ext cx="3825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8" tIns="45719" rIns="91438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洗车之于汽服业</a:t>
              </a:r>
            </a:p>
          </p:txBody>
        </p:sp>
        <p:sp>
          <p:nvSpPr>
            <p:cNvPr id="17" name="矩形 6"/>
            <p:cNvSpPr>
              <a:spLocks noChangeArrowheads="1"/>
            </p:cNvSpPr>
            <p:nvPr/>
          </p:nvSpPr>
          <p:spPr bwMode="auto">
            <a:xfrm>
              <a:off x="1709" y="7294"/>
              <a:ext cx="5159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8" tIns="45719" rIns="91438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auto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：技术升级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洗车盈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利</a:t>
              </a:r>
            </a:p>
            <a:p>
              <a:pPr fontAlgn="auto">
                <a:lnSpc>
                  <a:spcPct val="150000"/>
                </a:lnSpc>
              </a:pPr>
              <a:r>
                <a:rPr lang="en-US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</a:t>
              </a:r>
              <a:r>
                <a:rPr lang="en-US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方便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快捷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品质服务</a:t>
              </a:r>
            </a:p>
          </p:txBody>
        </p:sp>
        <p:sp>
          <p:nvSpPr>
            <p:cNvPr id="18" name="矩形 7"/>
            <p:cNvSpPr>
              <a:spLocks noChangeArrowheads="1"/>
            </p:cNvSpPr>
            <p:nvPr/>
          </p:nvSpPr>
          <p:spPr bwMode="auto">
            <a:xfrm>
              <a:off x="1693" y="6494"/>
              <a:ext cx="4330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8" tIns="45719" rIns="91438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客户于洗车之需求</a:t>
              </a:r>
            </a:p>
          </p:txBody>
        </p:sp>
      </p:grpSp>
      <p:sp>
        <p:nvSpPr>
          <p:cNvPr id="19" name="Rectangle 4"/>
          <p:cNvSpPr/>
          <p:nvPr/>
        </p:nvSpPr>
        <p:spPr>
          <a:xfrm>
            <a:off x="4857821" y="3137507"/>
            <a:ext cx="13785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2671453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六边形 55"/>
          <p:cNvSpPr/>
          <p:nvPr/>
        </p:nvSpPr>
        <p:spPr>
          <a:xfrm rot="19700829">
            <a:off x="9499094" y="2107321"/>
            <a:ext cx="1263917" cy="1100301"/>
          </a:xfrm>
          <a:prstGeom prst="hexagon">
            <a:avLst>
              <a:gd name="adj" fmla="val 30369"/>
              <a:gd name="vf" fmla="val 115470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>
              <a:solidFill>
                <a:srgbClr val="E73A1C"/>
              </a:solidFill>
            </a:endParaRPr>
          </a:p>
        </p:txBody>
      </p:sp>
      <p:sp>
        <p:nvSpPr>
          <p:cNvPr id="4" name="六边形 3"/>
          <p:cNvSpPr/>
          <p:nvPr/>
        </p:nvSpPr>
        <p:spPr>
          <a:xfrm rot="19700829">
            <a:off x="1543307" y="2107321"/>
            <a:ext cx="1263917" cy="1100301"/>
          </a:xfrm>
          <a:prstGeom prst="hexagon">
            <a:avLst>
              <a:gd name="adj" fmla="val 30369"/>
              <a:gd name="vf" fmla="val 11547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/>
          <p:cNvSpPr/>
          <p:nvPr/>
        </p:nvSpPr>
        <p:spPr>
          <a:xfrm rot="19700829">
            <a:off x="5470022" y="2084447"/>
            <a:ext cx="1263600" cy="1101600"/>
          </a:xfrm>
          <a:prstGeom prst="hexagon">
            <a:avLst>
              <a:gd name="adj" fmla="val 30369"/>
              <a:gd name="vf" fmla="val 11547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 4"/>
          <p:cNvGrpSpPr/>
          <p:nvPr/>
        </p:nvGrpSpPr>
        <p:grpSpPr>
          <a:xfrm>
            <a:off x="1853387" y="2260290"/>
            <a:ext cx="643757" cy="771525"/>
            <a:chOff x="1536700" y="911225"/>
            <a:chExt cx="831850" cy="996950"/>
          </a:xfrm>
          <a:solidFill>
            <a:schemeClr val="bg1"/>
          </a:solidFill>
        </p:grpSpPr>
        <p:sp>
          <p:nvSpPr>
            <p:cNvPr id="10" name="Freeform 47"/>
            <p:cNvSpPr/>
            <p:nvPr/>
          </p:nvSpPr>
          <p:spPr bwMode="auto">
            <a:xfrm>
              <a:off x="1838325" y="1765300"/>
              <a:ext cx="234950" cy="50800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8" y="2"/>
                </a:cxn>
                <a:cxn ang="0">
                  <a:pos x="4" y="6"/>
                </a:cxn>
                <a:cxn ang="0">
                  <a:pos x="0" y="1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4" y="28"/>
                </a:cxn>
                <a:cxn ang="0">
                  <a:pos x="8" y="32"/>
                </a:cxn>
                <a:cxn ang="0">
                  <a:pos x="16" y="32"/>
                </a:cxn>
                <a:cxn ang="0">
                  <a:pos x="132" y="32"/>
                </a:cxn>
                <a:cxn ang="0">
                  <a:pos x="132" y="32"/>
                </a:cxn>
                <a:cxn ang="0">
                  <a:pos x="138" y="32"/>
                </a:cxn>
                <a:cxn ang="0">
                  <a:pos x="142" y="28"/>
                </a:cxn>
                <a:cxn ang="0">
                  <a:pos x="146" y="22"/>
                </a:cxn>
                <a:cxn ang="0">
                  <a:pos x="148" y="16"/>
                </a:cxn>
                <a:cxn ang="0">
                  <a:pos x="148" y="16"/>
                </a:cxn>
                <a:cxn ang="0">
                  <a:pos x="146" y="10"/>
                </a:cxn>
                <a:cxn ang="0">
                  <a:pos x="142" y="6"/>
                </a:cxn>
                <a:cxn ang="0">
                  <a:pos x="138" y="2"/>
                </a:cxn>
                <a:cxn ang="0">
                  <a:pos x="132" y="0"/>
                </a:cxn>
                <a:cxn ang="0">
                  <a:pos x="132" y="0"/>
                </a:cxn>
              </a:cxnLst>
              <a:rect l="0" t="0" r="r" b="b"/>
              <a:pathLst>
                <a:path w="148" h="32">
                  <a:moveTo>
                    <a:pt x="1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132" y="32"/>
                  </a:lnTo>
                  <a:lnTo>
                    <a:pt x="132" y="32"/>
                  </a:lnTo>
                  <a:lnTo>
                    <a:pt x="138" y="32"/>
                  </a:lnTo>
                  <a:lnTo>
                    <a:pt x="142" y="28"/>
                  </a:lnTo>
                  <a:lnTo>
                    <a:pt x="146" y="22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6" y="10"/>
                  </a:lnTo>
                  <a:lnTo>
                    <a:pt x="142" y="6"/>
                  </a:lnTo>
                  <a:lnTo>
                    <a:pt x="138" y="2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  <p:sp>
          <p:nvSpPr>
            <p:cNvPr id="11" name="Freeform 48"/>
            <p:cNvSpPr/>
            <p:nvPr/>
          </p:nvSpPr>
          <p:spPr bwMode="auto">
            <a:xfrm>
              <a:off x="1838325" y="1857375"/>
              <a:ext cx="234950" cy="50800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0" y="1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4" y="28"/>
                </a:cxn>
                <a:cxn ang="0">
                  <a:pos x="8" y="30"/>
                </a:cxn>
                <a:cxn ang="0">
                  <a:pos x="16" y="32"/>
                </a:cxn>
                <a:cxn ang="0">
                  <a:pos x="132" y="32"/>
                </a:cxn>
                <a:cxn ang="0">
                  <a:pos x="132" y="32"/>
                </a:cxn>
                <a:cxn ang="0">
                  <a:pos x="138" y="30"/>
                </a:cxn>
                <a:cxn ang="0">
                  <a:pos x="142" y="28"/>
                </a:cxn>
                <a:cxn ang="0">
                  <a:pos x="146" y="22"/>
                </a:cxn>
                <a:cxn ang="0">
                  <a:pos x="148" y="16"/>
                </a:cxn>
                <a:cxn ang="0">
                  <a:pos x="148" y="16"/>
                </a:cxn>
                <a:cxn ang="0">
                  <a:pos x="146" y="10"/>
                </a:cxn>
                <a:cxn ang="0">
                  <a:pos x="142" y="4"/>
                </a:cxn>
                <a:cxn ang="0">
                  <a:pos x="138" y="2"/>
                </a:cxn>
                <a:cxn ang="0">
                  <a:pos x="132" y="0"/>
                </a:cxn>
                <a:cxn ang="0">
                  <a:pos x="132" y="0"/>
                </a:cxn>
              </a:cxnLst>
              <a:rect l="0" t="0" r="r" b="b"/>
              <a:pathLst>
                <a:path w="148" h="32">
                  <a:moveTo>
                    <a:pt x="1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8"/>
                  </a:lnTo>
                  <a:lnTo>
                    <a:pt x="8" y="30"/>
                  </a:lnTo>
                  <a:lnTo>
                    <a:pt x="16" y="32"/>
                  </a:lnTo>
                  <a:lnTo>
                    <a:pt x="132" y="32"/>
                  </a:lnTo>
                  <a:lnTo>
                    <a:pt x="132" y="32"/>
                  </a:lnTo>
                  <a:lnTo>
                    <a:pt x="138" y="30"/>
                  </a:lnTo>
                  <a:lnTo>
                    <a:pt x="142" y="28"/>
                  </a:lnTo>
                  <a:lnTo>
                    <a:pt x="146" y="22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6" y="10"/>
                  </a:lnTo>
                  <a:lnTo>
                    <a:pt x="142" y="4"/>
                  </a:lnTo>
                  <a:lnTo>
                    <a:pt x="138" y="2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  <p:sp>
          <p:nvSpPr>
            <p:cNvPr id="12" name="Freeform 49"/>
            <p:cNvSpPr>
              <a:spLocks noEditPoints="1"/>
            </p:cNvSpPr>
            <p:nvPr/>
          </p:nvSpPr>
          <p:spPr bwMode="auto">
            <a:xfrm>
              <a:off x="1714500" y="1143000"/>
              <a:ext cx="476250" cy="581025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42" y="0"/>
                </a:cxn>
                <a:cxn ang="0">
                  <a:pos x="100" y="10"/>
                </a:cxn>
                <a:cxn ang="0">
                  <a:pos x="62" y="28"/>
                </a:cxn>
                <a:cxn ang="0">
                  <a:pos x="32" y="58"/>
                </a:cxn>
                <a:cxn ang="0">
                  <a:pos x="12" y="94"/>
                </a:cxn>
                <a:cxn ang="0">
                  <a:pos x="2" y="136"/>
                </a:cxn>
                <a:cxn ang="0">
                  <a:pos x="2" y="166"/>
                </a:cxn>
                <a:cxn ang="0">
                  <a:pos x="16" y="214"/>
                </a:cxn>
                <a:cxn ang="0">
                  <a:pos x="56" y="266"/>
                </a:cxn>
                <a:cxn ang="0">
                  <a:pos x="72" y="290"/>
                </a:cxn>
                <a:cxn ang="0">
                  <a:pos x="78" y="322"/>
                </a:cxn>
                <a:cxn ang="0">
                  <a:pos x="78" y="340"/>
                </a:cxn>
                <a:cxn ang="0">
                  <a:pos x="96" y="364"/>
                </a:cxn>
                <a:cxn ang="0">
                  <a:pos x="150" y="366"/>
                </a:cxn>
                <a:cxn ang="0">
                  <a:pos x="192" y="366"/>
                </a:cxn>
                <a:cxn ang="0">
                  <a:pos x="214" y="356"/>
                </a:cxn>
                <a:cxn ang="0">
                  <a:pos x="224" y="334"/>
                </a:cxn>
                <a:cxn ang="0">
                  <a:pos x="224" y="304"/>
                </a:cxn>
                <a:cxn ang="0">
                  <a:pos x="236" y="276"/>
                </a:cxn>
                <a:cxn ang="0">
                  <a:pos x="266" y="242"/>
                </a:cxn>
                <a:cxn ang="0">
                  <a:pos x="290" y="198"/>
                </a:cxn>
                <a:cxn ang="0">
                  <a:pos x="300" y="150"/>
                </a:cxn>
                <a:cxn ang="0">
                  <a:pos x="298" y="122"/>
                </a:cxn>
                <a:cxn ang="0">
                  <a:pos x="284" y="82"/>
                </a:cxn>
                <a:cxn ang="0">
                  <a:pos x="260" y="48"/>
                </a:cxn>
                <a:cxn ang="0">
                  <a:pos x="226" y="22"/>
                </a:cxn>
                <a:cxn ang="0">
                  <a:pos x="188" y="6"/>
                </a:cxn>
                <a:cxn ang="0">
                  <a:pos x="158" y="0"/>
                </a:cxn>
                <a:cxn ang="0">
                  <a:pos x="244" y="156"/>
                </a:cxn>
                <a:cxn ang="0">
                  <a:pos x="234" y="146"/>
                </a:cxn>
                <a:cxn ang="0">
                  <a:pos x="232" y="126"/>
                </a:cxn>
                <a:cxn ang="0">
                  <a:pos x="214" y="92"/>
                </a:cxn>
                <a:cxn ang="0">
                  <a:pos x="182" y="72"/>
                </a:cxn>
                <a:cxn ang="0">
                  <a:pos x="160" y="68"/>
                </a:cxn>
                <a:cxn ang="0">
                  <a:pos x="150" y="50"/>
                </a:cxn>
                <a:cxn ang="0">
                  <a:pos x="156" y="38"/>
                </a:cxn>
                <a:cxn ang="0">
                  <a:pos x="170" y="32"/>
                </a:cxn>
                <a:cxn ang="0">
                  <a:pos x="226" y="52"/>
                </a:cxn>
                <a:cxn ang="0">
                  <a:pos x="262" y="98"/>
                </a:cxn>
                <a:cxn ang="0">
                  <a:pos x="270" y="138"/>
                </a:cxn>
                <a:cxn ang="0">
                  <a:pos x="266" y="152"/>
                </a:cxn>
                <a:cxn ang="0">
                  <a:pos x="252" y="158"/>
                </a:cxn>
              </a:cxnLst>
              <a:rect l="0" t="0" r="r" b="b"/>
              <a:pathLst>
                <a:path w="300" h="366">
                  <a:moveTo>
                    <a:pt x="158" y="0"/>
                  </a:moveTo>
                  <a:lnTo>
                    <a:pt x="158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8" y="2"/>
                  </a:lnTo>
                  <a:lnTo>
                    <a:pt x="114" y="6"/>
                  </a:lnTo>
                  <a:lnTo>
                    <a:pt x="100" y="10"/>
                  </a:lnTo>
                  <a:lnTo>
                    <a:pt x="88" y="14"/>
                  </a:lnTo>
                  <a:lnTo>
                    <a:pt x="74" y="22"/>
                  </a:lnTo>
                  <a:lnTo>
                    <a:pt x="62" y="28"/>
                  </a:lnTo>
                  <a:lnTo>
                    <a:pt x="52" y="38"/>
                  </a:lnTo>
                  <a:lnTo>
                    <a:pt x="42" y="48"/>
                  </a:lnTo>
                  <a:lnTo>
                    <a:pt x="32" y="58"/>
                  </a:lnTo>
                  <a:lnTo>
                    <a:pt x="24" y="68"/>
                  </a:lnTo>
                  <a:lnTo>
                    <a:pt x="18" y="82"/>
                  </a:lnTo>
                  <a:lnTo>
                    <a:pt x="12" y="94"/>
                  </a:lnTo>
                  <a:lnTo>
                    <a:pt x="6" y="108"/>
                  </a:lnTo>
                  <a:lnTo>
                    <a:pt x="4" y="122"/>
                  </a:lnTo>
                  <a:lnTo>
                    <a:pt x="2" y="136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66"/>
                  </a:lnTo>
                  <a:lnTo>
                    <a:pt x="4" y="182"/>
                  </a:lnTo>
                  <a:lnTo>
                    <a:pt x="10" y="198"/>
                  </a:lnTo>
                  <a:lnTo>
                    <a:pt x="16" y="214"/>
                  </a:lnTo>
                  <a:lnTo>
                    <a:pt x="26" y="228"/>
                  </a:lnTo>
                  <a:lnTo>
                    <a:pt x="34" y="242"/>
                  </a:lnTo>
                  <a:lnTo>
                    <a:pt x="56" y="266"/>
                  </a:lnTo>
                  <a:lnTo>
                    <a:pt x="56" y="266"/>
                  </a:lnTo>
                  <a:lnTo>
                    <a:pt x="66" y="276"/>
                  </a:lnTo>
                  <a:lnTo>
                    <a:pt x="72" y="290"/>
                  </a:lnTo>
                  <a:lnTo>
                    <a:pt x="72" y="290"/>
                  </a:lnTo>
                  <a:lnTo>
                    <a:pt x="76" y="304"/>
                  </a:lnTo>
                  <a:lnTo>
                    <a:pt x="78" y="322"/>
                  </a:lnTo>
                  <a:lnTo>
                    <a:pt x="78" y="334"/>
                  </a:lnTo>
                  <a:lnTo>
                    <a:pt x="78" y="334"/>
                  </a:lnTo>
                  <a:lnTo>
                    <a:pt x="78" y="340"/>
                  </a:lnTo>
                  <a:lnTo>
                    <a:pt x="80" y="346"/>
                  </a:lnTo>
                  <a:lnTo>
                    <a:pt x="86" y="356"/>
                  </a:lnTo>
                  <a:lnTo>
                    <a:pt x="96" y="364"/>
                  </a:lnTo>
                  <a:lnTo>
                    <a:pt x="102" y="366"/>
                  </a:lnTo>
                  <a:lnTo>
                    <a:pt x="110" y="366"/>
                  </a:lnTo>
                  <a:lnTo>
                    <a:pt x="150" y="366"/>
                  </a:lnTo>
                  <a:lnTo>
                    <a:pt x="150" y="366"/>
                  </a:lnTo>
                  <a:lnTo>
                    <a:pt x="192" y="366"/>
                  </a:lnTo>
                  <a:lnTo>
                    <a:pt x="192" y="366"/>
                  </a:lnTo>
                  <a:lnTo>
                    <a:pt x="198" y="366"/>
                  </a:lnTo>
                  <a:lnTo>
                    <a:pt x="204" y="364"/>
                  </a:lnTo>
                  <a:lnTo>
                    <a:pt x="214" y="356"/>
                  </a:lnTo>
                  <a:lnTo>
                    <a:pt x="220" y="346"/>
                  </a:lnTo>
                  <a:lnTo>
                    <a:pt x="222" y="340"/>
                  </a:lnTo>
                  <a:lnTo>
                    <a:pt x="224" y="334"/>
                  </a:lnTo>
                  <a:lnTo>
                    <a:pt x="224" y="322"/>
                  </a:lnTo>
                  <a:lnTo>
                    <a:pt x="224" y="322"/>
                  </a:lnTo>
                  <a:lnTo>
                    <a:pt x="224" y="304"/>
                  </a:lnTo>
                  <a:lnTo>
                    <a:pt x="228" y="290"/>
                  </a:lnTo>
                  <a:lnTo>
                    <a:pt x="228" y="290"/>
                  </a:lnTo>
                  <a:lnTo>
                    <a:pt x="236" y="276"/>
                  </a:lnTo>
                  <a:lnTo>
                    <a:pt x="244" y="266"/>
                  </a:lnTo>
                  <a:lnTo>
                    <a:pt x="244" y="266"/>
                  </a:lnTo>
                  <a:lnTo>
                    <a:pt x="266" y="242"/>
                  </a:lnTo>
                  <a:lnTo>
                    <a:pt x="276" y="228"/>
                  </a:lnTo>
                  <a:lnTo>
                    <a:pt x="284" y="214"/>
                  </a:lnTo>
                  <a:lnTo>
                    <a:pt x="290" y="198"/>
                  </a:lnTo>
                  <a:lnTo>
                    <a:pt x="296" y="182"/>
                  </a:lnTo>
                  <a:lnTo>
                    <a:pt x="298" y="166"/>
                  </a:lnTo>
                  <a:lnTo>
                    <a:pt x="300" y="150"/>
                  </a:lnTo>
                  <a:lnTo>
                    <a:pt x="300" y="150"/>
                  </a:lnTo>
                  <a:lnTo>
                    <a:pt x="300" y="136"/>
                  </a:lnTo>
                  <a:lnTo>
                    <a:pt x="298" y="122"/>
                  </a:lnTo>
                  <a:lnTo>
                    <a:pt x="294" y="108"/>
                  </a:lnTo>
                  <a:lnTo>
                    <a:pt x="290" y="94"/>
                  </a:lnTo>
                  <a:lnTo>
                    <a:pt x="284" y="82"/>
                  </a:lnTo>
                  <a:lnTo>
                    <a:pt x="276" y="70"/>
                  </a:lnTo>
                  <a:lnTo>
                    <a:pt x="268" y="58"/>
                  </a:lnTo>
                  <a:lnTo>
                    <a:pt x="260" y="48"/>
                  </a:lnTo>
                  <a:lnTo>
                    <a:pt x="250" y="38"/>
                  </a:lnTo>
                  <a:lnTo>
                    <a:pt x="238" y="30"/>
                  </a:lnTo>
                  <a:lnTo>
                    <a:pt x="226" y="22"/>
                  </a:lnTo>
                  <a:lnTo>
                    <a:pt x="214" y="14"/>
                  </a:lnTo>
                  <a:lnTo>
                    <a:pt x="202" y="10"/>
                  </a:lnTo>
                  <a:lnTo>
                    <a:pt x="188" y="6"/>
                  </a:lnTo>
                  <a:lnTo>
                    <a:pt x="174" y="2"/>
                  </a:lnTo>
                  <a:lnTo>
                    <a:pt x="158" y="0"/>
                  </a:lnTo>
                  <a:lnTo>
                    <a:pt x="158" y="0"/>
                  </a:lnTo>
                  <a:close/>
                  <a:moveTo>
                    <a:pt x="252" y="158"/>
                  </a:moveTo>
                  <a:lnTo>
                    <a:pt x="252" y="158"/>
                  </a:lnTo>
                  <a:lnTo>
                    <a:pt x="244" y="156"/>
                  </a:lnTo>
                  <a:lnTo>
                    <a:pt x="238" y="152"/>
                  </a:lnTo>
                  <a:lnTo>
                    <a:pt x="238" y="152"/>
                  </a:lnTo>
                  <a:lnTo>
                    <a:pt x="234" y="146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2" y="126"/>
                  </a:lnTo>
                  <a:lnTo>
                    <a:pt x="228" y="112"/>
                  </a:lnTo>
                  <a:lnTo>
                    <a:pt x="222" y="102"/>
                  </a:lnTo>
                  <a:lnTo>
                    <a:pt x="214" y="92"/>
                  </a:lnTo>
                  <a:lnTo>
                    <a:pt x="204" y="84"/>
                  </a:lnTo>
                  <a:lnTo>
                    <a:pt x="194" y="76"/>
                  </a:lnTo>
                  <a:lnTo>
                    <a:pt x="182" y="72"/>
                  </a:lnTo>
                  <a:lnTo>
                    <a:pt x="168" y="70"/>
                  </a:lnTo>
                  <a:lnTo>
                    <a:pt x="168" y="70"/>
                  </a:lnTo>
                  <a:lnTo>
                    <a:pt x="160" y="68"/>
                  </a:lnTo>
                  <a:lnTo>
                    <a:pt x="154" y="64"/>
                  </a:lnTo>
                  <a:lnTo>
                    <a:pt x="150" y="58"/>
                  </a:lnTo>
                  <a:lnTo>
                    <a:pt x="150" y="50"/>
                  </a:lnTo>
                  <a:lnTo>
                    <a:pt x="150" y="50"/>
                  </a:lnTo>
                  <a:lnTo>
                    <a:pt x="152" y="42"/>
                  </a:lnTo>
                  <a:lnTo>
                    <a:pt x="156" y="38"/>
                  </a:lnTo>
                  <a:lnTo>
                    <a:pt x="162" y="34"/>
                  </a:lnTo>
                  <a:lnTo>
                    <a:pt x="170" y="32"/>
                  </a:lnTo>
                  <a:lnTo>
                    <a:pt x="170" y="32"/>
                  </a:lnTo>
                  <a:lnTo>
                    <a:pt x="190" y="36"/>
                  </a:lnTo>
                  <a:lnTo>
                    <a:pt x="210" y="42"/>
                  </a:lnTo>
                  <a:lnTo>
                    <a:pt x="226" y="52"/>
                  </a:lnTo>
                  <a:lnTo>
                    <a:pt x="242" y="66"/>
                  </a:lnTo>
                  <a:lnTo>
                    <a:pt x="254" y="80"/>
                  </a:lnTo>
                  <a:lnTo>
                    <a:pt x="262" y="98"/>
                  </a:lnTo>
                  <a:lnTo>
                    <a:pt x="268" y="118"/>
                  </a:lnTo>
                  <a:lnTo>
                    <a:pt x="270" y="138"/>
                  </a:lnTo>
                  <a:lnTo>
                    <a:pt x="270" y="138"/>
                  </a:lnTo>
                  <a:lnTo>
                    <a:pt x="270" y="146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0" y="156"/>
                  </a:lnTo>
                  <a:lnTo>
                    <a:pt x="252" y="158"/>
                  </a:lnTo>
                  <a:lnTo>
                    <a:pt x="252" y="15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  <p:sp>
          <p:nvSpPr>
            <p:cNvPr id="13" name="Rectangle 50"/>
            <p:cNvSpPr>
              <a:spLocks noChangeArrowheads="1"/>
            </p:cNvSpPr>
            <p:nvPr/>
          </p:nvSpPr>
          <p:spPr bwMode="auto">
            <a:xfrm>
              <a:off x="1838325" y="1609725"/>
              <a:ext cx="234950" cy="1143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  <p:sp>
          <p:nvSpPr>
            <p:cNvPr id="14" name="Rectangle 51"/>
            <p:cNvSpPr>
              <a:spLocks noChangeArrowheads="1"/>
            </p:cNvSpPr>
            <p:nvPr/>
          </p:nvSpPr>
          <p:spPr bwMode="auto">
            <a:xfrm>
              <a:off x="1838325" y="1765300"/>
              <a:ext cx="234950" cy="508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  <p:sp>
          <p:nvSpPr>
            <p:cNvPr id="15" name="Freeform 52"/>
            <p:cNvSpPr/>
            <p:nvPr/>
          </p:nvSpPr>
          <p:spPr bwMode="auto">
            <a:xfrm>
              <a:off x="1927225" y="911225"/>
              <a:ext cx="53975" cy="180975"/>
            </a:xfrm>
            <a:custGeom>
              <a:avLst/>
              <a:gdLst/>
              <a:ahLst/>
              <a:cxnLst>
                <a:cxn ang="0">
                  <a:pos x="34" y="112"/>
                </a:cxn>
                <a:cxn ang="0">
                  <a:pos x="4" y="114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34" y="112"/>
                </a:cxn>
              </a:cxnLst>
              <a:rect l="0" t="0" r="r" b="b"/>
              <a:pathLst>
                <a:path w="34" h="114">
                  <a:moveTo>
                    <a:pt x="34" y="112"/>
                  </a:moveTo>
                  <a:lnTo>
                    <a:pt x="4" y="114"/>
                  </a:lnTo>
                  <a:lnTo>
                    <a:pt x="0" y="0"/>
                  </a:lnTo>
                  <a:lnTo>
                    <a:pt x="28" y="0"/>
                  </a:lnTo>
                  <a:lnTo>
                    <a:pt x="34" y="11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  <p:sp>
          <p:nvSpPr>
            <p:cNvPr id="16" name="Freeform 53"/>
            <p:cNvSpPr/>
            <p:nvPr/>
          </p:nvSpPr>
          <p:spPr bwMode="auto">
            <a:xfrm>
              <a:off x="1698625" y="962025"/>
              <a:ext cx="130175" cy="177800"/>
            </a:xfrm>
            <a:custGeom>
              <a:avLst/>
              <a:gdLst/>
              <a:ahLst/>
              <a:cxnLst>
                <a:cxn ang="0">
                  <a:pos x="58" y="112"/>
                </a:cxn>
                <a:cxn ang="0">
                  <a:pos x="0" y="14"/>
                </a:cxn>
                <a:cxn ang="0">
                  <a:pos x="26" y="0"/>
                </a:cxn>
                <a:cxn ang="0">
                  <a:pos x="82" y="98"/>
                </a:cxn>
                <a:cxn ang="0">
                  <a:pos x="58" y="112"/>
                </a:cxn>
              </a:cxnLst>
              <a:rect l="0" t="0" r="r" b="b"/>
              <a:pathLst>
                <a:path w="82" h="112">
                  <a:moveTo>
                    <a:pt x="58" y="112"/>
                  </a:moveTo>
                  <a:lnTo>
                    <a:pt x="0" y="14"/>
                  </a:lnTo>
                  <a:lnTo>
                    <a:pt x="26" y="0"/>
                  </a:lnTo>
                  <a:lnTo>
                    <a:pt x="82" y="98"/>
                  </a:lnTo>
                  <a:lnTo>
                    <a:pt x="58" y="11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  <p:sp>
          <p:nvSpPr>
            <p:cNvPr id="17" name="Freeform 54"/>
            <p:cNvSpPr/>
            <p:nvPr/>
          </p:nvSpPr>
          <p:spPr bwMode="auto">
            <a:xfrm>
              <a:off x="1536700" y="1123950"/>
              <a:ext cx="180975" cy="13017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4" y="58"/>
                </a:cxn>
                <a:cxn ang="0">
                  <a:pos x="98" y="82"/>
                </a:cxn>
                <a:cxn ang="0">
                  <a:pos x="0" y="26"/>
                </a:cxn>
                <a:cxn ang="0">
                  <a:pos x="14" y="0"/>
                </a:cxn>
              </a:cxnLst>
              <a:rect l="0" t="0" r="r" b="b"/>
              <a:pathLst>
                <a:path w="114" h="82">
                  <a:moveTo>
                    <a:pt x="14" y="0"/>
                  </a:moveTo>
                  <a:lnTo>
                    <a:pt x="114" y="58"/>
                  </a:lnTo>
                  <a:lnTo>
                    <a:pt x="98" y="82"/>
                  </a:lnTo>
                  <a:lnTo>
                    <a:pt x="0" y="2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  <p:sp>
          <p:nvSpPr>
            <p:cNvPr id="18" name="Freeform 55"/>
            <p:cNvSpPr/>
            <p:nvPr/>
          </p:nvSpPr>
          <p:spPr bwMode="auto">
            <a:xfrm>
              <a:off x="2190750" y="1123950"/>
              <a:ext cx="177800" cy="130175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0" y="58"/>
                </a:cxn>
                <a:cxn ang="0">
                  <a:pos x="14" y="82"/>
                </a:cxn>
                <a:cxn ang="0">
                  <a:pos x="112" y="26"/>
                </a:cxn>
                <a:cxn ang="0">
                  <a:pos x="98" y="0"/>
                </a:cxn>
              </a:cxnLst>
              <a:rect l="0" t="0" r="r" b="b"/>
              <a:pathLst>
                <a:path w="112" h="82">
                  <a:moveTo>
                    <a:pt x="98" y="0"/>
                  </a:moveTo>
                  <a:lnTo>
                    <a:pt x="0" y="58"/>
                  </a:lnTo>
                  <a:lnTo>
                    <a:pt x="14" y="82"/>
                  </a:lnTo>
                  <a:lnTo>
                    <a:pt x="112" y="26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  <p:sp>
          <p:nvSpPr>
            <p:cNvPr id="19" name="Freeform 56"/>
            <p:cNvSpPr/>
            <p:nvPr/>
          </p:nvSpPr>
          <p:spPr bwMode="auto">
            <a:xfrm>
              <a:off x="2076450" y="962025"/>
              <a:ext cx="130175" cy="177800"/>
            </a:xfrm>
            <a:custGeom>
              <a:avLst/>
              <a:gdLst/>
              <a:ahLst/>
              <a:cxnLst>
                <a:cxn ang="0">
                  <a:pos x="26" y="112"/>
                </a:cxn>
                <a:cxn ang="0">
                  <a:pos x="0" y="98"/>
                </a:cxn>
                <a:cxn ang="0">
                  <a:pos x="58" y="0"/>
                </a:cxn>
                <a:cxn ang="0">
                  <a:pos x="82" y="14"/>
                </a:cxn>
                <a:cxn ang="0">
                  <a:pos x="26" y="112"/>
                </a:cxn>
              </a:cxnLst>
              <a:rect l="0" t="0" r="r" b="b"/>
              <a:pathLst>
                <a:path w="82" h="112">
                  <a:moveTo>
                    <a:pt x="26" y="112"/>
                  </a:moveTo>
                  <a:lnTo>
                    <a:pt x="0" y="98"/>
                  </a:lnTo>
                  <a:lnTo>
                    <a:pt x="58" y="0"/>
                  </a:lnTo>
                  <a:lnTo>
                    <a:pt x="82" y="14"/>
                  </a:lnTo>
                  <a:lnTo>
                    <a:pt x="26" y="11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u="sng"/>
            </a:p>
          </p:txBody>
        </p:sp>
      </p:grpSp>
      <p:sp>
        <p:nvSpPr>
          <p:cNvPr id="28" name="矩形 6"/>
          <p:cNvSpPr>
            <a:spLocks noChangeArrowheads="1"/>
          </p:cNvSpPr>
          <p:nvPr/>
        </p:nvSpPr>
        <p:spPr bwMode="auto">
          <a:xfrm>
            <a:off x="4494864" y="3715624"/>
            <a:ext cx="3247849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洗车合伙人计划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米亘创业学堂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职业技能培训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规模化人力资源供应体系</a:t>
            </a:r>
          </a:p>
        </p:txBody>
      </p:sp>
      <p:sp>
        <p:nvSpPr>
          <p:cNvPr id="29" name="矩形 6"/>
          <p:cNvSpPr>
            <a:spLocks noChangeArrowheads="1"/>
          </p:cNvSpPr>
          <p:nvPr/>
        </p:nvSpPr>
        <p:spPr bwMode="auto">
          <a:xfrm>
            <a:off x="8974575" y="3703749"/>
            <a:ext cx="22733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洗车业务赚钱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 smtClean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匠</a:t>
            </a:r>
            <a:r>
              <a:rPr lang="zh-CN" altLang="en-US" sz="20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2000" b="1" dirty="0" smtClean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价值凸显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 smtClean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行业价值提升</a:t>
            </a:r>
          </a:p>
        </p:txBody>
      </p:sp>
      <p:sp>
        <p:nvSpPr>
          <p:cNvPr id="30" name="矩形 6"/>
          <p:cNvSpPr>
            <a:spLocks noChangeArrowheads="1"/>
          </p:cNvSpPr>
          <p:nvPr/>
        </p:nvSpPr>
        <p:spPr bwMode="auto">
          <a:xfrm>
            <a:off x="688769" y="3715624"/>
            <a:ext cx="2795548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智能控制系统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节能环保达标保障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小时服务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满足各种用户需求</a:t>
            </a:r>
          </a:p>
        </p:txBody>
      </p:sp>
      <p:sp>
        <p:nvSpPr>
          <p:cNvPr id="55" name="Freeform 124"/>
          <p:cNvSpPr>
            <a:spLocks noEditPoints="1"/>
          </p:cNvSpPr>
          <p:nvPr/>
        </p:nvSpPr>
        <p:spPr bwMode="auto">
          <a:xfrm>
            <a:off x="5840010" y="2315855"/>
            <a:ext cx="523875" cy="644525"/>
          </a:xfrm>
          <a:custGeom>
            <a:avLst/>
            <a:gdLst/>
            <a:ahLst/>
            <a:cxnLst>
              <a:cxn ang="0">
                <a:pos x="318" y="292"/>
              </a:cxn>
              <a:cxn ang="0">
                <a:pos x="288" y="262"/>
              </a:cxn>
              <a:cxn ang="0">
                <a:pos x="248" y="244"/>
              </a:cxn>
              <a:cxn ang="0">
                <a:pos x="220" y="346"/>
              </a:cxn>
              <a:cxn ang="0">
                <a:pos x="214" y="358"/>
              </a:cxn>
              <a:cxn ang="0">
                <a:pos x="202" y="362"/>
              </a:cxn>
              <a:cxn ang="0">
                <a:pos x="196" y="362"/>
              </a:cxn>
              <a:cxn ang="0">
                <a:pos x="186" y="352"/>
              </a:cxn>
              <a:cxn ang="0">
                <a:pos x="186" y="266"/>
              </a:cxn>
              <a:cxn ang="0">
                <a:pos x="184" y="258"/>
              </a:cxn>
              <a:cxn ang="0">
                <a:pos x="172" y="246"/>
              </a:cxn>
              <a:cxn ang="0">
                <a:pos x="164" y="244"/>
              </a:cxn>
              <a:cxn ang="0">
                <a:pos x="150" y="250"/>
              </a:cxn>
              <a:cxn ang="0">
                <a:pos x="144" y="266"/>
              </a:cxn>
              <a:cxn ang="0">
                <a:pos x="144" y="346"/>
              </a:cxn>
              <a:cxn ang="0">
                <a:pos x="138" y="358"/>
              </a:cxn>
              <a:cxn ang="0">
                <a:pos x="126" y="362"/>
              </a:cxn>
              <a:cxn ang="0">
                <a:pos x="120" y="362"/>
              </a:cxn>
              <a:cxn ang="0">
                <a:pos x="110" y="352"/>
              </a:cxn>
              <a:cxn ang="0">
                <a:pos x="80" y="244"/>
              </a:cxn>
              <a:cxn ang="0">
                <a:pos x="60" y="252"/>
              </a:cxn>
              <a:cxn ang="0">
                <a:pos x="24" y="276"/>
              </a:cxn>
              <a:cxn ang="0">
                <a:pos x="10" y="292"/>
              </a:cxn>
              <a:cxn ang="0">
                <a:pos x="2" y="310"/>
              </a:cxn>
              <a:cxn ang="0">
                <a:pos x="0" y="330"/>
              </a:cxn>
              <a:cxn ang="0">
                <a:pos x="0" y="354"/>
              </a:cxn>
              <a:cxn ang="0">
                <a:pos x="0" y="372"/>
              </a:cxn>
              <a:cxn ang="0">
                <a:pos x="2" y="384"/>
              </a:cxn>
              <a:cxn ang="0">
                <a:pos x="10" y="396"/>
              </a:cxn>
              <a:cxn ang="0">
                <a:pos x="20" y="402"/>
              </a:cxn>
              <a:cxn ang="0">
                <a:pos x="34" y="406"/>
              </a:cxn>
              <a:cxn ang="0">
                <a:pos x="296" y="406"/>
              </a:cxn>
              <a:cxn ang="0">
                <a:pos x="308" y="402"/>
              </a:cxn>
              <a:cxn ang="0">
                <a:pos x="320" y="396"/>
              </a:cxn>
              <a:cxn ang="0">
                <a:pos x="326" y="384"/>
              </a:cxn>
              <a:cxn ang="0">
                <a:pos x="330" y="372"/>
              </a:cxn>
              <a:cxn ang="0">
                <a:pos x="330" y="338"/>
              </a:cxn>
              <a:cxn ang="0">
                <a:pos x="330" y="330"/>
              </a:cxn>
              <a:cxn ang="0">
                <a:pos x="326" y="310"/>
              </a:cxn>
              <a:cxn ang="0">
                <a:pos x="318" y="292"/>
              </a:cxn>
              <a:cxn ang="0">
                <a:pos x="76" y="88"/>
              </a:cxn>
              <a:cxn ang="0">
                <a:pos x="78" y="108"/>
              </a:cxn>
              <a:cxn ang="0">
                <a:pos x="88" y="148"/>
              </a:cxn>
              <a:cxn ang="0">
                <a:pos x="110" y="186"/>
              </a:cxn>
              <a:cxn ang="0">
                <a:pos x="126" y="198"/>
              </a:cxn>
              <a:cxn ang="0">
                <a:pos x="144" y="208"/>
              </a:cxn>
              <a:cxn ang="0">
                <a:pos x="164" y="210"/>
              </a:cxn>
              <a:cxn ang="0">
                <a:pos x="174" y="210"/>
              </a:cxn>
              <a:cxn ang="0">
                <a:pos x="194" y="204"/>
              </a:cxn>
              <a:cxn ang="0">
                <a:pos x="210" y="192"/>
              </a:cxn>
              <a:cxn ang="0">
                <a:pos x="230" y="168"/>
              </a:cxn>
              <a:cxn ang="0">
                <a:pos x="248" y="128"/>
              </a:cxn>
              <a:cxn ang="0">
                <a:pos x="254" y="88"/>
              </a:cxn>
              <a:cxn ang="0">
                <a:pos x="252" y="70"/>
              </a:cxn>
              <a:cxn ang="0">
                <a:pos x="238" y="38"/>
              </a:cxn>
              <a:cxn ang="0">
                <a:pos x="214" y="14"/>
              </a:cxn>
              <a:cxn ang="0">
                <a:pos x="182" y="0"/>
              </a:cxn>
              <a:cxn ang="0">
                <a:pos x="164" y="0"/>
              </a:cxn>
              <a:cxn ang="0">
                <a:pos x="130" y="6"/>
              </a:cxn>
              <a:cxn ang="0">
                <a:pos x="102" y="26"/>
              </a:cxn>
              <a:cxn ang="0">
                <a:pos x="82" y="54"/>
              </a:cxn>
              <a:cxn ang="0">
                <a:pos x="76" y="88"/>
              </a:cxn>
            </a:cxnLst>
            <a:rect l="0" t="0" r="r" b="b"/>
            <a:pathLst>
              <a:path w="330" h="406">
                <a:moveTo>
                  <a:pt x="318" y="292"/>
                </a:moveTo>
                <a:lnTo>
                  <a:pt x="318" y="292"/>
                </a:lnTo>
                <a:lnTo>
                  <a:pt x="304" y="276"/>
                </a:lnTo>
                <a:lnTo>
                  <a:pt x="288" y="262"/>
                </a:lnTo>
                <a:lnTo>
                  <a:pt x="270" y="252"/>
                </a:lnTo>
                <a:lnTo>
                  <a:pt x="248" y="244"/>
                </a:lnTo>
                <a:lnTo>
                  <a:pt x="220" y="346"/>
                </a:lnTo>
                <a:lnTo>
                  <a:pt x="220" y="346"/>
                </a:lnTo>
                <a:lnTo>
                  <a:pt x="218" y="352"/>
                </a:lnTo>
                <a:lnTo>
                  <a:pt x="214" y="358"/>
                </a:lnTo>
                <a:lnTo>
                  <a:pt x="210" y="362"/>
                </a:lnTo>
                <a:lnTo>
                  <a:pt x="202" y="362"/>
                </a:lnTo>
                <a:lnTo>
                  <a:pt x="202" y="362"/>
                </a:lnTo>
                <a:lnTo>
                  <a:pt x="196" y="362"/>
                </a:lnTo>
                <a:lnTo>
                  <a:pt x="190" y="358"/>
                </a:lnTo>
                <a:lnTo>
                  <a:pt x="186" y="352"/>
                </a:lnTo>
                <a:lnTo>
                  <a:pt x="186" y="346"/>
                </a:lnTo>
                <a:lnTo>
                  <a:pt x="186" y="266"/>
                </a:lnTo>
                <a:lnTo>
                  <a:pt x="186" y="266"/>
                </a:lnTo>
                <a:lnTo>
                  <a:pt x="184" y="258"/>
                </a:lnTo>
                <a:lnTo>
                  <a:pt x="180" y="250"/>
                </a:lnTo>
                <a:lnTo>
                  <a:pt x="172" y="246"/>
                </a:lnTo>
                <a:lnTo>
                  <a:pt x="164" y="244"/>
                </a:lnTo>
                <a:lnTo>
                  <a:pt x="164" y="244"/>
                </a:lnTo>
                <a:lnTo>
                  <a:pt x="156" y="246"/>
                </a:lnTo>
                <a:lnTo>
                  <a:pt x="150" y="250"/>
                </a:lnTo>
                <a:lnTo>
                  <a:pt x="144" y="258"/>
                </a:lnTo>
                <a:lnTo>
                  <a:pt x="144" y="266"/>
                </a:lnTo>
                <a:lnTo>
                  <a:pt x="144" y="346"/>
                </a:lnTo>
                <a:lnTo>
                  <a:pt x="144" y="346"/>
                </a:lnTo>
                <a:lnTo>
                  <a:pt x="142" y="352"/>
                </a:lnTo>
                <a:lnTo>
                  <a:pt x="138" y="358"/>
                </a:lnTo>
                <a:lnTo>
                  <a:pt x="132" y="362"/>
                </a:lnTo>
                <a:lnTo>
                  <a:pt x="126" y="362"/>
                </a:lnTo>
                <a:lnTo>
                  <a:pt x="126" y="362"/>
                </a:lnTo>
                <a:lnTo>
                  <a:pt x="120" y="362"/>
                </a:lnTo>
                <a:lnTo>
                  <a:pt x="114" y="358"/>
                </a:lnTo>
                <a:lnTo>
                  <a:pt x="110" y="352"/>
                </a:lnTo>
                <a:lnTo>
                  <a:pt x="110" y="346"/>
                </a:lnTo>
                <a:lnTo>
                  <a:pt x="80" y="244"/>
                </a:lnTo>
                <a:lnTo>
                  <a:pt x="80" y="244"/>
                </a:lnTo>
                <a:lnTo>
                  <a:pt x="60" y="252"/>
                </a:lnTo>
                <a:lnTo>
                  <a:pt x="40" y="262"/>
                </a:lnTo>
                <a:lnTo>
                  <a:pt x="24" y="276"/>
                </a:lnTo>
                <a:lnTo>
                  <a:pt x="10" y="292"/>
                </a:lnTo>
                <a:lnTo>
                  <a:pt x="10" y="292"/>
                </a:lnTo>
                <a:lnTo>
                  <a:pt x="6" y="300"/>
                </a:lnTo>
                <a:lnTo>
                  <a:pt x="2" y="310"/>
                </a:lnTo>
                <a:lnTo>
                  <a:pt x="0" y="330"/>
                </a:lnTo>
                <a:lnTo>
                  <a:pt x="0" y="330"/>
                </a:lnTo>
                <a:lnTo>
                  <a:pt x="0" y="338"/>
                </a:lnTo>
                <a:lnTo>
                  <a:pt x="0" y="354"/>
                </a:lnTo>
                <a:lnTo>
                  <a:pt x="0" y="372"/>
                </a:lnTo>
                <a:lnTo>
                  <a:pt x="0" y="372"/>
                </a:lnTo>
                <a:lnTo>
                  <a:pt x="0" y="378"/>
                </a:lnTo>
                <a:lnTo>
                  <a:pt x="2" y="384"/>
                </a:lnTo>
                <a:lnTo>
                  <a:pt x="6" y="390"/>
                </a:lnTo>
                <a:lnTo>
                  <a:pt x="10" y="396"/>
                </a:lnTo>
                <a:lnTo>
                  <a:pt x="14" y="400"/>
                </a:lnTo>
                <a:lnTo>
                  <a:pt x="20" y="402"/>
                </a:lnTo>
                <a:lnTo>
                  <a:pt x="26" y="404"/>
                </a:lnTo>
                <a:lnTo>
                  <a:pt x="34" y="406"/>
                </a:lnTo>
                <a:lnTo>
                  <a:pt x="296" y="406"/>
                </a:lnTo>
                <a:lnTo>
                  <a:pt x="296" y="406"/>
                </a:lnTo>
                <a:lnTo>
                  <a:pt x="302" y="404"/>
                </a:lnTo>
                <a:lnTo>
                  <a:pt x="308" y="402"/>
                </a:lnTo>
                <a:lnTo>
                  <a:pt x="314" y="400"/>
                </a:lnTo>
                <a:lnTo>
                  <a:pt x="320" y="396"/>
                </a:lnTo>
                <a:lnTo>
                  <a:pt x="324" y="390"/>
                </a:lnTo>
                <a:lnTo>
                  <a:pt x="326" y="384"/>
                </a:lnTo>
                <a:lnTo>
                  <a:pt x="328" y="378"/>
                </a:lnTo>
                <a:lnTo>
                  <a:pt x="330" y="372"/>
                </a:lnTo>
                <a:lnTo>
                  <a:pt x="330" y="354"/>
                </a:lnTo>
                <a:lnTo>
                  <a:pt x="330" y="338"/>
                </a:lnTo>
                <a:lnTo>
                  <a:pt x="330" y="338"/>
                </a:lnTo>
                <a:lnTo>
                  <a:pt x="330" y="330"/>
                </a:lnTo>
                <a:lnTo>
                  <a:pt x="330" y="330"/>
                </a:lnTo>
                <a:lnTo>
                  <a:pt x="326" y="310"/>
                </a:lnTo>
                <a:lnTo>
                  <a:pt x="324" y="300"/>
                </a:lnTo>
                <a:lnTo>
                  <a:pt x="318" y="292"/>
                </a:lnTo>
                <a:lnTo>
                  <a:pt x="318" y="292"/>
                </a:lnTo>
                <a:close/>
                <a:moveTo>
                  <a:pt x="76" y="88"/>
                </a:moveTo>
                <a:lnTo>
                  <a:pt x="76" y="88"/>
                </a:lnTo>
                <a:lnTo>
                  <a:pt x="78" y="108"/>
                </a:lnTo>
                <a:lnTo>
                  <a:pt x="82" y="128"/>
                </a:lnTo>
                <a:lnTo>
                  <a:pt x="88" y="148"/>
                </a:lnTo>
                <a:lnTo>
                  <a:pt x="98" y="168"/>
                </a:lnTo>
                <a:lnTo>
                  <a:pt x="110" y="186"/>
                </a:lnTo>
                <a:lnTo>
                  <a:pt x="118" y="192"/>
                </a:lnTo>
                <a:lnTo>
                  <a:pt x="126" y="198"/>
                </a:lnTo>
                <a:lnTo>
                  <a:pt x="134" y="204"/>
                </a:lnTo>
                <a:lnTo>
                  <a:pt x="144" y="208"/>
                </a:lnTo>
                <a:lnTo>
                  <a:pt x="154" y="210"/>
                </a:lnTo>
                <a:lnTo>
                  <a:pt x="164" y="210"/>
                </a:lnTo>
                <a:lnTo>
                  <a:pt x="164" y="210"/>
                </a:lnTo>
                <a:lnTo>
                  <a:pt x="174" y="210"/>
                </a:lnTo>
                <a:lnTo>
                  <a:pt x="184" y="208"/>
                </a:lnTo>
                <a:lnTo>
                  <a:pt x="194" y="204"/>
                </a:lnTo>
                <a:lnTo>
                  <a:pt x="202" y="198"/>
                </a:lnTo>
                <a:lnTo>
                  <a:pt x="210" y="192"/>
                </a:lnTo>
                <a:lnTo>
                  <a:pt x="218" y="186"/>
                </a:lnTo>
                <a:lnTo>
                  <a:pt x="230" y="168"/>
                </a:lnTo>
                <a:lnTo>
                  <a:pt x="240" y="148"/>
                </a:lnTo>
                <a:lnTo>
                  <a:pt x="248" y="128"/>
                </a:lnTo>
                <a:lnTo>
                  <a:pt x="252" y="108"/>
                </a:lnTo>
                <a:lnTo>
                  <a:pt x="254" y="88"/>
                </a:lnTo>
                <a:lnTo>
                  <a:pt x="254" y="88"/>
                </a:lnTo>
                <a:lnTo>
                  <a:pt x="252" y="70"/>
                </a:lnTo>
                <a:lnTo>
                  <a:pt x="246" y="54"/>
                </a:lnTo>
                <a:lnTo>
                  <a:pt x="238" y="38"/>
                </a:lnTo>
                <a:lnTo>
                  <a:pt x="228" y="26"/>
                </a:lnTo>
                <a:lnTo>
                  <a:pt x="214" y="14"/>
                </a:lnTo>
                <a:lnTo>
                  <a:pt x="200" y="6"/>
                </a:lnTo>
                <a:lnTo>
                  <a:pt x="182" y="0"/>
                </a:lnTo>
                <a:lnTo>
                  <a:pt x="164" y="0"/>
                </a:lnTo>
                <a:lnTo>
                  <a:pt x="164" y="0"/>
                </a:lnTo>
                <a:lnTo>
                  <a:pt x="146" y="0"/>
                </a:lnTo>
                <a:lnTo>
                  <a:pt x="130" y="6"/>
                </a:lnTo>
                <a:lnTo>
                  <a:pt x="114" y="14"/>
                </a:lnTo>
                <a:lnTo>
                  <a:pt x="102" y="26"/>
                </a:lnTo>
                <a:lnTo>
                  <a:pt x="90" y="38"/>
                </a:lnTo>
                <a:lnTo>
                  <a:pt x="82" y="54"/>
                </a:lnTo>
                <a:lnTo>
                  <a:pt x="78" y="70"/>
                </a:lnTo>
                <a:lnTo>
                  <a:pt x="76" y="88"/>
                </a:lnTo>
                <a:lnTo>
                  <a:pt x="76" y="8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u="sng"/>
          </a:p>
        </p:txBody>
      </p:sp>
      <p:sp>
        <p:nvSpPr>
          <p:cNvPr id="2" name="AutoShape 28"/>
          <p:cNvSpPr/>
          <p:nvPr/>
        </p:nvSpPr>
        <p:spPr bwMode="auto">
          <a:xfrm>
            <a:off x="9885045" y="2428240"/>
            <a:ext cx="492760" cy="4203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pPr lvl="0" defTabSz="457200"/>
            <a:endParaRPr sz="3000" dirty="0">
              <a:solidFill>
                <a:srgbClr val="FFFFFF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54239" y="951266"/>
            <a:ext cx="295465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亘</a:t>
            </a:r>
            <a:r>
              <a:rPr 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</a:t>
            </a:r>
            <a:r>
              <a:rPr 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/>
          <p:cNvSpPr txBox="1"/>
          <p:nvPr/>
        </p:nvSpPr>
        <p:spPr>
          <a:xfrm>
            <a:off x="4442811" y="933961"/>
            <a:ext cx="295465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用户终端模型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0" t="19249" r="39839" b="18893"/>
          <a:stretch>
            <a:fillRect/>
          </a:stretch>
        </p:blipFill>
        <p:spPr bwMode="auto">
          <a:xfrm>
            <a:off x="2530039" y="2362833"/>
            <a:ext cx="1518343" cy="262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13884" r="35032" b="43058"/>
          <a:stretch>
            <a:fillRect/>
          </a:stretch>
        </p:blipFill>
        <p:spPr bwMode="auto">
          <a:xfrm>
            <a:off x="4442811" y="2372602"/>
            <a:ext cx="1518343" cy="261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6"/>
          <a:stretch/>
        </p:blipFill>
        <p:spPr bwMode="auto">
          <a:xfrm>
            <a:off x="6380706" y="2356852"/>
            <a:ext cx="1553424" cy="263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"/>
          <a:stretch>
            <a:fillRect/>
          </a:stretch>
        </p:blipFill>
        <p:spPr bwMode="auto">
          <a:xfrm>
            <a:off x="579207" y="2341873"/>
            <a:ext cx="1553424" cy="261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085" y="2335901"/>
            <a:ext cx="1512126" cy="268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"/>
          <a:stretch>
            <a:fillRect/>
          </a:stretch>
        </p:blipFill>
        <p:spPr bwMode="auto">
          <a:xfrm>
            <a:off x="8309622" y="2320143"/>
            <a:ext cx="1546581" cy="25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/>
          <p:cNvSpPr txBox="1"/>
          <p:nvPr/>
        </p:nvSpPr>
        <p:spPr>
          <a:xfrm>
            <a:off x="4701498" y="732079"/>
            <a:ext cx="295465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线下体验场景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9" b="50000"/>
          <a:stretch>
            <a:fillRect/>
          </a:stretch>
        </p:blipFill>
        <p:spPr bwMode="auto">
          <a:xfrm>
            <a:off x="2561256" y="2257336"/>
            <a:ext cx="2654679" cy="261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 b="50000"/>
          <a:stretch>
            <a:fillRect/>
          </a:stretch>
        </p:blipFill>
        <p:spPr bwMode="auto">
          <a:xfrm>
            <a:off x="5689401" y="2257336"/>
            <a:ext cx="2606469" cy="257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613" y="2189777"/>
            <a:ext cx="3373383" cy="264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b="35110"/>
          <a:stretch>
            <a:fillRect/>
          </a:stretch>
        </p:blipFill>
        <p:spPr bwMode="auto">
          <a:xfrm>
            <a:off x="0" y="2257336"/>
            <a:ext cx="2038379" cy="262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/>
          <p:cNvSpPr txBox="1"/>
          <p:nvPr/>
        </p:nvSpPr>
        <p:spPr>
          <a:xfrm>
            <a:off x="3981570" y="739765"/>
            <a:ext cx="341632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代表性站点实景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" y="2387746"/>
            <a:ext cx="2509274" cy="183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30" y="2387745"/>
            <a:ext cx="3126730" cy="187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9672"/>
          <a:stretch>
            <a:fillRect/>
          </a:stretch>
        </p:blipFill>
        <p:spPr bwMode="auto">
          <a:xfrm>
            <a:off x="8994279" y="2360757"/>
            <a:ext cx="3197722" cy="190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356" y="4358246"/>
            <a:ext cx="2042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孵化站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—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成飞康达园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1181" y="4361270"/>
            <a:ext cx="2042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</a:rPr>
              <a:t>詹电器汽修厂</a:t>
            </a:r>
            <a:r>
              <a:rPr lang="zh-CN" altLang="en-US" sz="1600" b="1" dirty="0">
                <a:solidFill>
                  <a:schemeClr val="bg1"/>
                </a:solidFill>
              </a:rPr>
              <a:t>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2655" y="4358361"/>
            <a:ext cx="2042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英特尔成都工厂站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24010" y="4392939"/>
            <a:ext cx="2251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成都金融城泰达地下站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0" b="11278"/>
          <a:stretch>
            <a:fillRect/>
          </a:stretch>
        </p:blipFill>
        <p:spPr bwMode="auto">
          <a:xfrm>
            <a:off x="5948666" y="2387745"/>
            <a:ext cx="2898448" cy="189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4212475" y="5096207"/>
            <a:ext cx="3360420" cy="1518333"/>
          </a:xfrm>
          <a:prstGeom prst="roundRect">
            <a:avLst/>
          </a:prstGeom>
          <a:noFill/>
          <a:ln w="38100">
            <a:solidFill>
              <a:srgbClr val="8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1467520" y="1726850"/>
            <a:ext cx="2799715" cy="2799715"/>
          </a:xfrm>
          <a:prstGeom prst="ellipse">
            <a:avLst/>
          </a:prstGeom>
          <a:noFill/>
          <a:ln w="38100">
            <a:solidFill>
              <a:srgbClr val="8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540800" y="1762475"/>
            <a:ext cx="2799715" cy="2799715"/>
          </a:xfrm>
          <a:prstGeom prst="ellipse">
            <a:avLst/>
          </a:prstGeom>
          <a:noFill/>
          <a:ln w="38100">
            <a:solidFill>
              <a:srgbClr val="8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3E7FF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497400" y="1703100"/>
            <a:ext cx="2799715" cy="2799715"/>
          </a:xfrm>
          <a:prstGeom prst="ellipse">
            <a:avLst/>
          </a:prstGeom>
          <a:noFill/>
          <a:ln w="38100">
            <a:solidFill>
              <a:srgbClr val="8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184791" y="2353047"/>
            <a:ext cx="1364473" cy="44627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CN" altLang="en-US" sz="2300" b="1" dirty="0" smtClean="0">
                <a:solidFill>
                  <a:srgbClr val="83E7FF"/>
                </a:solidFill>
              </a:rPr>
              <a:t>直营开店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24896" y="2329297"/>
            <a:ext cx="2544283" cy="44627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CN" altLang="en-US" sz="2300" b="1" dirty="0" smtClean="0">
                <a:solidFill>
                  <a:srgbClr val="83E7FF"/>
                </a:solidFill>
              </a:rPr>
              <a:t>传统门店升级伙伴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12281" y="2388672"/>
            <a:ext cx="1257300" cy="52070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83E7FF"/>
                </a:solidFill>
              </a:rPr>
              <a:t>B</a:t>
            </a:r>
            <a:r>
              <a:rPr lang="zh-CN" altLang="en-US" sz="2300" b="1" dirty="0" smtClean="0">
                <a:solidFill>
                  <a:srgbClr val="83E7FF"/>
                </a:solidFill>
              </a:rPr>
              <a:t>端定制</a:t>
            </a:r>
          </a:p>
        </p:txBody>
      </p:sp>
      <p:sp>
        <p:nvSpPr>
          <p:cNvPr id="32" name="矩形 31"/>
          <p:cNvSpPr/>
          <p:nvPr/>
        </p:nvSpPr>
        <p:spPr>
          <a:xfrm>
            <a:off x="5118430" y="2849910"/>
            <a:ext cx="1557473" cy="12084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ts val="17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设备利润</a:t>
            </a: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运维利润</a:t>
            </a:r>
          </a:p>
          <a:p>
            <a:pPr algn="ctr">
              <a:lnSpc>
                <a:spcPts val="17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人力利润</a:t>
            </a:r>
          </a:p>
          <a:p>
            <a:pPr algn="ctr">
              <a:lnSpc>
                <a:spcPts val="17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流量入口</a:t>
            </a:r>
          </a:p>
          <a:p>
            <a:pPr>
              <a:lnSpc>
                <a:spcPts val="1700"/>
              </a:lnSpc>
            </a:pPr>
            <a:endParaRPr lang="zh-CN" altLang="en-US" sz="1600" dirty="0" smtClean="0">
              <a:solidFill>
                <a:srgbClr val="83E7FF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253270" y="2909285"/>
            <a:ext cx="1511935" cy="107505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设备利润</a:t>
            </a: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运维利润</a:t>
            </a: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>
                <a:solidFill>
                  <a:srgbClr val="83E7FF"/>
                </a:solidFill>
              </a:rPr>
              <a:t>服务</a:t>
            </a:r>
            <a:r>
              <a:rPr lang="zh-CN" altLang="en-US" sz="1600" dirty="0" smtClean="0">
                <a:solidFill>
                  <a:srgbClr val="83E7FF"/>
                </a:solidFill>
              </a:rPr>
              <a:t>利润</a:t>
            </a: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流量入口</a:t>
            </a:r>
          </a:p>
        </p:txBody>
      </p:sp>
      <p:sp>
        <p:nvSpPr>
          <p:cNvPr id="54" name="矩形 53"/>
          <p:cNvSpPr/>
          <p:nvPr/>
        </p:nvSpPr>
        <p:spPr>
          <a:xfrm>
            <a:off x="1467520" y="2816510"/>
            <a:ext cx="2708910" cy="17849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获客能力强</a:t>
            </a: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低成本</a:t>
            </a:r>
            <a:r>
              <a:rPr lang="zh-CN" altLang="en-US" sz="1600" dirty="0">
                <a:solidFill>
                  <a:srgbClr val="83E7FF"/>
                </a:solidFill>
              </a:rPr>
              <a:t>优势</a:t>
            </a:r>
            <a:endParaRPr lang="zh-CN" altLang="en-US" sz="1600" dirty="0" smtClean="0">
              <a:solidFill>
                <a:srgbClr val="83E7FF"/>
              </a:solidFill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生态链建设</a:t>
            </a: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技术示范</a:t>
            </a:r>
            <a:r>
              <a:rPr lang="zh-CN" altLang="en-US" sz="1600" dirty="0">
                <a:solidFill>
                  <a:srgbClr val="83E7FF"/>
                </a:solidFill>
              </a:rPr>
              <a:t>基地</a:t>
            </a:r>
            <a:endParaRPr lang="zh-CN" altLang="en-US" sz="1600" dirty="0" smtClean="0">
              <a:solidFill>
                <a:srgbClr val="83E7FF"/>
              </a:solidFill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>
                <a:solidFill>
                  <a:srgbClr val="83E7FF"/>
                </a:solidFill>
              </a:rPr>
              <a:t>人才培训</a:t>
            </a:r>
            <a:r>
              <a:rPr lang="zh-CN" altLang="en-US" sz="1600" dirty="0" smtClean="0">
                <a:solidFill>
                  <a:srgbClr val="83E7FF"/>
                </a:solidFill>
              </a:rPr>
              <a:t>基地</a:t>
            </a: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 smtClean="0">
                <a:solidFill>
                  <a:srgbClr val="83E7FF"/>
                </a:solidFill>
              </a:rPr>
              <a:t>流量入口</a:t>
            </a:r>
            <a:endParaRPr lang="zh-CN" altLang="en-US" sz="1600" dirty="0">
              <a:solidFill>
                <a:srgbClr val="83E7FF"/>
              </a:solidFill>
            </a:endParaRPr>
          </a:p>
          <a:p>
            <a:pPr>
              <a:lnSpc>
                <a:spcPts val="1700"/>
              </a:lnSpc>
            </a:pPr>
            <a:endParaRPr lang="zh-CN" altLang="en-US" sz="1600" b="1" dirty="0" smtClean="0">
              <a:solidFill>
                <a:srgbClr val="83E7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0112" y="5679655"/>
            <a:ext cx="308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83E7FF"/>
                </a:solidFill>
              </a:rPr>
              <a:t>刚需高频、平台化</a:t>
            </a:r>
            <a:endParaRPr lang="en-US" altLang="zh-CN" sz="1600" b="1" dirty="0" smtClean="0">
              <a:solidFill>
                <a:srgbClr val="83E7FF"/>
              </a:solidFill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83E7FF"/>
                </a:solidFill>
              </a:rPr>
              <a:t>美、养、修、保险</a:t>
            </a:r>
            <a:endParaRPr lang="en-US" altLang="zh-CN" sz="1600" b="1" dirty="0" smtClean="0">
              <a:solidFill>
                <a:srgbClr val="83E7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47219" y="5155583"/>
            <a:ext cx="1633781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sym typeface="+mn-ea"/>
              </a:rPr>
              <a:t>C</a:t>
            </a:r>
            <a:r>
              <a:rPr lang="zh-CN" altLang="en-US" sz="3200" b="1" dirty="0" smtClean="0">
                <a:solidFill>
                  <a:schemeClr val="bg1"/>
                </a:solidFill>
                <a:sym typeface="+mn-ea"/>
              </a:rPr>
              <a:t>端客户</a:t>
            </a:r>
          </a:p>
        </p:txBody>
      </p:sp>
      <p:sp>
        <p:nvSpPr>
          <p:cNvPr id="17" name="右箭头 16"/>
          <p:cNvSpPr/>
          <p:nvPr/>
        </p:nvSpPr>
        <p:spPr>
          <a:xfrm rot="7920000">
            <a:off x="7730665" y="4604100"/>
            <a:ext cx="525145" cy="226695"/>
          </a:xfrm>
          <a:prstGeom prst="rightArrow">
            <a:avLst/>
          </a:prstGeom>
          <a:solidFill>
            <a:srgbClr val="8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 rot="5400000">
            <a:off x="5728665" y="4639975"/>
            <a:ext cx="351155" cy="226695"/>
          </a:xfrm>
          <a:prstGeom prst="rightArrow">
            <a:avLst/>
          </a:prstGeom>
          <a:solidFill>
            <a:srgbClr val="8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 rot="2580000">
            <a:off x="3305210" y="4675155"/>
            <a:ext cx="525145" cy="226695"/>
          </a:xfrm>
          <a:prstGeom prst="rightArrow">
            <a:avLst/>
          </a:prstGeom>
          <a:solidFill>
            <a:srgbClr val="8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4"/>
          <p:cNvSpPr txBox="1"/>
          <p:nvPr/>
        </p:nvSpPr>
        <p:spPr>
          <a:xfrm>
            <a:off x="4845344" y="756185"/>
            <a:ext cx="20313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盈利模式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复件 IMG_4512 2副本"/>
          <p:cNvPicPr>
            <a:picLocks noChangeAspect="1"/>
          </p:cNvPicPr>
          <p:nvPr/>
        </p:nvPicPr>
        <p:blipFill>
          <a:blip r:embed="rId2"/>
          <a:srcRect l="-104" t="5559" r="104" b="31317"/>
          <a:stretch>
            <a:fillRect/>
          </a:stretch>
        </p:blipFill>
        <p:spPr>
          <a:xfrm>
            <a:off x="1210945" y="3143885"/>
            <a:ext cx="9095105" cy="3216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5345" y="744855"/>
            <a:ext cx="2744470" cy="1799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83E7FF"/>
                </a:solidFill>
              </a:rPr>
              <a:t>成都机遇</a:t>
            </a:r>
          </a:p>
          <a:p>
            <a:endParaRPr lang="zh-CN" altLang="en-US" sz="4400" b="1" dirty="0" smtClean="0">
              <a:solidFill>
                <a:srgbClr val="FF0000"/>
              </a:solidFill>
            </a:endParaRPr>
          </a:p>
          <a:p>
            <a:endParaRPr lang="zh-CN" altLang="en-US" sz="23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07640" y="1779270"/>
            <a:ext cx="6351905" cy="1153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300" b="1" dirty="0" smtClean="0">
                <a:solidFill>
                  <a:schemeClr val="bg1"/>
                </a:solidFill>
                <a:sym typeface="+mn-ea"/>
              </a:rPr>
              <a:t>中国汽车第二城、人均保有量第一城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2300" b="1" dirty="0" smtClean="0">
                <a:solidFill>
                  <a:schemeClr val="bg1"/>
                </a:solidFill>
                <a:sym typeface="+mn-ea"/>
              </a:rPr>
              <a:t>政策立法、行业标杆</a:t>
            </a:r>
            <a:r>
              <a:rPr lang="en-US" altLang="zh-CN" sz="2300" b="1" dirty="0" smtClean="0">
                <a:solidFill>
                  <a:schemeClr val="bg1"/>
                </a:solidFill>
                <a:sym typeface="+mn-ea"/>
              </a:rPr>
              <a:t>——2017</a:t>
            </a:r>
            <a:r>
              <a:rPr lang="zh-CN" altLang="en-US" sz="2300" b="1" dirty="0" smtClean="0">
                <a:solidFill>
                  <a:schemeClr val="bg1"/>
                </a:solidFill>
                <a:sym typeface="+mn-ea"/>
              </a:rPr>
              <a:t>政策型风口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模板网：www.1ppt.com">
  <a:themeElements>
    <a:clrScheme name="自定义 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C869"/>
      </a:accent1>
      <a:accent2>
        <a:srgbClr val="323F4F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564</Words>
  <Application>Microsoft Office PowerPoint</Application>
  <PresentationFormat>自定义</PresentationFormat>
  <Paragraphs>161</Paragraphs>
  <Slides>16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第一PPT模板网：www.1ppt.com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123</cp:lastModifiedBy>
  <cp:revision>182</cp:revision>
  <dcterms:created xsi:type="dcterms:W3CDTF">2015-08-05T01:47:00Z</dcterms:created>
  <dcterms:modified xsi:type="dcterms:W3CDTF">2017-06-28T04:16:49Z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