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75" r:id="rId3"/>
    <p:sldId id="257" r:id="rId4"/>
    <p:sldId id="261" r:id="rId5"/>
    <p:sldId id="258" r:id="rId6"/>
    <p:sldId id="281" r:id="rId7"/>
    <p:sldId id="268" r:id="rId8"/>
    <p:sldId id="276" r:id="rId9"/>
    <p:sldId id="279" r:id="rId10"/>
    <p:sldId id="277" r:id="rId1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FF8A"/>
    <a:srgbClr val="009644"/>
    <a:srgbClr val="006C31"/>
    <a:srgbClr val="99CC39"/>
    <a:srgbClr val="00D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6149" autoAdjust="0"/>
  </p:normalViewPr>
  <p:slideViewPr>
    <p:cSldViewPr>
      <p:cViewPr varScale="1">
        <p:scale>
          <a:sx n="137" d="100"/>
          <a:sy n="137" d="100"/>
        </p:scale>
        <p:origin x="-69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E5BEA-A240-4672-B12B-42B2D0C5EFB9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89DAB-CA1E-4084-9919-AD645BC05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77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9DAB-CA1E-4084-9919-AD645BC0596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9DAB-CA1E-4084-9919-AD645BC0596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9DAB-CA1E-4084-9919-AD645BC0596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9DAB-CA1E-4084-9919-AD645BC0596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9DAB-CA1E-4084-9919-AD645BC0596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9DAB-CA1E-4084-9919-AD645BC0596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9DAB-CA1E-4084-9919-AD645BC0596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9DAB-CA1E-4084-9919-AD645BC0596B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9DAB-CA1E-4084-9919-AD645BC0596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9DAB-CA1E-4084-9919-AD645BC0596B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1253"/>
            <a:ext cx="1741402" cy="6094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43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5" b="80093"/>
          <a:stretch>
            <a:fillRect/>
          </a:stretch>
        </p:blipFill>
        <p:spPr>
          <a:xfrm>
            <a:off x="5083629" y="-806"/>
            <a:ext cx="4060370" cy="102406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8530" y="3082718"/>
            <a:ext cx="3024336" cy="339324"/>
          </a:xfrm>
          <a:prstGeom prst="rect">
            <a:avLst/>
          </a:prstGeom>
        </p:spPr>
        <p:txBody>
          <a:bodyPr wrap="square" lIns="61722" tIns="30861" rIns="61722" bIns="30861">
            <a:spAutoFit/>
          </a:bodyPr>
          <a:lstStyle/>
          <a:p>
            <a:pPr algn="ctr"/>
            <a:r>
              <a:rPr lang="zh-CN" altLang="en-US" b="1" dirty="0" smtClean="0">
                <a:effectLst>
                  <a:glow rad="127000">
                    <a:schemeClr val="bg1"/>
                  </a:glow>
                </a:effectLst>
                <a:latin typeface="Adobe Gothic Std B" pitchFamily="34" charset="-128"/>
                <a:ea typeface="微软雅黑" panose="020B0503020204020204" pitchFamily="34" charset="-122"/>
              </a:rPr>
              <a:t>四川农家小妹农业有限公司</a:t>
            </a:r>
            <a:endParaRPr lang="zh-CN" altLang="en-US" b="1" dirty="0">
              <a:effectLst>
                <a:glow rad="127000">
                  <a:schemeClr val="bg1"/>
                </a:glow>
              </a:effectLst>
              <a:latin typeface="Adobe Gothic Std B" pitchFamily="34" charset="-128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3608" y="1059582"/>
            <a:ext cx="6854180" cy="1431739"/>
          </a:xfrm>
          <a:prstGeom prst="rect">
            <a:avLst/>
          </a:prstGeom>
          <a:effectLst>
            <a:outerShdw blurRad="63500" dir="12600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46292" tIns="23146" rIns="46292" bIns="23146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6C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农家小妹果树改良</a:t>
            </a:r>
            <a:endParaRPr lang="en-US" altLang="zh-CN" sz="4000" b="1" dirty="0" smtClean="0">
              <a:solidFill>
                <a:srgbClr val="006C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b="1" dirty="0">
                <a:solidFill>
                  <a:srgbClr val="006C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让田间的水果永远都保持小时候的味道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43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5" b="80093"/>
          <a:stretch>
            <a:fillRect/>
          </a:stretch>
        </p:blipFill>
        <p:spPr>
          <a:xfrm>
            <a:off x="5083629" y="-806"/>
            <a:ext cx="4060370" cy="102406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83768" y="1563638"/>
            <a:ext cx="3888432" cy="1000252"/>
          </a:xfrm>
          <a:prstGeom prst="rect">
            <a:avLst/>
          </a:prstGeom>
        </p:spPr>
        <p:txBody>
          <a:bodyPr wrap="square" lIns="76179" tIns="38089" rIns="76179" bIns="38089" anchor="ctr">
            <a:spAutoFit/>
          </a:bodyPr>
          <a:lstStyle/>
          <a:p>
            <a:pPr algn="ctr"/>
            <a:r>
              <a:rPr lang="zh-CN" altLang="en-US" sz="6000" b="1" spc="500" dirty="0" smtClean="0">
                <a:solidFill>
                  <a:srgbClr val="006C31"/>
                </a:solidFill>
                <a:latin typeface="Adobe Gothic Std B" pitchFamily="34" charset="-128"/>
                <a:ea typeface="微软雅黑" panose="020B0503020204020204" pitchFamily="34" charset="-122"/>
              </a:rPr>
              <a:t>感谢观赏</a:t>
            </a:r>
            <a:endParaRPr lang="zh-CN" altLang="en-US" sz="6000" b="1" spc="500" dirty="0">
              <a:solidFill>
                <a:srgbClr val="006C31"/>
              </a:solidFill>
              <a:latin typeface="Adobe Gothic Std B" pitchFamily="34" charset="-128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318" y="3883869"/>
            <a:ext cx="1259631" cy="1259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7092280" cy="627542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9825" y="100353"/>
            <a:ext cx="347403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合作社的重要性</a:t>
            </a:r>
            <a:endParaRPr lang="zh-CN" altLang="en-US" sz="2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109196" y="241186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7" name="任意多边形 6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69824" y="89233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“十三五”规划建议提出，持续增加农业投入，完善农业补贴政策，改革农产品价格形成机制，完善农民收入增长支持政策</a:t>
            </a:r>
            <a:r>
              <a:rPr lang="zh-CN" altLang="zh-CN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体系。</a:t>
            </a:r>
            <a:endParaRPr lang="zh-CN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2967" y="2391991"/>
            <a:ext cx="2247259" cy="1754326"/>
          </a:xfrm>
          <a:prstGeom prst="rect">
            <a:avLst/>
          </a:prstGeom>
          <a:solidFill>
            <a:srgbClr val="006C3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把一些零散的个体种植户集中在一起，减少碎片化销售数量，降低库存风险</a:t>
            </a:r>
            <a:endParaRPr lang="zh-CN" altLang="en-US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直接连接符 11"/>
          <p:cNvSpPr>
            <a:spLocks noChangeShapeType="1"/>
          </p:cNvSpPr>
          <p:nvPr/>
        </p:nvSpPr>
        <p:spPr bwMode="auto">
          <a:xfrm>
            <a:off x="4954203" y="3009217"/>
            <a:ext cx="980203" cy="35889"/>
          </a:xfrm>
          <a:prstGeom prst="line">
            <a:avLst/>
          </a:prstGeom>
          <a:noFill/>
          <a:ln w="9525">
            <a:solidFill>
              <a:srgbClr val="48484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0" cap="none" spc="0" normalizeH="0" baseline="0" noProof="0" smtClean="0">
              <a:ln>
                <a:noFill/>
              </a:ln>
              <a:solidFill>
                <a:srgbClr val="294A5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3" name="直接连接符 12"/>
          <p:cNvSpPr>
            <a:spLocks noChangeShapeType="1"/>
          </p:cNvSpPr>
          <p:nvPr/>
        </p:nvSpPr>
        <p:spPr bwMode="auto">
          <a:xfrm flipV="1">
            <a:off x="4947935" y="2418306"/>
            <a:ext cx="836187" cy="420760"/>
          </a:xfrm>
          <a:prstGeom prst="line">
            <a:avLst/>
          </a:prstGeom>
          <a:noFill/>
          <a:ln w="9525">
            <a:solidFill>
              <a:srgbClr val="48484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0" cap="none" spc="0" normalizeH="0" baseline="0" noProof="0" smtClean="0">
              <a:ln>
                <a:noFill/>
              </a:ln>
              <a:solidFill>
                <a:srgbClr val="294A5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4" name="直接连接符 13"/>
          <p:cNvSpPr>
            <a:spLocks noChangeShapeType="1"/>
          </p:cNvSpPr>
          <p:nvPr/>
        </p:nvSpPr>
        <p:spPr bwMode="auto">
          <a:xfrm>
            <a:off x="4937787" y="3239257"/>
            <a:ext cx="836187" cy="488766"/>
          </a:xfrm>
          <a:prstGeom prst="line">
            <a:avLst/>
          </a:prstGeom>
          <a:noFill/>
          <a:ln w="9525">
            <a:solidFill>
              <a:srgbClr val="48484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0" cap="none" spc="0" normalizeH="0" baseline="0" noProof="0" smtClean="0">
              <a:ln>
                <a:noFill/>
              </a:ln>
              <a:solidFill>
                <a:srgbClr val="294A5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1" name="KSO_Shape"/>
          <p:cNvSpPr/>
          <p:nvPr/>
        </p:nvSpPr>
        <p:spPr bwMode="auto">
          <a:xfrm>
            <a:off x="2980255" y="2418306"/>
            <a:ext cx="1905000" cy="1308100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6C3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924633" y="3726406"/>
            <a:ext cx="2079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拥有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余户基地社员</a:t>
            </a:r>
          </a:p>
        </p:txBody>
      </p:sp>
      <p:sp>
        <p:nvSpPr>
          <p:cNvPr id="43" name="矩形 42"/>
          <p:cNvSpPr/>
          <p:nvPr/>
        </p:nvSpPr>
        <p:spPr>
          <a:xfrm>
            <a:off x="5868144" y="2161188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统一规范化管理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036548" y="2881268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品质可控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796136" y="3579862"/>
            <a:ext cx="2453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按需调整销售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流程图: 过程 20"/>
          <p:cNvSpPr/>
          <p:nvPr/>
        </p:nvSpPr>
        <p:spPr>
          <a:xfrm>
            <a:off x="7092280" y="1"/>
            <a:ext cx="2051720" cy="627541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农家小妹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7092280" cy="627542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54688" y="104629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关于我们</a:t>
            </a:r>
            <a:endParaRPr lang="zh-CN" altLang="en-US" sz="2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109196" y="241186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7" name="任意多边形 6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11" name="MH_Other_1"/>
          <p:cNvSpPr/>
          <p:nvPr>
            <p:custDataLst>
              <p:tags r:id="rId1"/>
            </p:custDataLst>
          </p:nvPr>
        </p:nvSpPr>
        <p:spPr>
          <a:xfrm>
            <a:off x="3874071" y="2410069"/>
            <a:ext cx="1008112" cy="1019910"/>
          </a:xfrm>
          <a:prstGeom prst="ellipse">
            <a:avLst/>
          </a:prstGeom>
          <a:solidFill>
            <a:srgbClr val="006C31"/>
          </a:solidFill>
          <a:ln w="3175" cmpd="sng">
            <a:noFill/>
          </a:ln>
          <a:effectLst>
            <a:outerShdw blurRad="177800" dist="88900" dir="9000000" algn="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2" name="MH_SubTitle_1"/>
          <p:cNvSpPr/>
          <p:nvPr>
            <p:custDataLst>
              <p:tags r:id="rId2"/>
            </p:custDataLst>
          </p:nvPr>
        </p:nvSpPr>
        <p:spPr>
          <a:xfrm>
            <a:off x="3957031" y="2498532"/>
            <a:ext cx="837867" cy="847673"/>
          </a:xfrm>
          <a:prstGeom prst="ellipse">
            <a:avLst/>
          </a:prstGeom>
          <a:solidFill>
            <a:srgbClr val="FFFFFF"/>
          </a:solidFill>
          <a:ln w="12700" cmpd="sng">
            <a:noFill/>
          </a:ln>
          <a:effectLst>
            <a:innerShdw blurRad="63500" dist="50800" dir="19800000">
              <a:schemeClr val="tx1">
                <a:lumMod val="65000"/>
                <a:lumOff val="35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芒果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MH_Other_5"/>
          <p:cNvSpPr/>
          <p:nvPr>
            <p:custDataLst>
              <p:tags r:id="rId3"/>
            </p:custDataLst>
          </p:nvPr>
        </p:nvSpPr>
        <p:spPr>
          <a:xfrm>
            <a:off x="3210322" y="3333399"/>
            <a:ext cx="209550" cy="209550"/>
          </a:xfrm>
          <a:prstGeom prst="ellipse">
            <a:avLst/>
          </a:prstGeom>
          <a:noFill/>
          <a:ln w="38100" cmpd="sng">
            <a:solidFill>
              <a:srgbClr val="00964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7" name="MH_Other_7"/>
          <p:cNvSpPr/>
          <p:nvPr>
            <p:custDataLst>
              <p:tags r:id="rId4"/>
            </p:custDataLst>
          </p:nvPr>
        </p:nvSpPr>
        <p:spPr>
          <a:xfrm>
            <a:off x="1709085" y="1419622"/>
            <a:ext cx="1858565" cy="1858565"/>
          </a:xfrm>
          <a:prstGeom prst="ellipse">
            <a:avLst/>
          </a:prstGeom>
          <a:solidFill>
            <a:srgbClr val="006C31"/>
          </a:solidFill>
          <a:ln w="3175" cmpd="sng">
            <a:noFill/>
          </a:ln>
          <a:effectLst>
            <a:outerShdw blurRad="177800" dist="88900" dir="9000000" algn="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00"/>
          </a:p>
        </p:txBody>
      </p:sp>
      <p:sp>
        <p:nvSpPr>
          <p:cNvPr id="18" name="MH_Title_1"/>
          <p:cNvSpPr/>
          <p:nvPr>
            <p:custDataLst>
              <p:tags r:id="rId5"/>
            </p:custDataLst>
          </p:nvPr>
        </p:nvSpPr>
        <p:spPr>
          <a:xfrm>
            <a:off x="1887477" y="1597641"/>
            <a:ext cx="1501953" cy="1501953"/>
          </a:xfrm>
          <a:prstGeom prst="ellipse">
            <a:avLst/>
          </a:prstGeom>
          <a:solidFill>
            <a:srgbClr val="FFFFFF"/>
          </a:solidFill>
          <a:ln w="12700" cmpd="sng">
            <a:noFill/>
          </a:ln>
          <a:effectLst>
            <a:innerShdw blurRad="63500" dist="508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合作社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MH_Other_11"/>
          <p:cNvSpPr/>
          <p:nvPr>
            <p:custDataLst>
              <p:tags r:id="rId6"/>
            </p:custDataLst>
          </p:nvPr>
        </p:nvSpPr>
        <p:spPr>
          <a:xfrm>
            <a:off x="3635896" y="2591321"/>
            <a:ext cx="196453" cy="196453"/>
          </a:xfrm>
          <a:prstGeom prst="ellipse">
            <a:avLst/>
          </a:prstGeom>
          <a:noFill/>
          <a:ln w="38100" cmpd="sng">
            <a:solidFill>
              <a:srgbClr val="00964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5" name="MH_Other_1"/>
          <p:cNvSpPr/>
          <p:nvPr>
            <p:custDataLst>
              <p:tags r:id="rId7"/>
            </p:custDataLst>
          </p:nvPr>
        </p:nvSpPr>
        <p:spPr>
          <a:xfrm>
            <a:off x="3813247" y="879121"/>
            <a:ext cx="1296144" cy="1296144"/>
          </a:xfrm>
          <a:prstGeom prst="ellipse">
            <a:avLst/>
          </a:prstGeom>
          <a:solidFill>
            <a:srgbClr val="006C31"/>
          </a:solidFill>
          <a:ln w="3175" cmpd="sng">
            <a:noFill/>
          </a:ln>
          <a:effectLst>
            <a:outerShdw blurRad="177800" dist="88900" dir="9000000" algn="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6" name="MH_SubTitle_1"/>
          <p:cNvSpPr/>
          <p:nvPr>
            <p:custDataLst>
              <p:tags r:id="rId8"/>
            </p:custDataLst>
          </p:nvPr>
        </p:nvSpPr>
        <p:spPr>
          <a:xfrm>
            <a:off x="3920527" y="985274"/>
            <a:ext cx="1077257" cy="1077257"/>
          </a:xfrm>
          <a:prstGeom prst="ellipse">
            <a:avLst/>
          </a:prstGeom>
          <a:solidFill>
            <a:srgbClr val="FFFFFF"/>
          </a:solidFill>
          <a:ln w="12700" cmpd="sng">
            <a:noFill/>
          </a:ln>
          <a:effectLst>
            <a:innerShdw blurRad="63500" dist="50800" dir="19800000">
              <a:schemeClr val="tx1">
                <a:lumMod val="65000"/>
                <a:lumOff val="35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石榴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3232596"/>
            <a:ext cx="2741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位于石榴之乡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——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会理县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拥有合作土地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1000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余亩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716364" y="1294758"/>
            <a:ext cx="2744068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94106" y="3939902"/>
            <a:ext cx="3894318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脱骨李、桃子等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220072" y="1001357"/>
            <a:ext cx="3894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普通石榴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软籽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石榴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流程图: 过程 8"/>
          <p:cNvSpPr/>
          <p:nvPr/>
        </p:nvSpPr>
        <p:spPr>
          <a:xfrm>
            <a:off x="7092280" y="-7"/>
            <a:ext cx="2051720" cy="627541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农家小妹</a:t>
            </a:r>
            <a:endParaRPr lang="zh-CN" altLang="en-US" dirty="0"/>
          </a:p>
        </p:txBody>
      </p:sp>
      <p:sp>
        <p:nvSpPr>
          <p:cNvPr id="29" name="MH_Other_5"/>
          <p:cNvSpPr/>
          <p:nvPr>
            <p:custDataLst>
              <p:tags r:id="rId9"/>
            </p:custDataLst>
          </p:nvPr>
        </p:nvSpPr>
        <p:spPr>
          <a:xfrm>
            <a:off x="3546140" y="1707654"/>
            <a:ext cx="209550" cy="209550"/>
          </a:xfrm>
          <a:prstGeom prst="ellipse">
            <a:avLst/>
          </a:prstGeom>
          <a:noFill/>
          <a:ln w="38100" cmpd="sng">
            <a:solidFill>
              <a:srgbClr val="00964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32" name="MH_Other_1"/>
          <p:cNvSpPr/>
          <p:nvPr>
            <p:custDataLst>
              <p:tags r:id="rId10"/>
            </p:custDataLst>
          </p:nvPr>
        </p:nvSpPr>
        <p:spPr>
          <a:xfrm>
            <a:off x="3327566" y="3584699"/>
            <a:ext cx="1008112" cy="1019910"/>
          </a:xfrm>
          <a:prstGeom prst="ellipse">
            <a:avLst/>
          </a:prstGeom>
          <a:solidFill>
            <a:srgbClr val="006C31"/>
          </a:solidFill>
          <a:ln w="3175" cmpd="sng">
            <a:noFill/>
          </a:ln>
          <a:effectLst>
            <a:outerShdw blurRad="177800" dist="88900" dir="9000000" algn="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33" name="MH_SubTitle_1"/>
          <p:cNvSpPr/>
          <p:nvPr>
            <p:custDataLst>
              <p:tags r:id="rId11"/>
            </p:custDataLst>
          </p:nvPr>
        </p:nvSpPr>
        <p:spPr>
          <a:xfrm>
            <a:off x="3410526" y="3673162"/>
            <a:ext cx="837867" cy="847673"/>
          </a:xfrm>
          <a:prstGeom prst="ellipse">
            <a:avLst/>
          </a:prstGeom>
          <a:solidFill>
            <a:srgbClr val="FFFFFF"/>
          </a:solidFill>
          <a:ln w="12700" cmpd="sng">
            <a:noFill/>
          </a:ln>
          <a:effectLst>
            <a:innerShdw blurRad="63500" dist="50800" dir="19800000">
              <a:schemeClr val="tx1">
                <a:lumMod val="65000"/>
                <a:lumOff val="35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004048" y="2410069"/>
            <a:ext cx="3894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金煌芒果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吉禄芒果、凯特芒果等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855" y="3363838"/>
            <a:ext cx="2410475" cy="13556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35646"/>
            <a:ext cx="2285832" cy="134659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"/>
            <a:ext cx="7092280" cy="627542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54924" y="101140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经营现状</a:t>
            </a:r>
            <a:endParaRPr lang="zh-CN" altLang="zh-CN" sz="2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109196" y="241186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7" name="任意多边形 6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31260" y="888706"/>
            <a:ext cx="79925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300</a:t>
            </a:r>
            <a:r>
              <a:rPr lang="zh-CN" altLang="en-US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亩早熟</a:t>
            </a:r>
            <a:r>
              <a:rPr lang="zh-CN" altLang="en-US" b="1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基地。</a:t>
            </a:r>
            <a:r>
              <a:rPr lang="en-US" altLang="zh-CN" b="1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b="1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亩软籽石榴，</a:t>
            </a:r>
            <a:r>
              <a:rPr lang="zh-CN" altLang="en-US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其他树木都是老品种水果。</a:t>
            </a:r>
          </a:p>
        </p:txBody>
      </p:sp>
      <p:sp>
        <p:nvSpPr>
          <p:cNvPr id="18" name="矩形 17"/>
          <p:cNvSpPr/>
          <p:nvPr/>
        </p:nvSpPr>
        <p:spPr>
          <a:xfrm>
            <a:off x="3172870" y="1722970"/>
            <a:ext cx="3775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品种竞争力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薄弱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、市场价格低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KSO_Shape"/>
          <p:cNvSpPr/>
          <p:nvPr/>
        </p:nvSpPr>
        <p:spPr>
          <a:xfrm rot="10800000" flipH="1">
            <a:off x="2755235" y="1722970"/>
            <a:ext cx="344686" cy="435670"/>
          </a:xfrm>
          <a:custGeom>
            <a:avLst/>
            <a:gdLst>
              <a:gd name="connsiteX0" fmla="*/ 0 w 286763"/>
              <a:gd name="connsiteY0" fmla="*/ 0 h 296477"/>
              <a:gd name="connsiteX1" fmla="*/ 0 w 286763"/>
              <a:gd name="connsiteY1" fmla="*/ 296477 h 296477"/>
              <a:gd name="connsiteX2" fmla="*/ 219559 w 286763"/>
              <a:gd name="connsiteY2" fmla="*/ 148263 h 296477"/>
              <a:gd name="connsiteX3" fmla="*/ 219559 w 286763"/>
              <a:gd name="connsiteY3" fmla="*/ 267358 h 296477"/>
              <a:gd name="connsiteX4" fmla="*/ 286763 w 286763"/>
              <a:gd name="connsiteY4" fmla="*/ 267358 h 296477"/>
              <a:gd name="connsiteX5" fmla="*/ 286763 w 286763"/>
              <a:gd name="connsiteY5" fmla="*/ 29119 h 296477"/>
              <a:gd name="connsiteX6" fmla="*/ 219559 w 286763"/>
              <a:gd name="connsiteY6" fmla="*/ 29119 h 296477"/>
              <a:gd name="connsiteX7" fmla="*/ 219559 w 286763"/>
              <a:gd name="connsiteY7" fmla="*/ 148215 h 29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763" h="296477">
                <a:moveTo>
                  <a:pt x="0" y="0"/>
                </a:moveTo>
                <a:lnTo>
                  <a:pt x="0" y="296477"/>
                </a:lnTo>
                <a:lnTo>
                  <a:pt x="219559" y="148263"/>
                </a:lnTo>
                <a:lnTo>
                  <a:pt x="219559" y="267358"/>
                </a:lnTo>
                <a:lnTo>
                  <a:pt x="286763" y="267358"/>
                </a:lnTo>
                <a:lnTo>
                  <a:pt x="286763" y="29119"/>
                </a:lnTo>
                <a:lnTo>
                  <a:pt x="219559" y="29119"/>
                </a:lnTo>
                <a:lnTo>
                  <a:pt x="219559" y="148215"/>
                </a:lnTo>
                <a:close/>
              </a:path>
            </a:pathLst>
          </a:custGeom>
          <a:solidFill>
            <a:srgbClr val="99C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173787" y="2057382"/>
            <a:ext cx="50504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品种</a:t>
            </a: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：早熟水晶石榴    </a:t>
            </a:r>
            <a:endParaRPr lang="en-US" altLang="zh-CN" kern="1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产量</a:t>
            </a: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60</a:t>
            </a: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</a:t>
            </a:r>
            <a:r>
              <a:rPr lang="zh-CN" altLang="en-US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斤；销量：</a:t>
            </a:r>
            <a:r>
              <a:rPr lang="en-US" altLang="zh-CN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</a:t>
            </a:r>
            <a:r>
              <a:rPr lang="zh-CN" altLang="en-US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万斤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KSO_Shape"/>
          <p:cNvSpPr/>
          <p:nvPr/>
        </p:nvSpPr>
        <p:spPr>
          <a:xfrm flipH="1">
            <a:off x="5361479" y="3485047"/>
            <a:ext cx="344686" cy="435670"/>
          </a:xfrm>
          <a:custGeom>
            <a:avLst/>
            <a:gdLst>
              <a:gd name="connsiteX0" fmla="*/ 0 w 286763"/>
              <a:gd name="connsiteY0" fmla="*/ 0 h 296477"/>
              <a:gd name="connsiteX1" fmla="*/ 0 w 286763"/>
              <a:gd name="connsiteY1" fmla="*/ 296477 h 296477"/>
              <a:gd name="connsiteX2" fmla="*/ 219559 w 286763"/>
              <a:gd name="connsiteY2" fmla="*/ 148263 h 296477"/>
              <a:gd name="connsiteX3" fmla="*/ 219559 w 286763"/>
              <a:gd name="connsiteY3" fmla="*/ 267358 h 296477"/>
              <a:gd name="connsiteX4" fmla="*/ 286763 w 286763"/>
              <a:gd name="connsiteY4" fmla="*/ 267358 h 296477"/>
              <a:gd name="connsiteX5" fmla="*/ 286763 w 286763"/>
              <a:gd name="connsiteY5" fmla="*/ 29119 h 296477"/>
              <a:gd name="connsiteX6" fmla="*/ 219559 w 286763"/>
              <a:gd name="connsiteY6" fmla="*/ 29119 h 296477"/>
              <a:gd name="connsiteX7" fmla="*/ 219559 w 286763"/>
              <a:gd name="connsiteY7" fmla="*/ 148215 h 29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763" h="296477">
                <a:moveTo>
                  <a:pt x="0" y="0"/>
                </a:moveTo>
                <a:lnTo>
                  <a:pt x="0" y="296477"/>
                </a:lnTo>
                <a:lnTo>
                  <a:pt x="219559" y="148263"/>
                </a:lnTo>
                <a:lnTo>
                  <a:pt x="219559" y="267358"/>
                </a:lnTo>
                <a:lnTo>
                  <a:pt x="286763" y="267358"/>
                </a:lnTo>
                <a:lnTo>
                  <a:pt x="286763" y="29119"/>
                </a:lnTo>
                <a:lnTo>
                  <a:pt x="219559" y="29119"/>
                </a:lnTo>
                <a:lnTo>
                  <a:pt x="219559" y="148215"/>
                </a:lnTo>
                <a:close/>
              </a:path>
            </a:pathLst>
          </a:custGeom>
          <a:solidFill>
            <a:srgbClr val="99C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195736" y="3510781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成熟时间晚，种植面少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195735" y="3920717"/>
            <a:ext cx="3612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品种：软籽石榴；</a:t>
            </a:r>
            <a:endParaRPr lang="en-US" altLang="zh-CN" kern="1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种植面积：</a:t>
            </a:r>
            <a:r>
              <a:rPr lang="en-US" altLang="zh-CN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亩；预计产量</a:t>
            </a:r>
            <a:r>
              <a:rPr lang="en-US" altLang="zh-CN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万斤</a:t>
            </a:r>
            <a:endParaRPr lang="en-US" altLang="zh-CN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流程图: 过程 18"/>
          <p:cNvSpPr/>
          <p:nvPr/>
        </p:nvSpPr>
        <p:spPr>
          <a:xfrm>
            <a:off x="7092280" y="1"/>
            <a:ext cx="2051720" cy="627541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农家小妹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835695" y="1131030"/>
            <a:ext cx="5056127" cy="1072848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1"/>
            <a:ext cx="7092280" cy="627542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109196" y="241186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7" name="任意多边形 6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835696" y="2787774"/>
            <a:ext cx="5056127" cy="1944216"/>
          </a:xfrm>
          <a:prstGeom prst="rect">
            <a:avLst/>
          </a:prstGeom>
          <a:noFill/>
          <a:ln>
            <a:solidFill>
              <a:srgbClr val="006C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951491" y="2882719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水果行业进入新常态</a:t>
            </a:r>
            <a:endParaRPr lang="en-US" altLang="zh-CN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倡导源头供货；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售后有保障；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天然无污染。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78820" y="1200788"/>
            <a:ext cx="4769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基于水果行业现状，众多商家寻找基地合作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成本</a:t>
            </a:r>
            <a:r>
              <a:rPr lang="zh-CN" altLang="zh-CN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品质</a:t>
            </a:r>
            <a:r>
              <a:rPr lang="zh-CN" altLang="zh-CN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信誉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4688" y="104629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行业现状</a:t>
            </a:r>
            <a:endParaRPr lang="zh-CN" altLang="en-US" sz="2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上箭头 24"/>
          <p:cNvSpPr/>
          <p:nvPr/>
        </p:nvSpPr>
        <p:spPr>
          <a:xfrm>
            <a:off x="5220072" y="2217964"/>
            <a:ext cx="576064" cy="669750"/>
          </a:xfrm>
          <a:prstGeom prst="upArrow">
            <a:avLst/>
          </a:prstGeom>
          <a:solidFill>
            <a:srgbClr val="99C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上箭头 25"/>
          <p:cNvSpPr/>
          <p:nvPr/>
        </p:nvSpPr>
        <p:spPr>
          <a:xfrm>
            <a:off x="2725576" y="2212969"/>
            <a:ext cx="576064" cy="669750"/>
          </a:xfrm>
          <a:prstGeom prst="upArrow">
            <a:avLst/>
          </a:prstGeom>
          <a:solidFill>
            <a:srgbClr val="99C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过程 14"/>
          <p:cNvSpPr/>
          <p:nvPr/>
        </p:nvSpPr>
        <p:spPr>
          <a:xfrm>
            <a:off x="7092280" y="1"/>
            <a:ext cx="2051720" cy="627541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农家小妹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7092280" cy="627542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109196" y="241186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7" name="任意多边形 6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33608" y="699542"/>
            <a:ext cx="867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组：李顺芬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公司创始人）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组：付正文（合伙人）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组：李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坤（合伙人）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4688" y="104629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核心团队</a:t>
            </a:r>
            <a:endParaRPr lang="zh-CN" altLang="en-US" sz="2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流程图: 过程 14"/>
          <p:cNvSpPr/>
          <p:nvPr/>
        </p:nvSpPr>
        <p:spPr>
          <a:xfrm>
            <a:off x="7092280" y="1"/>
            <a:ext cx="2051720" cy="627541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农家小妹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99542"/>
            <a:ext cx="791518" cy="1241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673" y="2076353"/>
            <a:ext cx="906287" cy="125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03282"/>
            <a:ext cx="798537" cy="1419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54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/>
          <p:nvPr/>
        </p:nvCxnSpPr>
        <p:spPr>
          <a:xfrm>
            <a:off x="325674" y="1867173"/>
            <a:ext cx="849479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1"/>
            <a:ext cx="7092280" cy="627542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4924" y="101140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spc="3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zh-CN" sz="2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109196" y="241186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7" name="任意多边形 6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416708" y="816698"/>
            <a:ext cx="8259747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品种改良</a:t>
            </a:r>
            <a:r>
              <a:rPr lang="en-US" altLang="zh-CN" b="1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b="1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老品种石榴改良为早熟软籽石榴</a:t>
            </a:r>
            <a:endParaRPr lang="en-US" altLang="zh-CN" b="1" kern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15"/>
          <p:cNvSpPr/>
          <p:nvPr/>
        </p:nvSpPr>
        <p:spPr>
          <a:xfrm>
            <a:off x="755576" y="1635646"/>
            <a:ext cx="2336006" cy="478069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种植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早熟软籽石榴果苗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0"/>
          <p:cNvSpPr/>
          <p:nvPr/>
        </p:nvSpPr>
        <p:spPr>
          <a:xfrm>
            <a:off x="3403997" y="1635646"/>
            <a:ext cx="2336006" cy="478069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规范化种植技术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1"/>
          <p:cNvSpPr/>
          <p:nvPr/>
        </p:nvSpPr>
        <p:spPr>
          <a:xfrm>
            <a:off x="6052418" y="1635646"/>
            <a:ext cx="2336006" cy="478069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统一果品包装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1396" y="2212858"/>
            <a:ext cx="2444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扩大种植面；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占据早熟市场；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10230" y="2212858"/>
            <a:ext cx="25235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提高产量；</a:t>
            </a:r>
            <a:endParaRPr lang="en-US" altLang="zh-CN" sz="1600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增加果子品质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98238" y="2212858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提高性价比</a:t>
            </a:r>
            <a:endParaRPr lang="en-US" altLang="zh-CN" sz="1600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建立品牌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流程图: 过程 15"/>
          <p:cNvSpPr/>
          <p:nvPr/>
        </p:nvSpPr>
        <p:spPr>
          <a:xfrm>
            <a:off x="7092280" y="1"/>
            <a:ext cx="2051720" cy="627541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农家小妹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1475656" y="2797633"/>
            <a:ext cx="1080120" cy="734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851920" y="2797633"/>
            <a:ext cx="0" cy="734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5148064" y="2797633"/>
            <a:ext cx="1296144" cy="734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KSO_Shape"/>
          <p:cNvSpPr/>
          <p:nvPr/>
        </p:nvSpPr>
        <p:spPr>
          <a:xfrm>
            <a:off x="2078149" y="3613501"/>
            <a:ext cx="522509" cy="308169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rgbClr val="99C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600658" y="3532329"/>
            <a:ext cx="35555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产量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增产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10%-15%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KSO_Shape"/>
          <p:cNvSpPr/>
          <p:nvPr/>
        </p:nvSpPr>
        <p:spPr>
          <a:xfrm>
            <a:off x="2078149" y="4148766"/>
            <a:ext cx="522509" cy="308169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rgbClr val="99C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600658" y="4036986"/>
            <a:ext cx="35555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单价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同比提高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4-6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倍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KSO_Shape"/>
          <p:cNvSpPr/>
          <p:nvPr/>
        </p:nvSpPr>
        <p:spPr>
          <a:xfrm>
            <a:off x="2078149" y="4684031"/>
            <a:ext cx="522509" cy="308169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rgbClr val="99C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600658" y="4584199"/>
            <a:ext cx="57877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销量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供不应求，主要销往北京、上海、广州等城市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7092280" cy="627542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74370" y="100353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预期目标</a:t>
            </a:r>
            <a:endParaRPr lang="zh-CN" altLang="en-US" sz="2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109196" y="241186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7" name="任意多边形 6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4" name="圆角矩形 3"/>
          <p:cNvSpPr/>
          <p:nvPr/>
        </p:nvSpPr>
        <p:spPr>
          <a:xfrm>
            <a:off x="431260" y="1769778"/>
            <a:ext cx="2880320" cy="1080120"/>
          </a:xfrm>
          <a:prstGeom prst="round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17584" y="1802006"/>
            <a:ext cx="25076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预计到</a:t>
            </a:r>
            <a:r>
              <a:rPr lang="en-US" altLang="zh-CN" sz="20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2020</a:t>
            </a:r>
            <a:r>
              <a:rPr lang="zh-CN" altLang="en-US" sz="20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年新品种果子可正式销售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11579" y="1777303"/>
            <a:ext cx="801644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销售渠道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091127" y="959966"/>
            <a:ext cx="1383324" cy="1156661"/>
            <a:chOff x="3660996" y="1863907"/>
            <a:chExt cx="1670586" cy="144016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六边形 11"/>
            <p:cNvSpPr/>
            <p:nvPr/>
          </p:nvSpPr>
          <p:spPr>
            <a:xfrm>
              <a:off x="3660996" y="1863907"/>
              <a:ext cx="1670586" cy="1440160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六边形 12"/>
            <p:cNvSpPr/>
            <p:nvPr/>
          </p:nvSpPr>
          <p:spPr>
            <a:xfrm>
              <a:off x="3731072" y="1916477"/>
              <a:ext cx="1524799" cy="1314482"/>
            </a:xfrm>
            <a:prstGeom prst="hexagon">
              <a:avLst/>
            </a:prstGeom>
            <a:solidFill>
              <a:srgbClr val="006C31"/>
            </a:solidFill>
            <a:ln w="31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线上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113223" y="2377051"/>
            <a:ext cx="1383324" cy="1182386"/>
            <a:chOff x="3660996" y="1863907"/>
            <a:chExt cx="1670586" cy="144016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六边形 14"/>
            <p:cNvSpPr/>
            <p:nvPr/>
          </p:nvSpPr>
          <p:spPr>
            <a:xfrm>
              <a:off x="3660996" y="1863907"/>
              <a:ext cx="1670586" cy="1440160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六边形 15"/>
            <p:cNvSpPr/>
            <p:nvPr/>
          </p:nvSpPr>
          <p:spPr>
            <a:xfrm>
              <a:off x="3731072" y="1916477"/>
              <a:ext cx="1524799" cy="1314482"/>
            </a:xfrm>
            <a:prstGeom prst="hexagon">
              <a:avLst/>
            </a:prstGeom>
            <a:solidFill>
              <a:srgbClr val="006C31"/>
            </a:solidFill>
            <a:ln w="31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线下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476930" y="1271831"/>
            <a:ext cx="22765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淘宝、阿里、京东等</a:t>
            </a:r>
            <a:endParaRPr lang="zh-CN" altLang="en-US" b="1" dirty="0"/>
          </a:p>
        </p:txBody>
      </p:sp>
      <p:sp>
        <p:nvSpPr>
          <p:cNvPr id="18" name="矩形 17"/>
          <p:cNvSpPr/>
          <p:nvPr/>
        </p:nvSpPr>
        <p:spPr>
          <a:xfrm>
            <a:off x="5479404" y="2760914"/>
            <a:ext cx="3434834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门店、大宗批发</a:t>
            </a:r>
            <a:endParaRPr lang="zh-CN" altLang="en-US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98542" y="3961576"/>
            <a:ext cx="79469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预计总产量可达</a:t>
            </a:r>
            <a:r>
              <a:rPr lang="en-US" altLang="zh-CN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80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万斤，利润按</a:t>
            </a:r>
            <a:r>
              <a:rPr lang="en-US" altLang="zh-CN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元计算，共计可达</a:t>
            </a:r>
            <a:r>
              <a:rPr lang="en-US" altLang="zh-CN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480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</a:t>
            </a:r>
            <a:endParaRPr lang="zh-CN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36846" y="3868272"/>
            <a:ext cx="789924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流程图: 过程 21"/>
          <p:cNvSpPr/>
          <p:nvPr/>
        </p:nvSpPr>
        <p:spPr>
          <a:xfrm>
            <a:off x="7092280" y="1"/>
            <a:ext cx="2051720" cy="627541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农家小妹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7092280" cy="627542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4924" y="101140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spc="3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融资需求</a:t>
            </a:r>
            <a:endParaRPr lang="zh-CN" altLang="zh-CN" sz="2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109196" y="241186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7" name="任意多边形 6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416708" y="831780"/>
            <a:ext cx="82597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总费用</a:t>
            </a:r>
            <a:r>
              <a:rPr lang="en-US" altLang="zh-CN" b="1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150</a:t>
            </a:r>
            <a:r>
              <a:rPr lang="zh-CN" altLang="en-US" b="1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万，改良面积</a:t>
            </a:r>
            <a:r>
              <a:rPr lang="en-US" altLang="zh-CN" b="1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300</a:t>
            </a:r>
            <a:r>
              <a:rPr lang="zh-CN" altLang="en-US" b="1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亩，出让</a:t>
            </a:r>
            <a:r>
              <a:rPr lang="en-US" altLang="zh-CN" b="1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15%</a:t>
            </a:r>
            <a:r>
              <a:rPr lang="zh-CN" altLang="en-US" b="1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的股份</a:t>
            </a:r>
            <a:endParaRPr lang="en-US" altLang="zh-CN" b="1" kern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流程图: 过程 15"/>
          <p:cNvSpPr/>
          <p:nvPr/>
        </p:nvSpPr>
        <p:spPr>
          <a:xfrm>
            <a:off x="7092280" y="1"/>
            <a:ext cx="2051720" cy="627541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农家小妹</a:t>
            </a:r>
            <a:endParaRPr lang="zh-CN" altLang="en-US" dirty="0"/>
          </a:p>
        </p:txBody>
      </p:sp>
      <p:sp>
        <p:nvSpPr>
          <p:cNvPr id="17" name="Freeform 6"/>
          <p:cNvSpPr/>
          <p:nvPr/>
        </p:nvSpPr>
        <p:spPr bwMode="auto">
          <a:xfrm rot="21342818">
            <a:off x="4243921" y="1965775"/>
            <a:ext cx="1803400" cy="2849563"/>
          </a:xfrm>
          <a:custGeom>
            <a:avLst/>
            <a:gdLst>
              <a:gd name="T0" fmla="*/ 0 w 1251"/>
              <a:gd name="T1" fmla="*/ 1965 h 1965"/>
              <a:gd name="T2" fmla="*/ 1015 w 1251"/>
              <a:gd name="T3" fmla="*/ 950 h 1965"/>
              <a:gd name="T4" fmla="*/ 831 w 1251"/>
              <a:gd name="T5" fmla="*/ 126 h 1965"/>
              <a:gd name="T6" fmla="*/ 58 w 1251"/>
              <a:gd name="T7" fmla="*/ 473 h 1965"/>
              <a:gd name="T8" fmla="*/ 0 w 1251"/>
              <a:gd name="T9" fmla="*/ 1965 h 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1" h="1965">
                <a:moveTo>
                  <a:pt x="0" y="1965"/>
                </a:moveTo>
                <a:cubicBezTo>
                  <a:pt x="338" y="1626"/>
                  <a:pt x="677" y="1288"/>
                  <a:pt x="1015" y="950"/>
                </a:cubicBezTo>
                <a:cubicBezTo>
                  <a:pt x="1251" y="698"/>
                  <a:pt x="1146" y="285"/>
                  <a:pt x="831" y="126"/>
                </a:cubicBezTo>
                <a:cubicBezTo>
                  <a:pt x="581" y="0"/>
                  <a:pt x="122" y="131"/>
                  <a:pt x="58" y="473"/>
                </a:cubicBezTo>
                <a:lnTo>
                  <a:pt x="0" y="1965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06" tIns="45702" rIns="91406" bIns="45702" numCol="1" spcCol="0" rtlCol="0" fromWordArt="0" anchor="t" anchorCtr="0" forceAA="0" compatLnSpc="1">
            <a:no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Freeform 7"/>
          <p:cNvSpPr/>
          <p:nvPr/>
        </p:nvSpPr>
        <p:spPr bwMode="auto">
          <a:xfrm rot="21348821">
            <a:off x="2443724" y="1970878"/>
            <a:ext cx="1747058" cy="2970727"/>
          </a:xfrm>
          <a:custGeom>
            <a:avLst/>
            <a:gdLst>
              <a:gd name="T0" fmla="*/ 1459 w 1459"/>
              <a:gd name="T1" fmla="*/ 2412 h 2412"/>
              <a:gd name="T2" fmla="*/ 1459 w 1459"/>
              <a:gd name="T3" fmla="*/ 680 h 2412"/>
              <a:gd name="T4" fmla="*/ 600 w 1459"/>
              <a:gd name="T5" fmla="*/ 134 h 2412"/>
              <a:gd name="T6" fmla="*/ 236 w 1459"/>
              <a:gd name="T7" fmla="*/ 1089 h 2412"/>
              <a:gd name="T8" fmla="*/ 1459 w 1459"/>
              <a:gd name="T9" fmla="*/ 2412 h 2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9" h="2412">
                <a:moveTo>
                  <a:pt x="1459" y="2412"/>
                </a:moveTo>
                <a:cubicBezTo>
                  <a:pt x="1459" y="1834"/>
                  <a:pt x="1459" y="1257"/>
                  <a:pt x="1459" y="680"/>
                </a:cubicBezTo>
                <a:cubicBezTo>
                  <a:pt x="1446" y="264"/>
                  <a:pt x="1004" y="0"/>
                  <a:pt x="600" y="134"/>
                </a:cubicBezTo>
                <a:cubicBezTo>
                  <a:pt x="279" y="240"/>
                  <a:pt x="0" y="743"/>
                  <a:pt x="236" y="1089"/>
                </a:cubicBezTo>
                <a:lnTo>
                  <a:pt x="1459" y="241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06" tIns="45702" rIns="91406" bIns="45702" numCol="1" spcCol="0" rtlCol="0" fromWordArt="0" anchor="t" anchorCtr="0" forceAA="0" compatLnSpc="1">
            <a:no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Freeform 8"/>
          <p:cNvSpPr/>
          <p:nvPr/>
        </p:nvSpPr>
        <p:spPr bwMode="auto">
          <a:xfrm>
            <a:off x="733688" y="2822495"/>
            <a:ext cx="3496545" cy="2125133"/>
          </a:xfrm>
          <a:custGeom>
            <a:avLst/>
            <a:gdLst>
              <a:gd name="T0" fmla="*/ 2772 w 2772"/>
              <a:gd name="T1" fmla="*/ 1674 h 1675"/>
              <a:gd name="T2" fmla="*/ 1300 w 2772"/>
              <a:gd name="T3" fmla="*/ 315 h 1675"/>
              <a:gd name="T4" fmla="*/ 162 w 2772"/>
              <a:gd name="T5" fmla="*/ 616 h 1675"/>
              <a:gd name="T6" fmla="*/ 688 w 2772"/>
              <a:gd name="T7" fmla="*/ 1675 h 1675"/>
              <a:gd name="T8" fmla="*/ 2772 w 2772"/>
              <a:gd name="T9" fmla="*/ 1674 h 1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2" h="1675">
                <a:moveTo>
                  <a:pt x="2772" y="1674"/>
                </a:moveTo>
                <a:cubicBezTo>
                  <a:pt x="2281" y="1221"/>
                  <a:pt x="1791" y="768"/>
                  <a:pt x="1300" y="315"/>
                </a:cubicBezTo>
                <a:cubicBezTo>
                  <a:pt x="937" y="0"/>
                  <a:pt x="366" y="168"/>
                  <a:pt x="162" y="616"/>
                </a:cubicBezTo>
                <a:cubicBezTo>
                  <a:pt x="0" y="972"/>
                  <a:pt x="209" y="1605"/>
                  <a:pt x="688" y="1675"/>
                </a:cubicBezTo>
                <a:lnTo>
                  <a:pt x="2772" y="1674"/>
                </a:lnTo>
                <a:close/>
              </a:path>
            </a:pathLst>
          </a:custGeom>
          <a:solidFill>
            <a:srgbClr val="29FF8A"/>
          </a:solidFill>
          <a:ln w="28575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06" tIns="45702" rIns="91406" bIns="45702" numCol="1" spcCol="0" rtlCol="0" fromWordArt="0" anchor="t" anchorCtr="0" forceAA="0" compatLnSpc="1">
            <a:no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Freeform 6"/>
          <p:cNvSpPr/>
          <p:nvPr/>
        </p:nvSpPr>
        <p:spPr bwMode="auto">
          <a:xfrm rot="2614113">
            <a:off x="5233610" y="3093571"/>
            <a:ext cx="1803400" cy="2849563"/>
          </a:xfrm>
          <a:custGeom>
            <a:avLst/>
            <a:gdLst>
              <a:gd name="T0" fmla="*/ 0 w 1251"/>
              <a:gd name="T1" fmla="*/ 1965 h 1965"/>
              <a:gd name="T2" fmla="*/ 1015 w 1251"/>
              <a:gd name="T3" fmla="*/ 950 h 1965"/>
              <a:gd name="T4" fmla="*/ 831 w 1251"/>
              <a:gd name="T5" fmla="*/ 126 h 1965"/>
              <a:gd name="T6" fmla="*/ 58 w 1251"/>
              <a:gd name="T7" fmla="*/ 473 h 1965"/>
              <a:gd name="T8" fmla="*/ 0 w 1251"/>
              <a:gd name="T9" fmla="*/ 1965 h 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1" h="1965">
                <a:moveTo>
                  <a:pt x="0" y="1965"/>
                </a:moveTo>
                <a:cubicBezTo>
                  <a:pt x="338" y="1626"/>
                  <a:pt x="677" y="1288"/>
                  <a:pt x="1015" y="950"/>
                </a:cubicBezTo>
                <a:cubicBezTo>
                  <a:pt x="1251" y="698"/>
                  <a:pt x="1146" y="285"/>
                  <a:pt x="831" y="126"/>
                </a:cubicBezTo>
                <a:cubicBezTo>
                  <a:pt x="581" y="0"/>
                  <a:pt x="122" y="131"/>
                  <a:pt x="58" y="473"/>
                </a:cubicBezTo>
                <a:lnTo>
                  <a:pt x="0" y="1965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06" tIns="45702" rIns="91406" bIns="45702" numCol="1" spcCol="0" rtlCol="0" fromWordArt="0" anchor="t" anchorCtr="0" forceAA="0" compatLnSpc="1">
            <a:no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39320" y="3585748"/>
            <a:ext cx="877163" cy="299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345" noProof="0" dirty="0">
                <a:solidFill>
                  <a:schemeClr val="accent2"/>
                </a:solidFill>
                <a:latin typeface="+mj-ea"/>
                <a:ea typeface="+mj-ea"/>
                <a:cs typeface="+mn-cs"/>
              </a:rPr>
              <a:t>果</a:t>
            </a:r>
            <a:r>
              <a:rPr lang="zh-CN" altLang="en-US" sz="1345" noProof="0" dirty="0" smtClean="0">
                <a:solidFill>
                  <a:schemeClr val="accent2"/>
                </a:solidFill>
                <a:latin typeface="+mj-ea"/>
                <a:ea typeface="+mj-ea"/>
                <a:cs typeface="+mn-cs"/>
              </a:rPr>
              <a:t>苗准备</a:t>
            </a:r>
            <a:endParaRPr kumimoji="0" lang="zh-CN" altLang="en-US" sz="13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355441" y="3880088"/>
            <a:ext cx="840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ifeline JL" pitchFamily="2" charset="0"/>
                <a:ea typeface="+mj-ea"/>
                <a:cs typeface="宋体" panose="02010600030101010101" pitchFamily="2" charset="-122"/>
              </a:rPr>
              <a:t>38%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Lifeline JL" pitchFamily="2" charset="0"/>
              <a:ea typeface="+mj-ea"/>
              <a:cs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15816" y="2561332"/>
            <a:ext cx="868363" cy="29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人工管理</a:t>
            </a:r>
          </a:p>
        </p:txBody>
      </p:sp>
      <p:sp>
        <p:nvSpPr>
          <p:cNvPr id="25" name="矩形 24"/>
          <p:cNvSpPr/>
          <p:nvPr/>
        </p:nvSpPr>
        <p:spPr>
          <a:xfrm>
            <a:off x="3003737" y="2861523"/>
            <a:ext cx="776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ifeline JL" pitchFamily="2" charset="0"/>
                <a:ea typeface="+mj-ea"/>
                <a:cs typeface="宋体" panose="02010600030101010101" pitchFamily="2" charset="-122"/>
              </a:rPr>
              <a:t>28%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Lifeline JL" pitchFamily="2" charset="0"/>
              <a:ea typeface="+mj-ea"/>
              <a:cs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572000" y="2524046"/>
            <a:ext cx="1039813" cy="29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管道与肥料</a:t>
            </a:r>
          </a:p>
        </p:txBody>
      </p:sp>
      <p:sp>
        <p:nvSpPr>
          <p:cNvPr id="27" name="矩形 26"/>
          <p:cNvSpPr/>
          <p:nvPr/>
        </p:nvSpPr>
        <p:spPr>
          <a:xfrm>
            <a:off x="4716016" y="2851071"/>
            <a:ext cx="710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ifeline JL" pitchFamily="2" charset="0"/>
                <a:ea typeface="+mj-ea"/>
                <a:cs typeface="宋体" panose="02010600030101010101" pitchFamily="2" charset="-122"/>
              </a:rPr>
              <a:t>24%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Lifeline JL" pitchFamily="2" charset="0"/>
              <a:ea typeface="+mj-ea"/>
              <a:cs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012160" y="3784561"/>
            <a:ext cx="710452" cy="7925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ifeline JL" pitchFamily="2" charset="0"/>
                <a:ea typeface="+mj-ea"/>
                <a:cs typeface="宋体" panose="02010600030101010101" pitchFamily="2" charset="-122"/>
              </a:rPr>
              <a:t>其他</a:t>
            </a:r>
            <a:endParaRPr kumimoji="0" lang="en-US" altLang="zh-CN" sz="135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Lifeline JL" pitchFamily="2" charset="0"/>
              <a:ea typeface="+mj-ea"/>
              <a:cs typeface="宋体" panose="02010600030101010101" pitchFamily="2" charset="-122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ifeline JL" pitchFamily="2" charset="0"/>
                <a:ea typeface="+mj-ea"/>
                <a:cs typeface="宋体" panose="02010600030101010101" pitchFamily="2" charset="-122"/>
              </a:rPr>
              <a:t>10%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Lifeline JL" pitchFamily="2" charset="0"/>
              <a:ea typeface="+mj-ea"/>
              <a:cs typeface="宋体" panose="02010600030101010101" pitchFamily="2" charset="-122"/>
            </a:endParaRPr>
          </a:p>
        </p:txBody>
      </p:sp>
      <p:sp>
        <p:nvSpPr>
          <p:cNvPr id="33" name="文本框 99"/>
          <p:cNvSpPr txBox="1"/>
          <p:nvPr/>
        </p:nvSpPr>
        <p:spPr>
          <a:xfrm>
            <a:off x="123247" y="2643758"/>
            <a:ext cx="2432529" cy="3385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1600" b="1" dirty="0">
                <a:latin typeface="宋体" pitchFamily="2" charset="-122"/>
                <a:ea typeface="宋体" pitchFamily="2" charset="-122"/>
              </a:rPr>
              <a:t>X60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棵</a:t>
            </a:r>
            <a:r>
              <a:rPr lang="en-US" altLang="zh-CN" sz="1600" b="1" dirty="0">
                <a:latin typeface="宋体" pitchFamily="2" charset="-122"/>
                <a:ea typeface="宋体" pitchFamily="2" charset="-122"/>
              </a:rPr>
              <a:t>X300</a:t>
            </a:r>
            <a:r>
              <a:rPr lang="zh-CN" altLang="en-US" sz="1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亩</a:t>
            </a:r>
            <a:r>
              <a:rPr lang="en-US" altLang="zh-CN" sz="1600" b="1" dirty="0" smtClean="0">
                <a:latin typeface="宋体" pitchFamily="2" charset="-122"/>
                <a:ea typeface="宋体" pitchFamily="2" charset="-122"/>
              </a:rPr>
              <a:t>=36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万</a:t>
            </a:r>
          </a:p>
        </p:txBody>
      </p:sp>
      <p:sp>
        <p:nvSpPr>
          <p:cNvPr id="34" name="文本框 99"/>
          <p:cNvSpPr txBox="1"/>
          <p:nvPr/>
        </p:nvSpPr>
        <p:spPr>
          <a:xfrm>
            <a:off x="5796136" y="2283718"/>
            <a:ext cx="2557436" cy="3385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600" b="1" dirty="0" smtClean="0">
                <a:latin typeface="+mj-ea"/>
                <a:ea typeface="+mj-ea"/>
              </a:rPr>
              <a:t>1</a:t>
            </a:r>
            <a:r>
              <a:rPr lang="zh-CN" altLang="en-US" sz="1600" b="1" dirty="0" smtClean="0">
                <a:latin typeface="+mj-ea"/>
                <a:ea typeface="+mj-ea"/>
              </a:rPr>
              <a:t>万</a:t>
            </a:r>
            <a:r>
              <a:rPr lang="en-US" altLang="zh-CN" sz="1600" b="1" dirty="0" smtClean="0">
                <a:latin typeface="+mj-ea"/>
                <a:ea typeface="+mj-ea"/>
              </a:rPr>
              <a:t>/10</a:t>
            </a:r>
            <a:r>
              <a:rPr lang="zh-CN" altLang="en-US" sz="1600" b="1" dirty="0" smtClean="0">
                <a:latin typeface="+mj-ea"/>
                <a:ea typeface="+mj-ea"/>
              </a:rPr>
              <a:t>亩，</a:t>
            </a:r>
            <a:r>
              <a:rPr lang="en-US" altLang="zh-CN" sz="1600" b="1" dirty="0" smtClean="0">
                <a:latin typeface="+mj-ea"/>
                <a:ea typeface="+mj-ea"/>
              </a:rPr>
              <a:t>300</a:t>
            </a:r>
            <a:r>
              <a:rPr lang="zh-CN" altLang="en-US" sz="1600" b="1" dirty="0" smtClean="0">
                <a:latin typeface="+mj-ea"/>
                <a:ea typeface="+mj-ea"/>
              </a:rPr>
              <a:t>亩，共</a:t>
            </a:r>
            <a:r>
              <a:rPr lang="en-US" altLang="zh-CN" sz="1600" b="1" dirty="0" smtClean="0">
                <a:latin typeface="+mj-ea"/>
                <a:ea typeface="+mj-ea"/>
              </a:rPr>
              <a:t>30</a:t>
            </a:r>
            <a:r>
              <a:rPr lang="zh-CN" altLang="en-US" sz="1600" b="1" dirty="0" smtClean="0">
                <a:latin typeface="+mj-ea"/>
                <a:ea typeface="+mj-ea"/>
              </a:rPr>
              <a:t>万</a:t>
            </a:r>
            <a:endParaRPr lang="zh-CN" altLang="en-US" sz="1600" b="1" dirty="0">
              <a:latin typeface="+mj-ea"/>
              <a:ea typeface="+mj-ea"/>
            </a:endParaRPr>
          </a:p>
        </p:txBody>
      </p:sp>
      <p:sp>
        <p:nvSpPr>
          <p:cNvPr id="35" name="文本框 99"/>
          <p:cNvSpPr txBox="1"/>
          <p:nvPr/>
        </p:nvSpPr>
        <p:spPr>
          <a:xfrm>
            <a:off x="2076834" y="1733088"/>
            <a:ext cx="2557436" cy="3385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600" b="1" dirty="0">
                <a:latin typeface="宋体" panose="02010600030101010101" pitchFamily="2" charset="-122"/>
                <a:ea typeface="宋体" pitchFamily="2" charset="-122"/>
              </a:rPr>
              <a:t>3</a:t>
            </a:r>
            <a:r>
              <a:rPr lang="zh-CN" altLang="en-US" sz="1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万</a:t>
            </a:r>
            <a:r>
              <a:rPr lang="en-US" altLang="zh-CN" sz="1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/10</a:t>
            </a:r>
            <a:r>
              <a:rPr lang="zh-CN" altLang="en-US" sz="1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亩，</a:t>
            </a:r>
            <a:r>
              <a:rPr lang="en-US" altLang="zh-CN" sz="1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300</a:t>
            </a:r>
            <a:r>
              <a:rPr lang="zh-CN" altLang="en-US" sz="1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亩共</a:t>
            </a:r>
            <a:r>
              <a:rPr lang="en-US" altLang="zh-CN" sz="1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90</a:t>
            </a:r>
            <a:r>
              <a:rPr lang="zh-CN" altLang="en-US" sz="1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万</a:t>
            </a:r>
            <a:endParaRPr lang="zh-CN" altLang="en-US" sz="16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287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6131838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6131838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6131838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6131838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6131838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6131838"/>
  <p:tag name="MH_LIBRARY" val="GRAPHIC"/>
  <p:tag name="MH_TYPE" val="Other"/>
  <p:tag name="MH_ORDER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6131838"/>
  <p:tag name="MH_LIBRARY" val="GRAPHIC"/>
  <p:tag name="MH_TYPE" val="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6131838"/>
  <p:tag name="MH_LIBRARY" val="GRAPHIC"/>
  <p:tag name="MH_TYPE" val="Other"/>
  <p:tag name="MH_ORDER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6131838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6131838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6131838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473</Words>
  <Application>Microsoft Office PowerPoint</Application>
  <PresentationFormat>全屏显示(16:9)</PresentationFormat>
  <Paragraphs>101</Paragraphs>
  <Slides>10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110</cp:lastModifiedBy>
  <cp:revision>149</cp:revision>
  <dcterms:created xsi:type="dcterms:W3CDTF">2015-09-18T11:40:00Z</dcterms:created>
  <dcterms:modified xsi:type="dcterms:W3CDTF">2017-06-29T14:10:40Z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