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76" r:id="rId3"/>
    <p:sldId id="259" r:id="rId4"/>
    <p:sldId id="278" r:id="rId5"/>
    <p:sldId id="277" r:id="rId6"/>
    <p:sldId id="281" r:id="rId7"/>
    <p:sldId id="279" r:id="rId8"/>
    <p:sldId id="260" r:id="rId9"/>
    <p:sldId id="287" r:id="rId10"/>
    <p:sldId id="262" r:id="rId11"/>
    <p:sldId id="263" r:id="rId12"/>
    <p:sldId id="265" r:id="rId13"/>
    <p:sldId id="266" r:id="rId14"/>
    <p:sldId id="273" r:id="rId15"/>
    <p:sldId id="274" r:id="rId16"/>
    <p:sldId id="272" r:id="rId17"/>
  </p:sldIdLst>
  <p:sldSz cx="14400213" cy="7199313"/>
  <p:notesSz cx="6858000" cy="9144000"/>
  <p:defaultTextStyle>
    <a:defPPr>
      <a:defRPr lang="zh-CN"/>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userDrawn="1">
          <p15:clr>
            <a:srgbClr val="A4A3A4"/>
          </p15:clr>
        </p15:guide>
        <p15:guide id="2" pos="4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yworm" initials="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5" autoAdjust="0"/>
    <p:restoredTop sz="76897" autoAdjust="0"/>
  </p:normalViewPr>
  <p:slideViewPr>
    <p:cSldViewPr snapToGrid="0">
      <p:cViewPr varScale="1">
        <p:scale>
          <a:sx n="94" d="100"/>
          <a:sy n="94" d="100"/>
        </p:scale>
        <p:origin x="1368" y="192"/>
      </p:cViewPr>
      <p:guideLst>
        <p:guide orient="horz" pos="2268"/>
        <p:guide pos="453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25" d="100"/>
          <a:sy n="125" d="100"/>
        </p:scale>
        <p:origin x="3008" y="-58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03A73-3CF1-4FC9-AF23-07CD4D12D4D9}" type="datetimeFigureOut">
              <a:rPr lang="zh-CN" altLang="en-US" smtClean="0"/>
              <a:t>2017/10/27</a:t>
            </a:fld>
            <a:endParaRPr lang="zh-CN" altLang="en-US"/>
          </a:p>
        </p:txBody>
      </p:sp>
      <p:sp>
        <p:nvSpPr>
          <p:cNvPr id="4" name="幻灯片图像占位符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93E77-C7EF-4440-AE9E-066FEB34AE80}" type="slidenum">
              <a:rPr lang="zh-CN" altLang="en-US" smtClean="0"/>
              <a:t>‹#›</a:t>
            </a:fld>
            <a:endParaRPr lang="zh-CN" altLang="en-US"/>
          </a:p>
        </p:txBody>
      </p:sp>
    </p:spTree>
    <p:extLst>
      <p:ext uri="{BB962C8B-B14F-4D97-AF65-F5344CB8AC3E}">
        <p14:creationId xmlns:p14="http://schemas.microsoft.com/office/powerpoint/2010/main" val="3804852318"/>
      </p:ext>
    </p:extLst>
  </p:cSld>
  <p:clrMap bg1="lt1" tx1="dk1" bg2="lt2" tx2="dk2" accent1="accent1" accent2="accent2" accent3="accent3" accent4="accent4" accent5="accent5" accent6="accent6" hlink="hlink" folHlink="folHlink"/>
  <p:notesStyle>
    <a:lvl1pPr marL="0" algn="l" defTabSz="1036747" rtl="0" eaLnBrk="1" latinLnBrk="0" hangingPunct="1">
      <a:defRPr sz="1361" kern="1200">
        <a:solidFill>
          <a:schemeClr val="tx1"/>
        </a:solidFill>
        <a:latin typeface="+mn-lt"/>
        <a:ea typeface="+mn-ea"/>
        <a:cs typeface="+mn-cs"/>
      </a:defRPr>
    </a:lvl1pPr>
    <a:lvl2pPr marL="518373" algn="l" defTabSz="1036747" rtl="0" eaLnBrk="1" latinLnBrk="0" hangingPunct="1">
      <a:defRPr sz="1361" kern="1200">
        <a:solidFill>
          <a:schemeClr val="tx1"/>
        </a:solidFill>
        <a:latin typeface="+mn-lt"/>
        <a:ea typeface="+mn-ea"/>
        <a:cs typeface="+mn-cs"/>
      </a:defRPr>
    </a:lvl2pPr>
    <a:lvl3pPr marL="1036747" algn="l" defTabSz="1036747" rtl="0" eaLnBrk="1" latinLnBrk="0" hangingPunct="1">
      <a:defRPr sz="1361" kern="1200">
        <a:solidFill>
          <a:schemeClr val="tx1"/>
        </a:solidFill>
        <a:latin typeface="+mn-lt"/>
        <a:ea typeface="+mn-ea"/>
        <a:cs typeface="+mn-cs"/>
      </a:defRPr>
    </a:lvl3pPr>
    <a:lvl4pPr marL="1555120" algn="l" defTabSz="1036747" rtl="0" eaLnBrk="1" latinLnBrk="0" hangingPunct="1">
      <a:defRPr sz="1361" kern="1200">
        <a:solidFill>
          <a:schemeClr val="tx1"/>
        </a:solidFill>
        <a:latin typeface="+mn-lt"/>
        <a:ea typeface="+mn-ea"/>
        <a:cs typeface="+mn-cs"/>
      </a:defRPr>
    </a:lvl4pPr>
    <a:lvl5pPr marL="2073493" algn="l" defTabSz="1036747" rtl="0" eaLnBrk="1" latinLnBrk="0" hangingPunct="1">
      <a:defRPr sz="1361" kern="1200">
        <a:solidFill>
          <a:schemeClr val="tx1"/>
        </a:solidFill>
        <a:latin typeface="+mn-lt"/>
        <a:ea typeface="+mn-ea"/>
        <a:cs typeface="+mn-cs"/>
      </a:defRPr>
    </a:lvl5pPr>
    <a:lvl6pPr marL="2591867" algn="l" defTabSz="1036747" rtl="0" eaLnBrk="1" latinLnBrk="0" hangingPunct="1">
      <a:defRPr sz="1361" kern="1200">
        <a:solidFill>
          <a:schemeClr val="tx1"/>
        </a:solidFill>
        <a:latin typeface="+mn-lt"/>
        <a:ea typeface="+mn-ea"/>
        <a:cs typeface="+mn-cs"/>
      </a:defRPr>
    </a:lvl6pPr>
    <a:lvl7pPr marL="3110240" algn="l" defTabSz="1036747" rtl="0" eaLnBrk="1" latinLnBrk="0" hangingPunct="1">
      <a:defRPr sz="1361" kern="1200">
        <a:solidFill>
          <a:schemeClr val="tx1"/>
        </a:solidFill>
        <a:latin typeface="+mn-lt"/>
        <a:ea typeface="+mn-ea"/>
        <a:cs typeface="+mn-cs"/>
      </a:defRPr>
    </a:lvl7pPr>
    <a:lvl8pPr marL="3628614" algn="l" defTabSz="1036747" rtl="0" eaLnBrk="1" latinLnBrk="0" hangingPunct="1">
      <a:defRPr sz="1361" kern="1200">
        <a:solidFill>
          <a:schemeClr val="tx1"/>
        </a:solidFill>
        <a:latin typeface="+mn-lt"/>
        <a:ea typeface="+mn-ea"/>
        <a:cs typeface="+mn-cs"/>
      </a:defRPr>
    </a:lvl8pPr>
    <a:lvl9pPr marL="4146987" algn="l" defTabSz="1036747" rtl="0" eaLnBrk="1" latinLnBrk="0" hangingPunct="1">
      <a:defRPr sz="13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1143000"/>
            <a:ext cx="6172200" cy="3086100"/>
          </a:xfrm>
        </p:spPr>
      </p:sp>
      <p:sp>
        <p:nvSpPr>
          <p:cNvPr id="3" name="备注占位符 2"/>
          <p:cNvSpPr>
            <a:spLocks noGrp="1"/>
          </p:cNvSpPr>
          <p:nvPr>
            <p:ph type="body" idx="1"/>
          </p:nvPr>
        </p:nvSpPr>
        <p:spPr/>
        <p:txBody>
          <a:bodyPr/>
          <a:lstStyle/>
          <a:p>
            <a:pPr marL="0" marR="0" lvl="0" indent="0" algn="l" defTabSz="1036747" rtl="0" eaLnBrk="1" fontAlgn="auto" latinLnBrk="0" hangingPunct="1">
              <a:lnSpc>
                <a:spcPct val="100000"/>
              </a:lnSpc>
              <a:spcBef>
                <a:spcPts val="0"/>
              </a:spcBef>
              <a:spcAft>
                <a:spcPts val="0"/>
              </a:spcAft>
              <a:buClrTx/>
              <a:buSzTx/>
              <a:buFontTx/>
              <a:buNone/>
              <a:tabLst/>
              <a:defRPr/>
            </a:pPr>
            <a:r>
              <a:rPr lang="zh-CN" altLang="en-US" dirty="0" smtClean="0"/>
              <a:t>尊敬的各位领导、各位来宾，大家好！我们小指科技是做智能农业机器人的。说到人工智能啊，很多人都有疑虑，未来人工智能时代，我们人类该怎么办？诶，我们</a:t>
            </a:r>
            <a:r>
              <a:rPr lang="en-US" altLang="zh-CN" dirty="0" smtClean="0"/>
              <a:t>2015</a:t>
            </a:r>
            <a:r>
              <a:rPr lang="zh-CN" altLang="en-US" dirty="0" smtClean="0"/>
              <a:t>年筹建公司的时候，就有激烈的争论！</a:t>
            </a:r>
            <a:endParaRPr lang="en-US" altLang="x-none" dirty="0" smtClean="0"/>
          </a:p>
          <a:p>
            <a:endParaRPr lang="zh-CN" altLang="en-US" dirty="0"/>
          </a:p>
        </p:txBody>
      </p:sp>
      <p:sp>
        <p:nvSpPr>
          <p:cNvPr id="4" name="灯片编号占位符 3"/>
          <p:cNvSpPr>
            <a:spLocks noGrp="1"/>
          </p:cNvSpPr>
          <p:nvPr>
            <p:ph type="sldNum" sz="quarter" idx="10"/>
          </p:nvPr>
        </p:nvSpPr>
        <p:spPr/>
        <p:txBody>
          <a:bodyPr/>
          <a:lstStyle/>
          <a:p>
            <a:fld id="{65393E77-C7EF-4440-AE9E-066FEB34AE80}" type="slidenum">
              <a:rPr lang="zh-CN" altLang="en-US" smtClean="0"/>
              <a:t>1</a:t>
            </a:fld>
            <a:endParaRPr lang="zh-CN" altLang="en-US"/>
          </a:p>
        </p:txBody>
      </p:sp>
    </p:spTree>
    <p:extLst>
      <p:ext uri="{BB962C8B-B14F-4D97-AF65-F5344CB8AC3E}">
        <p14:creationId xmlns:p14="http://schemas.microsoft.com/office/powerpoint/2010/main" val="154204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1143000"/>
            <a:ext cx="6172200" cy="3086100"/>
          </a:xfrm>
        </p:spPr>
      </p:sp>
      <p:sp>
        <p:nvSpPr>
          <p:cNvPr id="3" name="备注占位符 2"/>
          <p:cNvSpPr>
            <a:spLocks noGrp="1"/>
          </p:cNvSpPr>
          <p:nvPr>
            <p:ph type="body" idx="1"/>
          </p:nvPr>
        </p:nvSpPr>
        <p:spPr/>
        <p:txBody>
          <a:bodyPr/>
          <a:lstStyle/>
          <a:p>
            <a:r>
              <a:rPr lang="zh-CN" altLang="en-US" dirty="0" smtClean="0"/>
              <a:t>健全完善公司架构（</a:t>
            </a:r>
            <a:r>
              <a:rPr lang="zh-CN" altLang="en-US" b="1" dirty="0" smtClean="0"/>
              <a:t>管理</a:t>
            </a:r>
            <a:r>
              <a:rPr lang="zh-CN" altLang="en-US" dirty="0" smtClean="0"/>
              <a:t>）</a:t>
            </a:r>
            <a:endParaRPr lang="en-US" altLang="zh-CN" dirty="0" smtClean="0"/>
          </a:p>
          <a:p>
            <a:r>
              <a:rPr lang="zh-CN" altLang="en-US" dirty="0" smtClean="0"/>
              <a:t>加快研发</a:t>
            </a:r>
            <a:r>
              <a:rPr lang="zh-CN" altLang="en-US" b="1" dirty="0" smtClean="0"/>
              <a:t>进度</a:t>
            </a:r>
            <a:endParaRPr lang="en-US" altLang="zh-CN" b="1" dirty="0" smtClean="0"/>
          </a:p>
          <a:p>
            <a:r>
              <a:rPr lang="zh-CN" altLang="en-US" dirty="0" smtClean="0"/>
              <a:t>规模化</a:t>
            </a:r>
            <a:r>
              <a:rPr lang="zh-CN" altLang="en-US" b="1" dirty="0" smtClean="0"/>
              <a:t>量产</a:t>
            </a:r>
            <a:endParaRPr lang="en-US" altLang="zh-CN" dirty="0" smtClean="0"/>
          </a:p>
          <a:p>
            <a:r>
              <a:rPr lang="zh-CN" altLang="en-US" b="1" dirty="0" smtClean="0"/>
              <a:t>品质</a:t>
            </a:r>
            <a:r>
              <a:rPr lang="zh-CN" altLang="en-US" dirty="0" smtClean="0"/>
              <a:t>保障</a:t>
            </a:r>
            <a:endParaRPr lang="en-US" altLang="zh-CN" dirty="0" smtClean="0"/>
          </a:p>
          <a:p>
            <a:r>
              <a:rPr lang="zh-CN" altLang="en-US" dirty="0" smtClean="0"/>
              <a:t>市场</a:t>
            </a:r>
            <a:r>
              <a:rPr lang="zh-CN" altLang="en-US" b="1" dirty="0" smtClean="0"/>
              <a:t>推广</a:t>
            </a:r>
            <a:r>
              <a:rPr lang="zh-CN" altLang="en-US" dirty="0" smtClean="0"/>
              <a:t>，尽快占领市场</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5393E77-C7EF-4440-AE9E-066FEB34AE80}" type="slidenum">
              <a:rPr lang="zh-CN" altLang="en-US" smtClean="0"/>
              <a:t>14</a:t>
            </a:fld>
            <a:endParaRPr lang="zh-CN" altLang="en-US"/>
          </a:p>
        </p:txBody>
      </p:sp>
    </p:spTree>
    <p:extLst>
      <p:ext uri="{BB962C8B-B14F-4D97-AF65-F5344CB8AC3E}">
        <p14:creationId xmlns:p14="http://schemas.microsoft.com/office/powerpoint/2010/main" val="34750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393E77-C7EF-4440-AE9E-066FEB34AE80}" type="slidenum">
              <a:rPr lang="zh-CN" altLang="en-US" smtClean="0"/>
              <a:t>15</a:t>
            </a:fld>
            <a:endParaRPr lang="zh-CN" altLang="en-US"/>
          </a:p>
        </p:txBody>
      </p:sp>
    </p:spTree>
    <p:extLst>
      <p:ext uri="{BB962C8B-B14F-4D97-AF65-F5344CB8AC3E}">
        <p14:creationId xmlns:p14="http://schemas.microsoft.com/office/powerpoint/2010/main" val="838717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42900" y="1143000"/>
            <a:ext cx="6172200" cy="3086100"/>
          </a:xfrm>
        </p:spPr>
      </p:sp>
      <p:sp>
        <p:nvSpPr>
          <p:cNvPr id="3" name="文本占位符 2"/>
          <p:cNvSpPr>
            <a:spLocks noGrp="1"/>
          </p:cNvSpPr>
          <p:nvPr>
            <p:ph type="body" idx="3"/>
          </p:nvPr>
        </p:nvSpPr>
        <p:spPr/>
        <p:txBody>
          <a:bodyPr/>
          <a:lstStyle/>
          <a:p>
            <a:endParaRPr lang="zh-CN" altLang="en-US" dirty="0"/>
          </a:p>
        </p:txBody>
      </p:sp>
      <p:sp>
        <p:nvSpPr>
          <p:cNvPr id="4" name="页脚占位符 3"/>
          <p:cNvSpPr>
            <a:spLocks noGrp="1"/>
          </p:cNvSpPr>
          <p:nvPr>
            <p:ph type="ftr" sz="quarter" idx="4"/>
          </p:nvPr>
        </p:nvSpPr>
        <p:spPr/>
        <p:txBody>
          <a:bodyPr/>
          <a:lstStyle/>
          <a:p>
            <a:r>
              <a:rPr lang="zh-CN" altLang="en-US"/>
              <a:t>联系人：冯革强    微信/QQ: 18286255</a:t>
            </a:r>
          </a:p>
        </p:txBody>
      </p:sp>
      <p:sp>
        <p:nvSpPr>
          <p:cNvPr id="5" name="页眉占位符 4"/>
          <p:cNvSpPr>
            <a:spLocks noGrp="1"/>
          </p:cNvSpPr>
          <p:nvPr>
            <p:ph type="hdr" sz="quarter"/>
          </p:nvPr>
        </p:nvSpPr>
        <p:spPr/>
        <p:txBody>
          <a:bodyPr/>
          <a:lstStyle/>
          <a:p>
            <a:r>
              <a:rPr lang="zh-CN" altLang="en-US"/>
              <a:t>成都小指科技有限公司</a:t>
            </a:r>
          </a:p>
        </p:txBody>
      </p:sp>
    </p:spTree>
    <p:extLst>
      <p:ext uri="{BB962C8B-B14F-4D97-AF65-F5344CB8AC3E}">
        <p14:creationId xmlns:p14="http://schemas.microsoft.com/office/powerpoint/2010/main" val="32379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1143000"/>
            <a:ext cx="6172200" cy="3086100"/>
          </a:xfrm>
        </p:spPr>
      </p:sp>
      <p:sp>
        <p:nvSpPr>
          <p:cNvPr id="3" name="备注占位符 2"/>
          <p:cNvSpPr>
            <a:spLocks noGrp="1"/>
          </p:cNvSpPr>
          <p:nvPr>
            <p:ph type="body" idx="1"/>
          </p:nvPr>
        </p:nvSpPr>
        <p:spPr/>
        <p:txBody>
          <a:bodyPr/>
          <a:lstStyle/>
          <a:p>
            <a:pPr marL="0" marR="0" indent="0" algn="l" defTabSz="1036747" rtl="0" eaLnBrk="1" fontAlgn="auto" latinLnBrk="0" hangingPunct="1">
              <a:lnSpc>
                <a:spcPct val="100000"/>
              </a:lnSpc>
              <a:spcBef>
                <a:spcPts val="0"/>
              </a:spcBef>
              <a:spcAft>
                <a:spcPts val="0"/>
              </a:spcAft>
              <a:buClrTx/>
              <a:buSzTx/>
              <a:buFontTx/>
              <a:buNone/>
              <a:tabLst/>
              <a:defRPr/>
            </a:pPr>
            <a:r>
              <a:rPr lang="zh-CN" altLang="en-US" sz="1200" dirty="0" smtClean="0"/>
              <a:t>很多机器人只会卖萌的机器人手无缚鸡之力，连一杯水都端不起。只有智，没有能，最多叫智能玩具。</a:t>
            </a:r>
            <a:endParaRPr lang="en-US" altLang="zh-CN" sz="1200" dirty="0" smtClean="0"/>
          </a:p>
          <a:p>
            <a:r>
              <a:rPr lang="zh-CN" altLang="en-US" sz="1200" dirty="0" smtClean="0"/>
              <a:t>而我们的机器人，要解决真正的行业需求，必须要有行动能力。我们的市场定位是农业中的植保、渔保，还有处理水污染的政府环保市场。</a:t>
            </a:r>
            <a:endParaRPr lang="en-US" altLang="zh-CN" sz="1200" dirty="0" smtClean="0"/>
          </a:p>
          <a:p>
            <a:endParaRPr lang="en-US" altLang="zh-CN" sz="1200" dirty="0" smtClean="0"/>
          </a:p>
          <a:p>
            <a:endParaRPr lang="en-US" altLang="zh-CN" sz="1200" dirty="0" smtClean="0"/>
          </a:p>
          <a:p>
            <a:r>
              <a:rPr lang="zh-CN" altLang="en-US" sz="1200" dirty="0" smtClean="0"/>
              <a:t>经济作物：蔬菜、瓜果、花卉、果品、药材</a:t>
            </a:r>
            <a:r>
              <a:rPr lang="en-US" altLang="zh-CN" sz="1200" dirty="0" smtClean="0"/>
              <a:t>……</a:t>
            </a:r>
          </a:p>
          <a:p>
            <a:endParaRPr lang="en-US" altLang="zh-CN" dirty="0" smtClean="0"/>
          </a:p>
          <a:p>
            <a:r>
              <a:rPr lang="zh-CN" altLang="en-US" dirty="0" smtClean="0"/>
              <a:t>人工费用：</a:t>
            </a:r>
            <a:r>
              <a:rPr lang="en-US" altLang="zh-CN" dirty="0" smtClean="0"/>
              <a:t>50</a:t>
            </a:r>
            <a:r>
              <a:rPr lang="zh-CN" altLang="en-US" dirty="0" smtClean="0"/>
              <a:t>亩需要</a:t>
            </a:r>
            <a:r>
              <a:rPr lang="en-US" altLang="zh-CN" dirty="0" smtClean="0"/>
              <a:t>10</a:t>
            </a:r>
            <a:r>
              <a:rPr lang="zh-CN" altLang="en-US" dirty="0" smtClean="0"/>
              <a:t>人，</a:t>
            </a:r>
            <a:r>
              <a:rPr lang="en-US" altLang="zh-CN" dirty="0" smtClean="0"/>
              <a:t>25</a:t>
            </a:r>
            <a:r>
              <a:rPr lang="zh-CN" altLang="en-US" dirty="0" smtClean="0"/>
              <a:t>元</a:t>
            </a:r>
            <a:r>
              <a:rPr lang="en-US" altLang="zh-CN" dirty="0" smtClean="0"/>
              <a:t>/</a:t>
            </a:r>
            <a:r>
              <a:rPr lang="zh-CN" altLang="en-US" dirty="0" smtClean="0"/>
              <a:t>亩次，</a:t>
            </a:r>
            <a:r>
              <a:rPr lang="en-US" altLang="zh-CN" dirty="0" smtClean="0"/>
              <a:t>36</a:t>
            </a:r>
            <a:r>
              <a:rPr lang="zh-CN" altLang="en-US" dirty="0" smtClean="0"/>
              <a:t>次</a:t>
            </a:r>
            <a:r>
              <a:rPr lang="en-US" altLang="zh-CN" dirty="0" smtClean="0"/>
              <a:t>x25</a:t>
            </a:r>
            <a:r>
              <a:rPr lang="zh-CN" altLang="en-US" dirty="0" smtClean="0"/>
              <a:t>元</a:t>
            </a:r>
            <a:r>
              <a:rPr lang="en-US" altLang="zh-CN" dirty="0" smtClean="0"/>
              <a:t>=900</a:t>
            </a:r>
            <a:r>
              <a:rPr lang="zh-CN" altLang="en-US" dirty="0" smtClean="0"/>
              <a:t>元</a:t>
            </a:r>
            <a:r>
              <a:rPr lang="en-US" altLang="zh-CN" dirty="0" smtClean="0"/>
              <a:t>/</a:t>
            </a:r>
            <a:r>
              <a:rPr lang="zh-CN" altLang="en-US" dirty="0" smtClean="0"/>
              <a:t>亩，</a:t>
            </a:r>
            <a:r>
              <a:rPr lang="en-US" altLang="zh-CN" dirty="0" smtClean="0"/>
              <a:t>900x50</a:t>
            </a:r>
            <a:r>
              <a:rPr lang="zh-CN" altLang="en-US" dirty="0" smtClean="0"/>
              <a:t>亩</a:t>
            </a:r>
            <a:r>
              <a:rPr lang="en-US" altLang="zh-CN" dirty="0" smtClean="0"/>
              <a:t>=45000</a:t>
            </a:r>
            <a:r>
              <a:rPr lang="zh-CN" altLang="en-US" dirty="0" smtClean="0"/>
              <a:t>元</a:t>
            </a:r>
            <a:endParaRPr lang="en-US" altLang="zh-CN" dirty="0" smtClean="0"/>
          </a:p>
          <a:p>
            <a:r>
              <a:rPr lang="zh-CN" altLang="en-US" dirty="0" smtClean="0"/>
              <a:t>我们一台机器人每天</a:t>
            </a:r>
            <a:r>
              <a:rPr lang="en-US" altLang="zh-CN" dirty="0" smtClean="0"/>
              <a:t>25</a:t>
            </a:r>
            <a:r>
              <a:rPr lang="zh-CN" altLang="en-US" dirty="0" smtClean="0"/>
              <a:t>亩，一周为一个周期，可以管</a:t>
            </a:r>
            <a:r>
              <a:rPr lang="en-US" altLang="zh-CN" dirty="0" smtClean="0"/>
              <a:t>25x7=175</a:t>
            </a:r>
            <a:r>
              <a:rPr lang="zh-CN" altLang="en-US" dirty="0" smtClean="0"/>
              <a:t>亩</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以</a:t>
            </a:r>
            <a:r>
              <a:rPr lang="en-US" altLang="zh-CN" dirty="0" smtClean="0"/>
              <a:t>150</a:t>
            </a:r>
            <a:r>
              <a:rPr lang="zh-CN" altLang="en-US" dirty="0" smtClean="0"/>
              <a:t>亩规模的农场为例，按</a:t>
            </a:r>
            <a:r>
              <a:rPr lang="en-US" altLang="zh-CN" dirty="0" smtClean="0"/>
              <a:t>1</a:t>
            </a:r>
            <a:r>
              <a:rPr lang="zh-CN" altLang="en-US" dirty="0" smtClean="0"/>
              <a:t>年回收成本，可以卖价</a:t>
            </a:r>
            <a:r>
              <a:rPr lang="en-US" altLang="zh-CN" dirty="0" smtClean="0"/>
              <a:t>15</a:t>
            </a:r>
            <a:r>
              <a:rPr lang="zh-CN" altLang="en-US" dirty="0" smtClean="0"/>
              <a:t>万元</a:t>
            </a:r>
            <a:r>
              <a:rPr lang="en-US" altLang="zh-CN" dirty="0" smtClean="0"/>
              <a:t>/</a:t>
            </a:r>
            <a:r>
              <a:rPr lang="zh-CN" altLang="en-US" dirty="0" smtClean="0"/>
              <a:t>台。</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5393E77-C7EF-4440-AE9E-066FEB34AE80}" type="slidenum">
              <a:rPr lang="zh-CN" altLang="en-US" smtClean="0"/>
              <a:t>2</a:t>
            </a:fld>
            <a:endParaRPr lang="zh-CN" altLang="en-US"/>
          </a:p>
        </p:txBody>
      </p:sp>
    </p:spTree>
    <p:extLst>
      <p:ext uri="{BB962C8B-B14F-4D97-AF65-F5344CB8AC3E}">
        <p14:creationId xmlns:p14="http://schemas.microsoft.com/office/powerpoint/2010/main" val="25645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1143000"/>
            <a:ext cx="6172200" cy="3086100"/>
          </a:xfrm>
        </p:spPr>
      </p:sp>
      <p:sp>
        <p:nvSpPr>
          <p:cNvPr id="3" name="备注占位符 2"/>
          <p:cNvSpPr>
            <a:spLocks noGrp="1"/>
          </p:cNvSpPr>
          <p:nvPr>
            <p:ph type="body" idx="1"/>
          </p:nvPr>
        </p:nvSpPr>
        <p:spPr/>
        <p:txBody>
          <a:bodyPr/>
          <a:lstStyle/>
          <a:p>
            <a:pPr marL="457200" lvl="1" indent="0">
              <a:buFont typeface="+mj-lt"/>
              <a:buNone/>
            </a:pPr>
            <a:r>
              <a:rPr lang="zh-CN" altLang="en-US" dirty="0" smtClean="0"/>
              <a:t>农活没人干，宁愿跑快递！农业老龄化，是全球问题。跑快递一个月</a:t>
            </a:r>
            <a:r>
              <a:rPr lang="en-US" altLang="zh-CN" dirty="0" smtClean="0"/>
              <a:t>1</a:t>
            </a:r>
            <a:r>
              <a:rPr lang="zh-CN" altLang="en-US" dirty="0" smtClean="0"/>
              <a:t>万，干农活一个月两三千，还不够玩手机的。</a:t>
            </a:r>
            <a:endParaRPr lang="en-US" altLang="zh-CN" dirty="0" smtClean="0"/>
          </a:p>
          <a:p>
            <a:pPr marL="457200" lvl="1" indent="0">
              <a:buFont typeface="+mj-lt"/>
              <a:buNone/>
            </a:pPr>
            <a:r>
              <a:rPr lang="zh-CN" altLang="en-US" dirty="0" smtClean="0"/>
              <a:t>而中国农业还有耕地碎片化和人均资源少的特点。</a:t>
            </a:r>
            <a:endParaRPr lang="en-US" altLang="zh-CN" dirty="0" smtClean="0"/>
          </a:p>
          <a:p>
            <a:pPr marL="457200" lvl="1" indent="0">
              <a:buFont typeface="+mj-lt"/>
              <a:buNone/>
            </a:pPr>
            <a:r>
              <a:rPr lang="zh-CN" altLang="en-US" dirty="0" smtClean="0"/>
              <a:t>一对夫妇种粮食的话，可以管</a:t>
            </a:r>
            <a:r>
              <a:rPr lang="en-US" altLang="zh-CN" dirty="0" smtClean="0"/>
              <a:t>100</a:t>
            </a:r>
            <a:r>
              <a:rPr lang="zh-CN" altLang="en-US" dirty="0" smtClean="0"/>
              <a:t>亩地；但要是种蔬菜瓜果花卉药材这些经济作物，管十几亩地都累死了！每周都要浇水施肥除草杀虫，不断重复。</a:t>
            </a:r>
            <a:endParaRPr lang="en-US" altLang="zh-CN" dirty="0" smtClean="0"/>
          </a:p>
          <a:p>
            <a:pPr marL="457200" lvl="1" indent="0">
              <a:buFont typeface="+mj-lt"/>
              <a:buNone/>
            </a:pPr>
            <a:r>
              <a:rPr lang="zh-CN" altLang="en-US" dirty="0" smtClean="0"/>
              <a:t>这些经济作物，主要是靠设施农业，例如大棚。没法用无人飞机或者大型机械。</a:t>
            </a:r>
            <a:endParaRPr lang="en-US" altLang="zh-CN" dirty="0" smtClean="0"/>
          </a:p>
          <a:p>
            <a:pPr marL="457200" lvl="1" indent="0">
              <a:buFont typeface="+mj-lt"/>
              <a:buNone/>
            </a:pPr>
            <a:endParaRPr lang="en-US" altLang="zh-CN" dirty="0" smtClean="0"/>
          </a:p>
          <a:p>
            <a:pPr marL="800100" lvl="1" indent="-342900">
              <a:buFont typeface="+mj-lt"/>
              <a:buAutoNum type="arabicPeriod"/>
            </a:pPr>
            <a:endParaRPr lang="en-US" altLang="zh-CN" dirty="0" smtClean="0"/>
          </a:p>
          <a:p>
            <a:pPr marL="800100" lvl="1" indent="-342900">
              <a:buFont typeface="+mj-lt"/>
              <a:buAutoNum type="arabicPeriod"/>
            </a:pPr>
            <a:r>
              <a:rPr lang="zh-CN" altLang="en-US" dirty="0" smtClean="0"/>
              <a:t>以家庭为生产单位的农业劳动力，是不计人力成本的。农场则不然，而且农忙和农闲差别大。</a:t>
            </a:r>
            <a:endParaRPr lang="en-US" altLang="zh-CN" dirty="0" smtClean="0"/>
          </a:p>
          <a:p>
            <a:pPr marL="800100" lvl="1" indent="-342900">
              <a:buFont typeface="+mj-lt"/>
              <a:buAutoNum type="arabicPeriod"/>
            </a:pPr>
            <a:r>
              <a:rPr lang="zh-CN" altLang="en-US" dirty="0" smtClean="0"/>
              <a:t>老年农业：全球性问题。</a:t>
            </a:r>
            <a:endParaRPr lang="en-US" altLang="zh-CN" dirty="0" smtClean="0"/>
          </a:p>
          <a:p>
            <a:pPr marL="800100" lvl="1" indent="-342900">
              <a:buFont typeface="+mj-lt"/>
              <a:buAutoNum type="arabicPeriod"/>
            </a:pPr>
            <a:r>
              <a:rPr lang="zh-CN" altLang="en-US" dirty="0" smtClean="0"/>
              <a:t>在品种方面，粮食适于机械化，蔬菜瓜果则不然。</a:t>
            </a:r>
            <a:endParaRPr lang="en-US" altLang="zh-CN" dirty="0" smtClean="0"/>
          </a:p>
          <a:p>
            <a:pPr marL="800100" lvl="1" indent="-342900">
              <a:buFont typeface="+mj-lt"/>
              <a:buAutoNum type="arabicPeriod"/>
            </a:pPr>
            <a:r>
              <a:rPr lang="zh-CN" altLang="en-US" dirty="0" smtClean="0"/>
              <a:t>超大农场用机械化生产也需要提升精准、品质、环保和安全等。</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老弱全出动、外出务工人员返乡、亲戚邻居帮忙，这是抢收时节的常态。试问，大农场在</a:t>
            </a:r>
            <a:r>
              <a:rPr lang="zh-CN" altLang="en-US" b="1" dirty="0" smtClean="0"/>
              <a:t>农忙</a:t>
            </a:r>
            <a:r>
              <a:rPr lang="zh-CN" altLang="en-US" dirty="0" smtClean="0"/>
              <a:t>的关键时间点，也可以如此阵容组织劳力吗</a:t>
            </a:r>
            <a:r>
              <a:rPr lang="en-US" altLang="zh-CN" dirty="0" smtClean="0"/>
              <a:t>?</a:t>
            </a:r>
            <a:r>
              <a:rPr lang="zh-CN" altLang="en-US" dirty="0" smtClean="0"/>
              <a:t>农业不比流水线的工厂，农场忙了立马需要大量人力，</a:t>
            </a:r>
            <a:r>
              <a:rPr lang="zh-CN" altLang="en-US" b="1" dirty="0" smtClean="0"/>
              <a:t>闲</a:t>
            </a:r>
            <a:r>
              <a:rPr lang="zh-CN" altLang="en-US" dirty="0" smtClean="0"/>
              <a:t>了只需少量人来维护，这就决定了对人力成本的控制是个大问题。</a:t>
            </a:r>
            <a:endParaRPr lang="en-US" altLang="zh-CN" dirty="0" smtClean="0"/>
          </a:p>
          <a:p>
            <a:r>
              <a:rPr lang="zh-CN" altLang="en-US" dirty="0" smtClean="0"/>
              <a:t>农场雇佣留守老人是</a:t>
            </a:r>
            <a:r>
              <a:rPr lang="en-US" altLang="zh-CN" dirty="0" smtClean="0"/>
              <a:t>120</a:t>
            </a:r>
            <a:r>
              <a:rPr lang="zh-CN" altLang="en-US" dirty="0" smtClean="0"/>
              <a:t>元</a:t>
            </a:r>
            <a:r>
              <a:rPr lang="en-US" altLang="zh-CN" dirty="0" smtClean="0"/>
              <a:t>/</a:t>
            </a:r>
            <a:r>
              <a:rPr lang="zh-CN" altLang="en-US" dirty="0" smtClean="0"/>
              <a:t>天，或</a:t>
            </a:r>
            <a:r>
              <a:rPr lang="en-US" altLang="zh-CN" dirty="0" smtClean="0"/>
              <a:t>25</a:t>
            </a:r>
            <a:r>
              <a:rPr lang="zh-CN" altLang="en-US" dirty="0" smtClean="0"/>
              <a:t>元</a:t>
            </a:r>
            <a:r>
              <a:rPr lang="en-US" altLang="zh-CN" dirty="0" smtClean="0"/>
              <a:t>/</a:t>
            </a:r>
            <a:r>
              <a:rPr lang="zh-CN" altLang="en-US" dirty="0" smtClean="0"/>
              <a:t>次。年轻人都不愿意。</a:t>
            </a:r>
            <a:endParaRPr lang="en-US" altLang="zh-CN" dirty="0" smtClean="0"/>
          </a:p>
          <a:p>
            <a:r>
              <a:rPr lang="zh-CN" altLang="en-US" dirty="0" smtClean="0"/>
              <a:t>同样的夫妻二人，经营粮食可以做到</a:t>
            </a:r>
            <a:r>
              <a:rPr lang="en-US" altLang="zh-CN" dirty="0" smtClean="0"/>
              <a:t>300</a:t>
            </a:r>
            <a:r>
              <a:rPr lang="zh-CN" altLang="en-US" dirty="0" smtClean="0"/>
              <a:t>亩还有余力，但若经营蔬菜瓜果，</a:t>
            </a:r>
            <a:r>
              <a:rPr lang="en-US" altLang="zh-CN" dirty="0" smtClean="0"/>
              <a:t>15</a:t>
            </a:r>
            <a:r>
              <a:rPr lang="zh-CN" altLang="en-US" dirty="0" smtClean="0"/>
              <a:t>亩就会让其全年疲于奔命。</a:t>
            </a:r>
            <a:endParaRPr lang="en-US" altLang="zh-CN" dirty="0" smtClean="0"/>
          </a:p>
          <a:p>
            <a:r>
              <a:rPr lang="zh-CN" altLang="en-US" sz="1200" b="0" i="0" kern="1200" dirty="0" smtClean="0">
                <a:solidFill>
                  <a:schemeClr val="tx1"/>
                </a:solidFill>
                <a:effectLst/>
                <a:latin typeface="+mn-lt"/>
                <a:ea typeface="+mn-ea"/>
                <a:cs typeface="+mn-cs"/>
              </a:rPr>
              <a:t>中国人均耕地面积仅</a:t>
            </a:r>
            <a:r>
              <a:rPr lang="en-US" altLang="zh-CN" sz="1200" b="0" i="0" kern="1200" dirty="0" smtClean="0">
                <a:solidFill>
                  <a:schemeClr val="tx1"/>
                </a:solidFill>
                <a:effectLst/>
                <a:latin typeface="+mn-lt"/>
                <a:ea typeface="+mn-ea"/>
                <a:cs typeface="+mn-cs"/>
              </a:rPr>
              <a:t>1.4</a:t>
            </a:r>
            <a:r>
              <a:rPr lang="zh-CN" altLang="en-US" sz="1200" b="0" i="0" kern="1200" dirty="0" smtClean="0">
                <a:solidFill>
                  <a:schemeClr val="tx1"/>
                </a:solidFill>
                <a:effectLst/>
                <a:latin typeface="+mn-lt"/>
                <a:ea typeface="+mn-ea"/>
                <a:cs typeface="+mn-cs"/>
              </a:rPr>
              <a:t>亩，折合农业人口</a:t>
            </a:r>
            <a:r>
              <a:rPr lang="zh-CN" altLang="en-US" sz="1200" b="1" i="0" kern="1200" dirty="0" smtClean="0">
                <a:solidFill>
                  <a:schemeClr val="tx1"/>
                </a:solidFill>
                <a:effectLst/>
                <a:latin typeface="+mn-lt"/>
                <a:ea typeface="+mn-ea"/>
                <a:cs typeface="+mn-cs"/>
              </a:rPr>
              <a:t>人均耕地</a:t>
            </a:r>
            <a:r>
              <a:rPr lang="zh-CN" altLang="en-US" sz="1200" b="0" i="0" kern="1200" dirty="0" smtClean="0">
                <a:solidFill>
                  <a:schemeClr val="tx1"/>
                </a:solidFill>
                <a:effectLst/>
                <a:latin typeface="+mn-lt"/>
                <a:ea typeface="+mn-ea"/>
                <a:cs typeface="+mn-cs"/>
              </a:rPr>
              <a:t>面积大约</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亩，美国人均耕地面积</a:t>
            </a:r>
            <a:r>
              <a:rPr lang="en-US" altLang="zh-CN" sz="1200" b="0" i="0" kern="1200" dirty="0" smtClean="0">
                <a:solidFill>
                  <a:schemeClr val="tx1"/>
                </a:solidFill>
                <a:effectLst/>
                <a:latin typeface="+mn-lt"/>
                <a:ea typeface="+mn-ea"/>
                <a:cs typeface="+mn-cs"/>
              </a:rPr>
              <a:t>0.7</a:t>
            </a:r>
            <a:r>
              <a:rPr lang="zh-CN" altLang="en-US" sz="1200" b="0" i="0" kern="1200" dirty="0" smtClean="0">
                <a:solidFill>
                  <a:schemeClr val="tx1"/>
                </a:solidFill>
                <a:effectLst/>
                <a:latin typeface="+mn-lt"/>
                <a:ea typeface="+mn-ea"/>
                <a:cs typeface="+mn-cs"/>
              </a:rPr>
              <a:t>公顷约</a:t>
            </a:r>
            <a:r>
              <a:rPr lang="en-US" altLang="zh-CN" sz="1200" b="0" i="0" kern="1200" dirty="0" smtClean="0">
                <a:solidFill>
                  <a:schemeClr val="tx1"/>
                </a:solidFill>
                <a:effectLst/>
                <a:latin typeface="+mn-lt"/>
                <a:ea typeface="+mn-ea"/>
                <a:cs typeface="+mn-cs"/>
              </a:rPr>
              <a:t>10.5</a:t>
            </a:r>
            <a:r>
              <a:rPr lang="zh-CN" altLang="en-US" sz="1200" b="0" i="0" kern="1200" dirty="0" smtClean="0">
                <a:solidFill>
                  <a:schemeClr val="tx1"/>
                </a:solidFill>
                <a:effectLst/>
                <a:latin typeface="+mn-lt"/>
                <a:ea typeface="+mn-ea"/>
                <a:cs typeface="+mn-cs"/>
              </a:rPr>
              <a:t>亩，折合农业人口人均耕地面积约</a:t>
            </a:r>
            <a:r>
              <a:rPr lang="en-US" altLang="zh-CN" sz="1200" b="0" i="0" kern="1200" dirty="0" smtClean="0">
                <a:solidFill>
                  <a:schemeClr val="tx1"/>
                </a:solidFill>
                <a:effectLst/>
                <a:latin typeface="+mn-lt"/>
                <a:ea typeface="+mn-ea"/>
                <a:cs typeface="+mn-cs"/>
              </a:rPr>
              <a:t>525</a:t>
            </a:r>
            <a:r>
              <a:rPr lang="zh-CN" altLang="en-US" sz="1200" b="0" i="0" kern="1200" dirty="0" smtClean="0">
                <a:solidFill>
                  <a:schemeClr val="tx1"/>
                </a:solidFill>
                <a:effectLst/>
                <a:latin typeface="+mn-lt"/>
                <a:ea typeface="+mn-ea"/>
                <a:cs typeface="+mn-cs"/>
              </a:rPr>
              <a:t>亩。这个数字虽然不一定精确，但反映了中美农业人口耕地面积差距在</a:t>
            </a:r>
            <a:r>
              <a:rPr lang="en-US" altLang="zh-CN" sz="1200" b="1" i="0" kern="1200" dirty="0" smtClean="0">
                <a:solidFill>
                  <a:schemeClr val="tx1"/>
                </a:solidFill>
                <a:effectLst/>
                <a:latin typeface="+mn-lt"/>
                <a:ea typeface="+mn-ea"/>
                <a:cs typeface="+mn-cs"/>
              </a:rPr>
              <a:t>100</a:t>
            </a:r>
            <a:r>
              <a:rPr lang="zh-CN" altLang="en-US" sz="1200" b="1" i="0" kern="1200" dirty="0" smtClean="0">
                <a:solidFill>
                  <a:schemeClr val="tx1"/>
                </a:solidFill>
                <a:effectLst/>
                <a:latin typeface="+mn-lt"/>
                <a:ea typeface="+mn-ea"/>
                <a:cs typeface="+mn-cs"/>
              </a:rPr>
              <a:t>倍</a:t>
            </a:r>
            <a:r>
              <a:rPr lang="zh-CN" altLang="en-US" sz="1200" b="0" i="0" kern="1200" dirty="0" smtClean="0">
                <a:solidFill>
                  <a:schemeClr val="tx1"/>
                </a:solidFill>
                <a:effectLst/>
                <a:latin typeface="+mn-lt"/>
                <a:ea typeface="+mn-ea"/>
                <a:cs typeface="+mn-cs"/>
              </a:rPr>
              <a:t>数量级。</a:t>
            </a:r>
            <a:endParaRPr lang="en-US" altLang="zh-CN" dirty="0" smtClean="0"/>
          </a:p>
          <a:p>
            <a:r>
              <a:rPr lang="zh-CN" altLang="en-US" sz="1200" b="0" i="0" kern="1200" dirty="0" smtClean="0">
                <a:solidFill>
                  <a:schemeClr val="tx1"/>
                </a:solidFill>
                <a:effectLst/>
                <a:latin typeface="+mn-lt"/>
                <a:ea typeface="+mn-ea"/>
                <a:cs typeface="+mn-cs"/>
              </a:rPr>
              <a:t>耕地过度破碎，一方面是由于</a:t>
            </a:r>
            <a:r>
              <a:rPr lang="zh-CN" altLang="en-US" sz="1200" b="1" i="0" kern="1200" dirty="0" smtClean="0">
                <a:solidFill>
                  <a:schemeClr val="tx1"/>
                </a:solidFill>
                <a:effectLst/>
                <a:latin typeface="+mn-lt"/>
                <a:ea typeface="+mn-ea"/>
                <a:cs typeface="+mn-cs"/>
              </a:rPr>
              <a:t>土地自然条件</a:t>
            </a:r>
            <a:r>
              <a:rPr lang="zh-CN" altLang="en-US" sz="1200" b="0" i="0" kern="1200" dirty="0" smtClean="0">
                <a:solidFill>
                  <a:schemeClr val="tx1"/>
                </a:solidFill>
                <a:effectLst/>
                <a:latin typeface="+mn-lt"/>
                <a:ea typeface="+mn-ea"/>
                <a:cs typeface="+mn-cs"/>
              </a:rPr>
              <a:t>造成的（例如西北和西南地区，地理不好不展开分析，但这个硬性问题很难解决），另一方面则是由于</a:t>
            </a:r>
            <a:r>
              <a:rPr lang="zh-CN" altLang="en-US" sz="1200" b="1" i="0" kern="1200" dirty="0" smtClean="0">
                <a:solidFill>
                  <a:schemeClr val="tx1"/>
                </a:solidFill>
                <a:effectLst/>
                <a:latin typeface="+mn-lt"/>
                <a:ea typeface="+mn-ea"/>
                <a:cs typeface="+mn-cs"/>
              </a:rPr>
              <a:t>农业人均耕地面积太小</a:t>
            </a:r>
            <a:r>
              <a:rPr lang="zh-CN" altLang="en-US" sz="1200" b="0" i="0" kern="1200" dirty="0" smtClean="0">
                <a:solidFill>
                  <a:schemeClr val="tx1"/>
                </a:solidFill>
                <a:effectLst/>
                <a:latin typeface="+mn-lt"/>
                <a:ea typeface="+mn-ea"/>
                <a:cs typeface="+mn-cs"/>
              </a:rPr>
              <a:t>造成的（这个可以通通过土地政策、城市化手段变相解决）。</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市场经济，</a:t>
            </a:r>
            <a:r>
              <a:rPr lang="zh-CN" altLang="en-US" sz="1200" b="1" i="0" kern="1200" dirty="0" smtClean="0">
                <a:solidFill>
                  <a:schemeClr val="tx1"/>
                </a:solidFill>
                <a:effectLst/>
                <a:latin typeface="+mn-lt"/>
                <a:ea typeface="+mn-ea"/>
                <a:cs typeface="+mn-cs"/>
              </a:rPr>
              <a:t>一切有效率的生产方式会淘汰一切没有效率的生产方式。</a:t>
            </a:r>
            <a:endParaRPr lang="en-US" altLang="zh-CN" sz="1200" b="1" i="0" kern="1200" dirty="0" smtClean="0">
              <a:solidFill>
                <a:schemeClr val="tx1"/>
              </a:solidFill>
              <a:effectLst/>
              <a:latin typeface="+mn-lt"/>
              <a:ea typeface="+mn-ea"/>
              <a:cs typeface="+mn-cs"/>
            </a:endParaRPr>
          </a:p>
          <a:p>
            <a:endParaRPr lang="en-US" altLang="zh-CN" sz="1200" b="1" i="0" kern="1200" dirty="0" smtClean="0">
              <a:solidFill>
                <a:schemeClr val="tx1"/>
              </a:solidFill>
              <a:effectLst/>
              <a:latin typeface="+mn-lt"/>
              <a:ea typeface="+mn-ea"/>
              <a:cs typeface="+mn-cs"/>
            </a:endParaRPr>
          </a:p>
          <a:p>
            <a:r>
              <a:rPr lang="zh-CN" altLang="en-US" dirty="0" smtClean="0"/>
              <a:t>植保无人机：满油满载可持续飞行</a:t>
            </a:r>
            <a:r>
              <a:rPr lang="en-US" altLang="zh-CN" dirty="0" smtClean="0"/>
              <a:t>30</a:t>
            </a:r>
            <a:r>
              <a:rPr lang="zh-CN" altLang="en-US" dirty="0" smtClean="0"/>
              <a:t>分钟。</a:t>
            </a:r>
            <a:endParaRPr lang="zh-CN" altLang="en-US" dirty="0"/>
          </a:p>
        </p:txBody>
      </p:sp>
      <p:sp>
        <p:nvSpPr>
          <p:cNvPr id="4" name="灯片编号占位符 3"/>
          <p:cNvSpPr>
            <a:spLocks noGrp="1"/>
          </p:cNvSpPr>
          <p:nvPr>
            <p:ph type="sldNum" sz="quarter" idx="10"/>
          </p:nvPr>
        </p:nvSpPr>
        <p:spPr/>
        <p:txBody>
          <a:bodyPr/>
          <a:lstStyle/>
          <a:p>
            <a:fld id="{65393E77-C7EF-4440-AE9E-066FEB34AE80}" type="slidenum">
              <a:rPr lang="zh-CN" altLang="en-US" smtClean="0"/>
              <a:t>3</a:t>
            </a:fld>
            <a:endParaRPr lang="zh-CN" altLang="en-US"/>
          </a:p>
        </p:txBody>
      </p:sp>
    </p:spTree>
    <p:extLst>
      <p:ext uri="{BB962C8B-B14F-4D97-AF65-F5344CB8AC3E}">
        <p14:creationId xmlns:p14="http://schemas.microsoft.com/office/powerpoint/2010/main" val="367474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1143000"/>
            <a:ext cx="61722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自动导航，自动路径规划，自动避障、自动作业、移动遥控等，实现精准作业</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65393E77-C7EF-4440-AE9E-066FEB34AE80}" type="slidenum">
              <a:rPr lang="zh-CN" altLang="en-US" smtClean="0"/>
              <a:t>5</a:t>
            </a:fld>
            <a:endParaRPr lang="zh-CN" altLang="en-US"/>
          </a:p>
        </p:txBody>
      </p:sp>
    </p:spTree>
    <p:extLst>
      <p:ext uri="{BB962C8B-B14F-4D97-AF65-F5344CB8AC3E}">
        <p14:creationId xmlns:p14="http://schemas.microsoft.com/office/powerpoint/2010/main" val="17070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1143000"/>
            <a:ext cx="6172200" cy="3086100"/>
          </a:xfrm>
        </p:spPr>
      </p:sp>
      <p:sp>
        <p:nvSpPr>
          <p:cNvPr id="3" name="备注占位符 2"/>
          <p:cNvSpPr>
            <a:spLocks noGrp="1"/>
          </p:cNvSpPr>
          <p:nvPr>
            <p:ph type="body" idx="1"/>
          </p:nvPr>
        </p:nvSpPr>
        <p:spPr/>
        <p:txBody>
          <a:bodyPr/>
          <a:lstStyle/>
          <a:p>
            <a:pPr marL="0" marR="0" indent="0" algn="l" defTabSz="1036747" rtl="0" eaLnBrk="1" fontAlgn="auto" latinLnBrk="0" hangingPunct="1">
              <a:lnSpc>
                <a:spcPct val="100000"/>
              </a:lnSpc>
              <a:spcBef>
                <a:spcPts val="0"/>
              </a:spcBef>
              <a:spcAft>
                <a:spcPts val="0"/>
              </a:spcAft>
              <a:buClrTx/>
              <a:buSzTx/>
              <a:buFontTx/>
              <a:buNone/>
              <a:tabLst/>
              <a:defRPr/>
            </a:pPr>
            <a:r>
              <a:rPr lang="zh-CN" altLang="en-US" dirty="0" smtClean="0"/>
              <a:t>我们的农业机器人，就是解决这些问题的。我们</a:t>
            </a:r>
            <a:r>
              <a:rPr lang="zh-CN" altLang="en-US" baseline="0" dirty="0" smtClean="0"/>
              <a:t>采用最先进的轮毂电机，独立悬挂，独立驱动，算是智能无人的新能源农用车。雷达避障，自动导航和路径规划，载重大，续航长，真正</a:t>
            </a:r>
            <a:r>
              <a:rPr lang="en-US" altLang="zh-CN" baseline="0" dirty="0" smtClean="0"/>
              <a:t>8</a:t>
            </a:r>
            <a:r>
              <a:rPr lang="zh-CN" altLang="en-US" baseline="0" dirty="0" smtClean="0"/>
              <a:t>小时无人作业！</a:t>
            </a:r>
            <a:endParaRPr lang="en-US" altLang="zh-CN" dirty="0" smtClean="0"/>
          </a:p>
          <a:p>
            <a:r>
              <a:rPr lang="zh-CN" altLang="en-US" dirty="0" smtClean="0"/>
              <a:t>我们利用了臭氧雾技术，把空气高压电离产生臭氧，雾化之后喷洒到植物表面，进行杀菌消毒，可以部分替代农药，还可以降低农药残留！这才是绿色环保的智慧农业啊！</a:t>
            </a:r>
            <a:endParaRPr lang="en-US" altLang="zh-CN" dirty="0" smtClean="0"/>
          </a:p>
          <a:p>
            <a:endParaRPr lang="en-US" altLang="zh-CN" dirty="0" smtClean="0"/>
          </a:p>
          <a:p>
            <a:r>
              <a:rPr lang="zh-CN" altLang="en-US" dirty="0" smtClean="0"/>
              <a:t>水上（加浮筒），山地（履带），</a:t>
            </a:r>
            <a:endParaRPr lang="en-US" altLang="zh-CN" dirty="0" smtClean="0"/>
          </a:p>
          <a:p>
            <a:r>
              <a:rPr lang="zh-CN" altLang="en-US" dirty="0" smtClean="0"/>
              <a:t>设施农业：大棚、藤架、树林</a:t>
            </a:r>
            <a:r>
              <a:rPr lang="en-US" altLang="zh-CN" dirty="0" smtClean="0"/>
              <a:t>……</a:t>
            </a:r>
          </a:p>
          <a:p>
            <a:r>
              <a:rPr lang="zh-CN" altLang="en-US" dirty="0" smtClean="0"/>
              <a:t>定制：喷洒，除草，采摘，</a:t>
            </a:r>
            <a:r>
              <a:rPr lang="en-US" altLang="zh-CN" dirty="0" smtClean="0"/>
              <a:t>……</a:t>
            </a:r>
          </a:p>
          <a:p>
            <a:endParaRPr lang="en-US" altLang="zh-CN" dirty="0" smtClean="0"/>
          </a:p>
          <a:p>
            <a:r>
              <a:rPr lang="zh-CN" altLang="en-US" dirty="0" smtClean="0"/>
              <a:t>分两个产品线：水上，农田</a:t>
            </a:r>
            <a:endParaRPr lang="zh-CN" altLang="en-US" dirty="0"/>
          </a:p>
        </p:txBody>
      </p:sp>
      <p:sp>
        <p:nvSpPr>
          <p:cNvPr id="4" name="灯片编号占位符 3"/>
          <p:cNvSpPr>
            <a:spLocks noGrp="1"/>
          </p:cNvSpPr>
          <p:nvPr>
            <p:ph type="sldNum" sz="quarter" idx="10"/>
          </p:nvPr>
        </p:nvSpPr>
        <p:spPr/>
        <p:txBody>
          <a:bodyPr/>
          <a:lstStyle/>
          <a:p>
            <a:fld id="{65393E77-C7EF-4440-AE9E-066FEB34AE80}" type="slidenum">
              <a:rPr lang="zh-CN" altLang="en-US" smtClean="0"/>
              <a:t>8</a:t>
            </a:fld>
            <a:endParaRPr lang="zh-CN" altLang="en-US"/>
          </a:p>
        </p:txBody>
      </p:sp>
    </p:spTree>
    <p:extLst>
      <p:ext uri="{BB962C8B-B14F-4D97-AF65-F5344CB8AC3E}">
        <p14:creationId xmlns:p14="http://schemas.microsoft.com/office/powerpoint/2010/main" val="116356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根据国情而言，小中型家庭农村有利于解决水产农业发展和农村、农民问题。</a:t>
            </a:r>
            <a:endParaRPr lang="en-US" altLang="zh-CN" dirty="0" smtClean="0"/>
          </a:p>
          <a:p>
            <a:endParaRPr lang="en-US" altLang="zh-CN" dirty="0" smtClean="0"/>
          </a:p>
          <a:p>
            <a:r>
              <a:rPr lang="en-US" altLang="zh-CN" sz="1200" b="0" i="0" kern="1200" dirty="0" smtClean="0">
                <a:solidFill>
                  <a:schemeClr val="tx1"/>
                </a:solidFill>
                <a:effectLst/>
                <a:latin typeface="+mn-lt"/>
                <a:ea typeface="+mn-ea"/>
                <a:cs typeface="+mn-cs"/>
              </a:rPr>
              <a:t>2014</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9</a:t>
            </a:r>
            <a:r>
              <a:rPr lang="zh-CN" altLang="en-US" sz="1200" b="0" i="0" kern="1200" dirty="0" smtClean="0">
                <a:solidFill>
                  <a:schemeClr val="tx1"/>
                </a:solidFill>
                <a:effectLst/>
                <a:latin typeface="+mn-lt"/>
                <a:ea typeface="+mn-ea"/>
                <a:cs typeface="+mn-cs"/>
              </a:rPr>
              <a:t>月，国家统计局河南调查总队发布</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河南家庭农场经营状况典型调查分析</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，分析显示，在其调研的</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家家庭农场里，雇工日均工资增幅超</a:t>
            </a:r>
            <a:r>
              <a:rPr lang="en-US" altLang="zh-CN" sz="1200" b="0" i="0" kern="1200" dirty="0" smtClean="0">
                <a:solidFill>
                  <a:schemeClr val="tx1"/>
                </a:solidFill>
                <a:effectLst/>
                <a:latin typeface="+mn-lt"/>
                <a:ea typeface="+mn-ea"/>
                <a:cs typeface="+mn-cs"/>
              </a:rPr>
              <a:t>7.5%</a:t>
            </a:r>
            <a:r>
              <a:rPr lang="zh-CN" altLang="en-US" sz="1200" b="0" i="0" kern="1200" dirty="0" smtClean="0">
                <a:solidFill>
                  <a:schemeClr val="tx1"/>
                </a:solidFill>
                <a:effectLst/>
                <a:latin typeface="+mn-lt"/>
                <a:ea typeface="+mn-ea"/>
                <a:cs typeface="+mn-cs"/>
              </a:rPr>
              <a:t>，土地亩均租金较上年增长</a:t>
            </a:r>
            <a:r>
              <a:rPr lang="en-US" altLang="zh-CN" sz="1200" b="0" i="0" kern="1200" dirty="0" smtClean="0">
                <a:solidFill>
                  <a:schemeClr val="tx1"/>
                </a:solidFill>
                <a:effectLst/>
                <a:latin typeface="+mn-lt"/>
                <a:ea typeface="+mn-ea"/>
                <a:cs typeface="+mn-cs"/>
              </a:rPr>
              <a:t>9.9%</a:t>
            </a:r>
            <a:r>
              <a:rPr lang="zh-CN" altLang="en-US" sz="1200" b="0" i="0" kern="1200" dirty="0" smtClean="0">
                <a:solidFill>
                  <a:schemeClr val="tx1"/>
                </a:solidFill>
                <a:effectLst/>
                <a:latin typeface="+mn-lt"/>
                <a:ea typeface="+mn-ea"/>
                <a:cs typeface="+mn-cs"/>
              </a:rPr>
              <a:t>。</a:t>
            </a:r>
          </a:p>
          <a:p>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在调查中，有</a:t>
            </a:r>
            <a:r>
              <a:rPr lang="en-US" altLang="zh-CN" sz="1200" b="0" i="0" kern="1200" dirty="0" smtClean="0">
                <a:solidFill>
                  <a:schemeClr val="tx1"/>
                </a:solidFill>
                <a:effectLst/>
                <a:latin typeface="+mn-lt"/>
                <a:ea typeface="+mn-ea"/>
                <a:cs typeface="+mn-cs"/>
              </a:rPr>
              <a:t>82%</a:t>
            </a:r>
            <a:r>
              <a:rPr lang="zh-CN" altLang="en-US" sz="1200" b="0" i="0" kern="1200" dirty="0" smtClean="0">
                <a:solidFill>
                  <a:schemeClr val="tx1"/>
                </a:solidFill>
                <a:effectLst/>
                <a:latin typeface="+mn-lt"/>
                <a:ea typeface="+mn-ea"/>
                <a:cs typeface="+mn-cs"/>
              </a:rPr>
              <a:t>的农场主反映雇工、农资、土地租金等生产成本上涨较快。</a:t>
            </a:r>
          </a:p>
          <a:p>
            <a:endParaRPr lang="en-US" altLang="zh-CN" dirty="0" smtClean="0"/>
          </a:p>
          <a:p>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年，人工养殖水产品产量为</a:t>
            </a:r>
            <a:r>
              <a:rPr lang="en-US" altLang="zh-CN" sz="1200" kern="1200" dirty="0" smtClean="0">
                <a:solidFill>
                  <a:schemeClr val="tx1"/>
                </a:solidFill>
                <a:effectLst/>
                <a:latin typeface="+mn-lt"/>
                <a:ea typeface="+mn-ea"/>
                <a:cs typeface="+mn-cs"/>
              </a:rPr>
              <a:t>5142</a:t>
            </a:r>
            <a:r>
              <a:rPr lang="zh-CN" altLang="en-US" sz="1200" kern="1200" dirty="0" smtClean="0">
                <a:solidFill>
                  <a:schemeClr val="tx1"/>
                </a:solidFill>
                <a:effectLst/>
                <a:latin typeface="+mn-lt"/>
                <a:ea typeface="+mn-ea"/>
                <a:cs typeface="+mn-cs"/>
              </a:rPr>
              <a:t>万吨，比</a:t>
            </a:r>
            <a:r>
              <a:rPr lang="en-US" altLang="zh-CN" sz="1200" kern="1200" dirty="0" smtClean="0">
                <a:solidFill>
                  <a:schemeClr val="tx1"/>
                </a:solidFill>
                <a:effectLst/>
                <a:latin typeface="+mn-lt"/>
                <a:ea typeface="+mn-ea"/>
                <a:cs typeface="+mn-cs"/>
              </a:rPr>
              <a:t>2012</a:t>
            </a:r>
            <a:r>
              <a:rPr lang="zh-CN" altLang="en-US" sz="1200" kern="1200" dirty="0" smtClean="0">
                <a:solidFill>
                  <a:schemeClr val="tx1"/>
                </a:solidFill>
                <a:effectLst/>
                <a:latin typeface="+mn-lt"/>
                <a:ea typeface="+mn-ea"/>
                <a:cs typeface="+mn-cs"/>
              </a:rPr>
              <a:t>年增长</a:t>
            </a:r>
            <a:r>
              <a:rPr lang="en-US" altLang="zh-CN" sz="1200" kern="1200" dirty="0" smtClean="0">
                <a:solidFill>
                  <a:schemeClr val="tx1"/>
                </a:solidFill>
                <a:effectLst/>
                <a:latin typeface="+mn-lt"/>
                <a:ea typeface="+mn-ea"/>
                <a:cs typeface="+mn-cs"/>
              </a:rPr>
              <a:t>19.9%</a:t>
            </a:r>
            <a:r>
              <a:rPr lang="zh-CN" altLang="en-US" sz="1200" kern="1200" dirty="0" smtClean="0">
                <a:solidFill>
                  <a:schemeClr val="tx1"/>
                </a:solidFill>
                <a:effectLst/>
                <a:latin typeface="+mn-lt"/>
                <a:ea typeface="+mn-ea"/>
                <a:cs typeface="+mn-cs"/>
              </a:rPr>
              <a:t>，年均增长</a:t>
            </a:r>
            <a:r>
              <a:rPr lang="en-US" altLang="zh-CN" sz="1200" kern="1200" dirty="0" smtClean="0">
                <a:solidFill>
                  <a:schemeClr val="tx1"/>
                </a:solidFill>
                <a:effectLst/>
                <a:latin typeface="+mn-lt"/>
                <a:ea typeface="+mn-ea"/>
                <a:cs typeface="+mn-cs"/>
              </a:rPr>
              <a:t>4.6%</a:t>
            </a:r>
            <a:r>
              <a:rPr lang="zh-CN" altLang="en-US" sz="1200" kern="1200" dirty="0" smtClean="0">
                <a:solidFill>
                  <a:schemeClr val="tx1"/>
                </a:solidFill>
                <a:effectLst/>
                <a:latin typeface="+mn-lt"/>
                <a:ea typeface="+mn-ea"/>
                <a:cs typeface="+mn-cs"/>
              </a:rPr>
              <a:t>；捕捞水产品产量为</a:t>
            </a:r>
            <a:r>
              <a:rPr lang="en-US" altLang="zh-CN" sz="1200" kern="1200" dirty="0" smtClean="0">
                <a:solidFill>
                  <a:schemeClr val="tx1"/>
                </a:solidFill>
                <a:effectLst/>
                <a:latin typeface="+mn-lt"/>
                <a:ea typeface="+mn-ea"/>
                <a:cs typeface="+mn-cs"/>
              </a:rPr>
              <a:t>1759</a:t>
            </a:r>
            <a:r>
              <a:rPr lang="zh-CN" altLang="en-US" sz="1200" kern="1200" dirty="0" smtClean="0">
                <a:solidFill>
                  <a:schemeClr val="tx1"/>
                </a:solidFill>
                <a:effectLst/>
                <a:latin typeface="+mn-lt"/>
                <a:ea typeface="+mn-ea"/>
                <a:cs typeface="+mn-cs"/>
              </a:rPr>
              <a:t>万吨，比</a:t>
            </a:r>
            <a:r>
              <a:rPr lang="en-US" altLang="zh-CN" sz="1200" kern="1200" dirty="0" smtClean="0">
                <a:solidFill>
                  <a:schemeClr val="tx1"/>
                </a:solidFill>
                <a:effectLst/>
                <a:latin typeface="+mn-lt"/>
                <a:ea typeface="+mn-ea"/>
                <a:cs typeface="+mn-cs"/>
              </a:rPr>
              <a:t>2012</a:t>
            </a:r>
            <a:r>
              <a:rPr lang="zh-CN" altLang="en-US" sz="1200" kern="1200" dirty="0" smtClean="0">
                <a:solidFill>
                  <a:schemeClr val="tx1"/>
                </a:solidFill>
                <a:effectLst/>
                <a:latin typeface="+mn-lt"/>
                <a:ea typeface="+mn-ea"/>
                <a:cs typeface="+mn-cs"/>
              </a:rPr>
              <a:t>年增长</a:t>
            </a:r>
            <a:r>
              <a:rPr lang="en-US" altLang="zh-CN" sz="1200" kern="1200" dirty="0" smtClean="0">
                <a:solidFill>
                  <a:schemeClr val="tx1"/>
                </a:solidFill>
                <a:effectLst/>
                <a:latin typeface="+mn-lt"/>
                <a:ea typeface="+mn-ea"/>
                <a:cs typeface="+mn-cs"/>
              </a:rPr>
              <a:t>8.6%</a:t>
            </a:r>
            <a:r>
              <a:rPr lang="zh-CN" altLang="en-US" sz="1200" kern="1200" dirty="0" smtClean="0">
                <a:solidFill>
                  <a:schemeClr val="tx1"/>
                </a:solidFill>
                <a:effectLst/>
                <a:latin typeface="+mn-lt"/>
                <a:ea typeface="+mn-ea"/>
                <a:cs typeface="+mn-cs"/>
              </a:rPr>
              <a:t>，年均增长</a:t>
            </a:r>
            <a:r>
              <a:rPr lang="en-US" altLang="zh-CN" sz="1200" kern="1200" dirty="0" smtClean="0">
                <a:solidFill>
                  <a:schemeClr val="tx1"/>
                </a:solidFill>
                <a:effectLst/>
                <a:latin typeface="+mn-lt"/>
                <a:ea typeface="+mn-ea"/>
                <a:cs typeface="+mn-cs"/>
              </a:rPr>
              <a:t>2.1%</a:t>
            </a:r>
            <a:r>
              <a:rPr lang="zh-CN" altLang="en-US" sz="1200" kern="1200" dirty="0" smtClean="0">
                <a:solidFill>
                  <a:schemeClr val="tx1"/>
                </a:solidFill>
                <a:effectLst/>
                <a:latin typeface="+mn-lt"/>
                <a:ea typeface="+mn-ea"/>
                <a:cs typeface="+mn-cs"/>
              </a:rPr>
              <a:t>。十八大以来，人工养殖水产品产量年均增速比捕捞水产品高</a:t>
            </a:r>
            <a:r>
              <a:rPr lang="en-US" altLang="zh-CN" sz="1200" kern="1200" dirty="0" smtClean="0">
                <a:solidFill>
                  <a:schemeClr val="tx1"/>
                </a:solidFill>
                <a:effectLst/>
                <a:latin typeface="+mn-lt"/>
                <a:ea typeface="+mn-ea"/>
                <a:cs typeface="+mn-cs"/>
              </a:rPr>
              <a:t>2.5</a:t>
            </a:r>
            <a:r>
              <a:rPr lang="zh-CN" altLang="en-US" sz="1200" kern="1200" dirty="0" smtClean="0">
                <a:solidFill>
                  <a:schemeClr val="tx1"/>
                </a:solidFill>
                <a:effectLst/>
                <a:latin typeface="+mn-lt"/>
                <a:ea typeface="+mn-ea"/>
                <a:cs typeface="+mn-cs"/>
              </a:rPr>
              <a:t>个百分点，人工养殖水产品产量占水产品产量的比重提高。</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年，人工养殖水产品产量占水产品产量的比重为</a:t>
            </a:r>
            <a:r>
              <a:rPr lang="en-US" altLang="zh-CN" sz="1200" kern="1200" dirty="0" smtClean="0">
                <a:solidFill>
                  <a:schemeClr val="tx1"/>
                </a:solidFill>
                <a:effectLst/>
                <a:latin typeface="+mn-lt"/>
                <a:ea typeface="+mn-ea"/>
                <a:cs typeface="+mn-cs"/>
              </a:rPr>
              <a:t>74.5%</a:t>
            </a:r>
            <a:r>
              <a:rPr lang="zh-CN" altLang="en-US" sz="1200" kern="1200" dirty="0" smtClean="0">
                <a:solidFill>
                  <a:schemeClr val="tx1"/>
                </a:solidFill>
                <a:effectLst/>
                <a:latin typeface="+mn-lt"/>
                <a:ea typeface="+mn-ea"/>
                <a:cs typeface="+mn-cs"/>
              </a:rPr>
              <a:t>，比</a:t>
            </a:r>
            <a:r>
              <a:rPr lang="en-US" altLang="zh-CN" sz="1200" kern="1200" dirty="0" smtClean="0">
                <a:solidFill>
                  <a:schemeClr val="tx1"/>
                </a:solidFill>
                <a:effectLst/>
                <a:latin typeface="+mn-lt"/>
                <a:ea typeface="+mn-ea"/>
                <a:cs typeface="+mn-cs"/>
              </a:rPr>
              <a:t>2012</a:t>
            </a:r>
            <a:r>
              <a:rPr lang="zh-CN" altLang="en-US" sz="1200" kern="1200" dirty="0" smtClean="0">
                <a:solidFill>
                  <a:schemeClr val="tx1"/>
                </a:solidFill>
                <a:effectLst/>
                <a:latin typeface="+mn-lt"/>
                <a:ea typeface="+mn-ea"/>
                <a:cs typeface="+mn-cs"/>
              </a:rPr>
              <a:t>年提高</a:t>
            </a:r>
            <a:r>
              <a:rPr lang="en-US" altLang="zh-CN" sz="1200" kern="1200" dirty="0" smtClean="0">
                <a:solidFill>
                  <a:schemeClr val="tx1"/>
                </a:solidFill>
                <a:effectLst/>
                <a:latin typeface="+mn-lt"/>
                <a:ea typeface="+mn-ea"/>
                <a:cs typeface="+mn-cs"/>
              </a:rPr>
              <a:t>1.9</a:t>
            </a:r>
            <a:r>
              <a:rPr lang="zh-CN" altLang="en-US" sz="1200" kern="1200" dirty="0" smtClean="0">
                <a:solidFill>
                  <a:schemeClr val="tx1"/>
                </a:solidFill>
                <a:effectLst/>
                <a:latin typeface="+mn-lt"/>
                <a:ea typeface="+mn-ea"/>
                <a:cs typeface="+mn-cs"/>
              </a:rPr>
              <a:t>个百分点。</a:t>
            </a:r>
            <a:endParaRPr lang="en-US" altLang="zh-CN" sz="1200" kern="1200" dirty="0" smtClean="0">
              <a:solidFill>
                <a:schemeClr val="tx1"/>
              </a:solidFill>
              <a:effectLst/>
              <a:latin typeface="+mn-lt"/>
              <a:ea typeface="+mn-ea"/>
              <a:cs typeface="+mn-cs"/>
            </a:endParaRPr>
          </a:p>
          <a:p>
            <a:endParaRPr lang="en-US" altLang="zh-CN" dirty="0" smtClean="0"/>
          </a:p>
          <a:p>
            <a:r>
              <a:rPr lang="zh-CN" altLang="en-US" dirty="0" smtClean="0"/>
              <a:t>全国水产养殖面积</a:t>
            </a:r>
            <a:r>
              <a:rPr lang="en-US" altLang="zh-CN" dirty="0" smtClean="0"/>
              <a:t>8465</a:t>
            </a:r>
            <a:r>
              <a:rPr lang="zh-CN" altLang="en-US" dirty="0" smtClean="0"/>
              <a:t>千公顷，同比增长</a:t>
            </a:r>
            <a:r>
              <a:rPr lang="en-US" altLang="zh-CN" dirty="0" smtClean="0"/>
              <a:t>0.94%</a:t>
            </a:r>
            <a:r>
              <a:rPr lang="zh-CN" altLang="en-US" dirty="0" smtClean="0"/>
              <a:t>。其中，海水养殖面积</a:t>
            </a:r>
            <a:r>
              <a:rPr lang="en-US" altLang="zh-CN" dirty="0" smtClean="0"/>
              <a:t>2317.76</a:t>
            </a:r>
            <a:r>
              <a:rPr lang="zh-CN" altLang="en-US" dirty="0" smtClean="0"/>
              <a:t>千公顷，同比下降</a:t>
            </a:r>
            <a:r>
              <a:rPr lang="en-US" altLang="zh-CN" dirty="0" smtClean="0"/>
              <a:t>0.53%</a:t>
            </a:r>
            <a:r>
              <a:rPr lang="zh-CN" altLang="en-US" dirty="0" smtClean="0"/>
              <a:t>；淡水养殖面积</a:t>
            </a:r>
            <a:r>
              <a:rPr lang="en-US" altLang="zh-CN" dirty="0" smtClean="0"/>
              <a:t>6147.24</a:t>
            </a:r>
            <a:r>
              <a:rPr lang="zh-CN" altLang="en-US" dirty="0" smtClean="0"/>
              <a:t>千公顷，同比增长</a:t>
            </a:r>
            <a:r>
              <a:rPr lang="en-US" altLang="zh-CN" dirty="0" smtClean="0"/>
              <a:t>1.09%</a:t>
            </a:r>
            <a:r>
              <a:rPr lang="zh-CN" altLang="en-US" dirty="0" smtClean="0"/>
              <a:t>；海水养殖与淡水养殖的面积比例为</a:t>
            </a:r>
            <a:r>
              <a:rPr lang="en-US" altLang="zh-CN" dirty="0" smtClean="0"/>
              <a:t>27:73</a:t>
            </a:r>
            <a:r>
              <a:rPr lang="zh-CN" altLang="en-US" dirty="0" smtClean="0"/>
              <a: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5393E77-C7EF-4440-AE9E-066FEB34AE80}" type="slidenum">
              <a:rPr lang="zh-CN" altLang="en-US" smtClean="0"/>
              <a:t>9</a:t>
            </a:fld>
            <a:endParaRPr lang="zh-CN" altLang="en-US"/>
          </a:p>
        </p:txBody>
      </p:sp>
    </p:spTree>
    <p:extLst>
      <p:ext uri="{BB962C8B-B14F-4D97-AF65-F5344CB8AC3E}">
        <p14:creationId xmlns:p14="http://schemas.microsoft.com/office/powerpoint/2010/main" val="382463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1143000"/>
            <a:ext cx="61722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我国无人机植保作业伍</a:t>
            </a:r>
            <a:r>
              <a:rPr lang="en-US" altLang="zh-CN" dirty="0" smtClean="0">
                <a:effectLst/>
              </a:rPr>
              <a:t>200</a:t>
            </a:r>
            <a:r>
              <a:rPr lang="zh-CN" altLang="en-US" dirty="0" smtClean="0">
                <a:effectLst/>
              </a:rPr>
              <a:t>亿市场仅有</a:t>
            </a:r>
            <a:r>
              <a:rPr lang="en-US" altLang="zh-CN" dirty="0" smtClean="0">
                <a:effectLst/>
              </a:rPr>
              <a:t>10%</a:t>
            </a:r>
            <a:r>
              <a:rPr lang="zh-CN" altLang="en-US" dirty="0" smtClean="0">
                <a:effectLst/>
              </a:rPr>
              <a:t>盈利 未来路向何方本文来源全球无人机网（</a:t>
            </a:r>
            <a:r>
              <a:rPr lang="en-US" altLang="zh-CN" dirty="0" smtClean="0">
                <a:effectLst/>
              </a:rPr>
              <a:t>www.81uav.cn</a:t>
            </a:r>
            <a:r>
              <a:rPr lang="zh-CN" altLang="en-US" dirty="0" smtClean="0">
                <a:effectLst/>
              </a:rPr>
              <a:t>），原文链接：</a:t>
            </a:r>
            <a:r>
              <a:rPr lang="en-US" altLang="zh-CN" dirty="0" smtClean="0">
                <a:effectLst/>
              </a:rPr>
              <a:t>http://www.81uav.cn/uav-news/201705/14/24294.html</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无人机公司作业成本过高，正以高价人力换取农民的低价人力。在新疆北疆地区，他所服务的农田作物以小麦为主，农民每亩付</a:t>
            </a:r>
            <a:r>
              <a:rPr lang="en-US" altLang="zh-CN" dirty="0" smtClean="0">
                <a:effectLst/>
              </a:rPr>
              <a:t>8</a:t>
            </a:r>
            <a:r>
              <a:rPr lang="zh-CN" altLang="en-US" dirty="0" smtClean="0">
                <a:effectLst/>
              </a:rPr>
              <a:t>元，而他提供的植保服务中要投入飞机操纵手和管理人员的人力，需要人员工资、车马费、住宿费、烧油费等。在服务农民的时候，他发现大部分农民不舍得花钱，因为相比农村青年劳力，经过无人机操纵、农田作业等一系列培训的飞手，是更高价的人力资源。 　　为此困惑的，还有来自辽宁省的植保队队长赵成（化名），他认为，低频次也导致植保无人机人力成本过高。他所服务的水稻田每亩</a:t>
            </a:r>
            <a:r>
              <a:rPr lang="en-US" altLang="zh-CN" dirty="0" smtClean="0">
                <a:effectLst/>
              </a:rPr>
              <a:t>10</a:t>
            </a:r>
            <a:r>
              <a:rPr lang="zh-CN" altLang="en-US" dirty="0" smtClean="0">
                <a:effectLst/>
              </a:rPr>
              <a:t>元价格本就不高，又受到作业季的限制，服务频次不高，在非农忙时期，公司没有任何收入来源，而仍要支付植保队人员工资。</a:t>
            </a:r>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从技术层面上讲，多旋翼这类中小型植保机很难覆盖全部面积，且这类机型通常日作业能力低下，直接导致低的日营业额，为追求大的每日总作业面积，就会需要大量的无人机和操纵人员，不可避免提高了购机成本，电池成本和人力成本，直接导致盈利空间降低。而目前多旋翼无人机是植保市场主要机型。</a:t>
            </a:r>
            <a:endParaRPr lang="en-US" altLang="zh-CN" dirty="0" smtClean="0">
              <a:effectLst/>
            </a:endParaRP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对此，中国农用航空植保协会理事长王永忠有着类似看法，他认为，很多企业存在成本误区，相比多旋翼无人机，无人直升机更适合植保作业，虽然价格更贵。直升机适用农田类型较多，不同时期可以去不同气候条件的区域服务不同作物，王永忠自己的深圳高科新农公司，一年能作业</a:t>
            </a:r>
            <a:r>
              <a:rPr lang="en-US" altLang="zh-CN" dirty="0" smtClean="0">
                <a:effectLst/>
              </a:rPr>
              <a:t>150-180</a:t>
            </a:r>
            <a:r>
              <a:rPr lang="zh-CN" altLang="en-US" dirty="0" smtClean="0">
                <a:effectLst/>
              </a:rPr>
              <a:t>天，所摊销折旧费用很低，也不会造成人力闲置。王永忠通过计算得出，多旋翼无人机每亩地成本约在</a:t>
            </a:r>
            <a:r>
              <a:rPr lang="en-US" altLang="zh-CN" dirty="0" smtClean="0">
                <a:effectLst/>
              </a:rPr>
              <a:t>6.5</a:t>
            </a:r>
            <a:r>
              <a:rPr lang="zh-CN" altLang="en-US" dirty="0" smtClean="0">
                <a:effectLst/>
              </a:rPr>
              <a:t>元左右，而直升机成本每亩约</a:t>
            </a:r>
            <a:r>
              <a:rPr lang="en-US" altLang="zh-CN" dirty="0" smtClean="0">
                <a:effectLst/>
              </a:rPr>
              <a:t>5.2</a:t>
            </a:r>
            <a:r>
              <a:rPr lang="zh-CN" altLang="en-US" dirty="0" smtClean="0">
                <a:effectLst/>
              </a:rPr>
              <a:t>元左右。而王永忠称自己的植保服务业务在</a:t>
            </a:r>
            <a:r>
              <a:rPr lang="en-US" altLang="zh-CN" dirty="0" smtClean="0">
                <a:effectLst/>
              </a:rPr>
              <a:t>2016</a:t>
            </a:r>
            <a:r>
              <a:rPr lang="zh-CN" altLang="en-US" dirty="0" smtClean="0">
                <a:effectLst/>
              </a:rPr>
              <a:t>年实现盈利，且一直服务附加值较高的果树农田。</a:t>
            </a:r>
            <a:endParaRPr lang="en-US" altLang="zh-CN" dirty="0" smtClean="0">
              <a:effectLst/>
            </a:endParaRP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商业模式是购买植保服务，而非植保无人机，所有并未被纳入国家农机补贴试点之列，预计后续也没有补贴支持。</a:t>
            </a:r>
            <a:endParaRPr lang="en-US" altLang="zh-CN" dirty="0" smtClean="0">
              <a:effectLst/>
            </a:endParaRP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极飞农业的植保无人机服务团队已超过</a:t>
            </a:r>
            <a:r>
              <a:rPr lang="en-US" altLang="zh-CN" dirty="0" smtClean="0">
                <a:effectLst/>
              </a:rPr>
              <a:t>800</a:t>
            </a:r>
            <a:r>
              <a:rPr lang="zh-CN" altLang="en-US" dirty="0" smtClean="0">
                <a:effectLst/>
              </a:rPr>
              <a:t>人，而大疆创新公司建立的植保队平台上注册了</a:t>
            </a:r>
            <a:r>
              <a:rPr lang="en-US" altLang="zh-CN" dirty="0" smtClean="0">
                <a:effectLst/>
              </a:rPr>
              <a:t>200</a:t>
            </a:r>
            <a:r>
              <a:rPr lang="zh-CN" altLang="en-US" dirty="0" smtClean="0">
                <a:effectLst/>
              </a:rPr>
              <a:t>家公司。大疆创新植保市场销售总监曹楠称，据</a:t>
            </a:r>
            <a:r>
              <a:rPr lang="en-US" altLang="zh-CN" dirty="0" smtClean="0">
                <a:effectLst/>
              </a:rPr>
              <a:t>2016</a:t>
            </a:r>
            <a:r>
              <a:rPr lang="zh-CN" altLang="en-US" dirty="0" smtClean="0">
                <a:effectLst/>
              </a:rPr>
              <a:t>年不完全统计，在销量上，全国新增植保机数量中大疆占</a:t>
            </a:r>
            <a:r>
              <a:rPr lang="en-US" altLang="zh-CN" dirty="0" smtClean="0">
                <a:effectLst/>
              </a:rPr>
              <a:t>70%</a:t>
            </a:r>
            <a:r>
              <a:rPr lang="zh-CN" altLang="en-US" dirty="0" smtClean="0">
                <a:effectLst/>
              </a:rPr>
              <a:t>，并称</a:t>
            </a:r>
            <a:r>
              <a:rPr lang="en-US" altLang="zh-CN" dirty="0" smtClean="0">
                <a:effectLst/>
              </a:rPr>
              <a:t>2017</a:t>
            </a:r>
            <a:r>
              <a:rPr lang="zh-CN" altLang="en-US" dirty="0" smtClean="0">
                <a:effectLst/>
              </a:rPr>
              <a:t>年</a:t>
            </a:r>
            <a:r>
              <a:rPr lang="en-US" altLang="zh-CN" dirty="0" smtClean="0">
                <a:effectLst/>
              </a:rPr>
              <a:t>3</a:t>
            </a:r>
            <a:r>
              <a:rPr lang="zh-CN" altLang="en-US" dirty="0" smtClean="0">
                <a:effectLst/>
              </a:rPr>
              <a:t>月初至</a:t>
            </a:r>
            <a:r>
              <a:rPr lang="en-US" altLang="zh-CN" dirty="0" smtClean="0">
                <a:effectLst/>
              </a:rPr>
              <a:t>4</a:t>
            </a:r>
            <a:r>
              <a:rPr lang="zh-CN" altLang="en-US" dirty="0" smtClean="0">
                <a:effectLst/>
              </a:rPr>
              <a:t>月底，大疆新增植保机数量已经达到</a:t>
            </a:r>
            <a:r>
              <a:rPr lang="en-US" altLang="zh-CN" dirty="0" smtClean="0">
                <a:effectLst/>
              </a:rPr>
              <a:t>2016</a:t>
            </a:r>
            <a:r>
              <a:rPr lang="zh-CN" altLang="en-US" dirty="0" smtClean="0">
                <a:effectLst/>
              </a:rPr>
              <a:t>全年的</a:t>
            </a:r>
            <a:r>
              <a:rPr lang="en-US" altLang="zh-CN" dirty="0" smtClean="0">
                <a:effectLst/>
              </a:rPr>
              <a:t>60%</a:t>
            </a:r>
            <a:r>
              <a:rPr lang="zh-CN" altLang="en-US" dirty="0" smtClean="0">
                <a:effectLst/>
              </a:rPr>
              <a:t>。</a:t>
            </a:r>
            <a:endParaRPr lang="en-US" altLang="zh-CN" dirty="0" smtClean="0">
              <a:effectLst/>
            </a:endParaRPr>
          </a:p>
          <a:p>
            <a:endParaRPr lang="en-US" altLang="zh-CN" dirty="0" smtClean="0"/>
          </a:p>
          <a:p>
            <a:endParaRPr lang="en-US" altLang="zh-CN" dirty="0" smtClean="0"/>
          </a:p>
          <a:p>
            <a:r>
              <a:rPr lang="en-US" altLang="zh-CN" dirty="0" smtClean="0"/>
              <a:t>2016</a:t>
            </a:r>
            <a:r>
              <a:rPr lang="zh-CN" altLang="en-US" dirty="0" smtClean="0"/>
              <a:t>年植保无人机的数量突破</a:t>
            </a:r>
            <a:r>
              <a:rPr lang="en-US" altLang="zh-CN" dirty="0" smtClean="0"/>
              <a:t>6000</a:t>
            </a:r>
            <a:r>
              <a:rPr lang="zh-CN" altLang="en-US" dirty="0" smtClean="0"/>
              <a:t>架，预计</a:t>
            </a:r>
            <a:r>
              <a:rPr lang="en-US" altLang="zh-CN" dirty="0" smtClean="0"/>
              <a:t>2017</a:t>
            </a:r>
            <a:r>
              <a:rPr lang="zh-CN" altLang="en-US" dirty="0" smtClean="0"/>
              <a:t>年植保无人机保有量将在</a:t>
            </a:r>
            <a:r>
              <a:rPr lang="en-US" altLang="zh-CN" dirty="0" smtClean="0"/>
              <a:t>1-1.5</a:t>
            </a:r>
            <a:r>
              <a:rPr lang="zh-CN" altLang="en-US" dirty="0" smtClean="0"/>
              <a:t>万之间</a:t>
            </a:r>
            <a:endParaRPr lang="en-US" altLang="zh-CN" dirty="0" smtClean="0"/>
          </a:p>
          <a:p>
            <a:r>
              <a:rPr lang="zh-CN" altLang="en-US" dirty="0" smtClean="0"/>
              <a:t>无人机市场预计将达</a:t>
            </a:r>
            <a:r>
              <a:rPr lang="en-US" altLang="zh-CN" dirty="0" smtClean="0"/>
              <a:t>100</a:t>
            </a:r>
            <a:r>
              <a:rPr lang="zh-CN" altLang="en-US" dirty="0" smtClean="0"/>
              <a:t>亿，植保服务市场则预计可达</a:t>
            </a:r>
            <a:r>
              <a:rPr lang="en-US" altLang="zh-CN" dirty="0" smtClean="0"/>
              <a:t>400</a:t>
            </a:r>
            <a:r>
              <a:rPr lang="zh-CN" altLang="en-US" dirty="0" smtClean="0"/>
              <a:t>亿。</a:t>
            </a:r>
            <a:endParaRPr lang="en-US" altLang="zh-CN" dirty="0" smtClean="0"/>
          </a:p>
          <a:p>
            <a:endParaRPr lang="en-US" altLang="zh-CN" dirty="0" smtClean="0"/>
          </a:p>
          <a:p>
            <a:r>
              <a:rPr lang="zh-CN" altLang="en-US" dirty="0" smtClean="0"/>
              <a:t>首先，作业质量不过关，海南、山东、陕西、新疆、浙江、湖南等地，从大田作物到经济作物，从授粉打落花瓣到用药不当导致作物药害，部分商家的老鼠屎行径导致拉低整体行业风评。</a:t>
            </a:r>
          </a:p>
          <a:p>
            <a:r>
              <a:rPr lang="zh-CN" altLang="en-US" dirty="0" smtClean="0"/>
              <a:t>　　其二，作为缓解“广大农户植保压力”的新兴技术本可以在政策春风下更好的发展，然而有人砸钱在钻研技术上，有人却砸钱在“骗保”上，如雨后春笋般成立起来的无人机公司中间不乏滥竽充数者，买来原配件组装一番刷上不同的颜色就可以招摇撞骗，将政策补助金揽入荷包，严重打击行业公平竞争。</a:t>
            </a:r>
          </a:p>
          <a:p>
            <a:r>
              <a:rPr lang="zh-CN" altLang="en-US" dirty="0" smtClean="0"/>
              <a:t>　　其三，行业配套设施不完善，包括药剂配比、无人机维修、飞手培养等方面都存在漏洞。表面上呈现出拥有植保灌溉、药剂喷洒、农情监测、补充肥料等十八般武艺，实际上的植保效果却要大打折扣。</a:t>
            </a:r>
          </a:p>
          <a:p>
            <a:endParaRPr lang="en-US" altLang="zh-CN" dirty="0" smtClean="0"/>
          </a:p>
          <a:p>
            <a:r>
              <a:rPr lang="zh-CN" altLang="en-US" dirty="0" smtClean="0"/>
              <a:t>大部分产品以手动、半自主巡航喷洒农药为主，能够实现全自主巡航作业的无人机较少，无法解决田间地头作业超视距和飞行轨迹不稳定导致的农药重喷漏喷的问题。手动控制作业劳动强度大，安全事故发生率较高，更无法满足大面积高强度植保喷洒要求。</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缺乏完整的农业植保无人机服务体系</a:t>
            </a:r>
            <a:endParaRPr lang="en-US" altLang="zh-CN"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还未推出结合无人机喷洒技术的植保无人机专用药剂。</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1" dirty="0" smtClean="0"/>
          </a:p>
          <a:p>
            <a:endParaRPr lang="zh-CN" altLang="en-US" dirty="0"/>
          </a:p>
        </p:txBody>
      </p:sp>
      <p:sp>
        <p:nvSpPr>
          <p:cNvPr id="4" name="灯片编号占位符 3"/>
          <p:cNvSpPr>
            <a:spLocks noGrp="1"/>
          </p:cNvSpPr>
          <p:nvPr>
            <p:ph type="sldNum" sz="quarter" idx="10"/>
          </p:nvPr>
        </p:nvSpPr>
        <p:spPr/>
        <p:txBody>
          <a:bodyPr/>
          <a:lstStyle/>
          <a:p>
            <a:fld id="{65393E77-C7EF-4440-AE9E-066FEB34AE80}" type="slidenum">
              <a:rPr lang="zh-CN" altLang="en-US" smtClean="0"/>
              <a:t>10</a:t>
            </a:fld>
            <a:endParaRPr lang="zh-CN" altLang="en-US"/>
          </a:p>
        </p:txBody>
      </p:sp>
    </p:spTree>
    <p:extLst>
      <p:ext uri="{BB962C8B-B14F-4D97-AF65-F5344CB8AC3E}">
        <p14:creationId xmlns:p14="http://schemas.microsoft.com/office/powerpoint/2010/main" val="407551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1143000"/>
            <a:ext cx="61722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自动导航，自动路径规划，自动避障、自动作业、移动遥控等，实现精准作业</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65393E77-C7EF-4440-AE9E-066FEB34AE80}" type="slidenum">
              <a:rPr lang="zh-CN" altLang="en-US" smtClean="0"/>
              <a:t>11</a:t>
            </a:fld>
            <a:endParaRPr lang="zh-CN" altLang="en-US"/>
          </a:p>
        </p:txBody>
      </p:sp>
    </p:spTree>
    <p:extLst>
      <p:ext uri="{BB962C8B-B14F-4D97-AF65-F5344CB8AC3E}">
        <p14:creationId xmlns:p14="http://schemas.microsoft.com/office/powerpoint/2010/main" val="257323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1143000"/>
            <a:ext cx="61722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培训，升级维护</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但据王永忠分析，若想把植保服务市场做起来，应该从制造商延伸到植保服务，让植保队向制造商反馈一线作业需求，有利于植保无人机技术迭代与改进。本文来源全球无人机网（</a:t>
            </a:r>
            <a:r>
              <a:rPr lang="en-US" altLang="zh-CN" dirty="0" smtClean="0">
                <a:effectLst/>
              </a:rPr>
              <a:t>www.81uav.cn</a:t>
            </a:r>
            <a:r>
              <a:rPr lang="zh-CN" altLang="en-US" dirty="0" smtClean="0">
                <a:effectLst/>
              </a:rPr>
              <a:t>），原文链接：</a:t>
            </a:r>
            <a:r>
              <a:rPr lang="en-US" altLang="zh-CN" dirty="0" smtClean="0">
                <a:effectLst/>
              </a:rPr>
              <a:t>http://www.81uav.cn/uav-news/201705/14/24294_2.html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effectLst/>
              </a:rPr>
              <a:t>通过与植保服务商、土地承包商、金融公司等多方面合作伙伴共同合作</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anose="020B0503020204020204" pitchFamily="34" charset="-122"/>
                <a:ea typeface="微软雅黑" panose="020B0503020204020204" pitchFamily="34" charset="-122"/>
              </a:rPr>
              <a:t>水产养殖机器人市场前景</a:t>
            </a:r>
            <a:endParaRPr lang="en-US" altLang="zh-CN" sz="1200" b="1" dirty="0" smtClean="0">
              <a:solidFill>
                <a:srgbClr val="FFC000"/>
              </a:solidFill>
              <a:latin typeface="Microsoft YaHei"/>
              <a:ea typeface="Microsoft YaHei"/>
              <a:cs typeface="Microsoft YaHei"/>
            </a:endParaRPr>
          </a:p>
          <a:p>
            <a:r>
              <a:rPr lang="zh-CN" altLang="en-US" sz="1200" b="1" dirty="0" smtClean="0">
                <a:solidFill>
                  <a:srgbClr val="FFC000"/>
                </a:solidFill>
                <a:latin typeface="Microsoft YaHei"/>
                <a:ea typeface="Microsoft YaHei"/>
                <a:cs typeface="Microsoft YaHei"/>
              </a:rPr>
              <a:t>提高产量</a:t>
            </a:r>
            <a:r>
              <a:rPr lang="zh-CN" altLang="en-US" sz="1200" b="1" dirty="0" smtClean="0">
                <a:solidFill>
                  <a:schemeClr val="accent4"/>
                </a:solidFill>
                <a:latin typeface="Microsoft YaHei"/>
                <a:ea typeface="Microsoft YaHei"/>
                <a:cs typeface="Microsoft YaHei"/>
              </a:rPr>
              <a:t>：</a:t>
            </a:r>
            <a:r>
              <a:rPr lang="zh-CN" altLang="en-US" sz="1200" dirty="0" smtClean="0">
                <a:solidFill>
                  <a:srgbClr val="002060"/>
                </a:solidFill>
                <a:latin typeface="Heiti SC Light"/>
                <a:ea typeface="Heiti SC Light"/>
                <a:cs typeface="Heiti SC Light"/>
              </a:rPr>
              <a:t>亩产增加</a:t>
            </a:r>
            <a:r>
              <a:rPr lang="en-US" altLang="zh-CN" sz="1200" dirty="0" smtClean="0">
                <a:solidFill>
                  <a:srgbClr val="002060"/>
                </a:solidFill>
                <a:latin typeface="Heiti SC Light"/>
                <a:ea typeface="Heiti SC Light"/>
                <a:cs typeface="Heiti SC Light"/>
              </a:rPr>
              <a:t>50%</a:t>
            </a:r>
            <a:r>
              <a:rPr lang="zh-CN" altLang="en-US" sz="1200" dirty="0" smtClean="0">
                <a:solidFill>
                  <a:srgbClr val="002060"/>
                </a:solidFill>
                <a:latin typeface="Heiti SC Light"/>
                <a:ea typeface="Heiti SC Light"/>
                <a:cs typeface="Heiti SC Light"/>
              </a:rPr>
              <a:t>，冬天多养一季</a:t>
            </a:r>
          </a:p>
          <a:p>
            <a:r>
              <a:rPr lang="zh-CN" altLang="en-US" sz="1200" b="1" dirty="0" smtClean="0">
                <a:solidFill>
                  <a:srgbClr val="FFC000"/>
                </a:solidFill>
                <a:latin typeface="Microsoft YaHei"/>
                <a:ea typeface="Microsoft YaHei"/>
                <a:cs typeface="Microsoft YaHei"/>
              </a:rPr>
              <a:t>降低成本</a:t>
            </a:r>
            <a:r>
              <a:rPr lang="zh-CN" altLang="en-US" sz="1200" b="1" dirty="0" smtClean="0">
                <a:solidFill>
                  <a:schemeClr val="accent4"/>
                </a:solidFill>
                <a:latin typeface="Microsoft YaHei"/>
                <a:ea typeface="Microsoft YaHei"/>
                <a:cs typeface="Microsoft YaHei"/>
              </a:rPr>
              <a:t>：</a:t>
            </a:r>
            <a:r>
              <a:rPr lang="zh-CN" altLang="en-US" sz="1200" dirty="0" smtClean="0">
                <a:solidFill>
                  <a:srgbClr val="002060"/>
                </a:solidFill>
                <a:latin typeface="Heiti SC Light"/>
                <a:ea typeface="Heiti SC Light"/>
                <a:cs typeface="Heiti SC Light"/>
              </a:rPr>
              <a:t>人力，用药，换水，病损</a:t>
            </a:r>
          </a:p>
          <a:p>
            <a:r>
              <a:rPr lang="zh-CN" altLang="en-US" sz="1200" b="1" dirty="0" smtClean="0">
                <a:solidFill>
                  <a:srgbClr val="FFC000"/>
                </a:solidFill>
                <a:latin typeface="Microsoft YaHei"/>
                <a:ea typeface="Microsoft YaHei"/>
                <a:cs typeface="Microsoft YaHei"/>
              </a:rPr>
              <a:t>提升品质</a:t>
            </a:r>
            <a:r>
              <a:rPr lang="zh-CN" altLang="en-US" sz="1200" b="1" dirty="0" smtClean="0">
                <a:solidFill>
                  <a:schemeClr val="accent4"/>
                </a:solidFill>
                <a:latin typeface="Microsoft YaHei"/>
                <a:ea typeface="Microsoft YaHei"/>
                <a:cs typeface="Microsoft YaHei"/>
              </a:rPr>
              <a:t>：</a:t>
            </a:r>
            <a:r>
              <a:rPr lang="zh-CN" altLang="en-US" sz="1200" dirty="0" smtClean="0">
                <a:solidFill>
                  <a:srgbClr val="002060"/>
                </a:solidFill>
                <a:latin typeface="Heiti SC Light"/>
                <a:ea typeface="Heiti SC Light"/>
                <a:cs typeface="Heiti SC Light"/>
              </a:rPr>
              <a:t>少污染，少生病，少毒害</a:t>
            </a:r>
          </a:p>
          <a:p>
            <a:r>
              <a:rPr lang="zh-CN" altLang="en-US" sz="1200" b="1" dirty="0" smtClean="0">
                <a:solidFill>
                  <a:srgbClr val="FFC000"/>
                </a:solidFill>
                <a:latin typeface="Microsoft YaHei"/>
                <a:ea typeface="Microsoft YaHei"/>
                <a:cs typeface="Microsoft YaHei"/>
              </a:rPr>
              <a:t>智能环保</a:t>
            </a:r>
            <a:r>
              <a:rPr lang="zh-CN" altLang="en-US" sz="1200" b="1" dirty="0" smtClean="0">
                <a:solidFill>
                  <a:schemeClr val="accent4"/>
                </a:solidFill>
                <a:latin typeface="Microsoft YaHei"/>
                <a:ea typeface="Microsoft YaHei"/>
                <a:cs typeface="Microsoft YaHei"/>
              </a:rPr>
              <a:t>：</a:t>
            </a:r>
            <a:r>
              <a:rPr lang="zh-CN" altLang="en-US" sz="1200" dirty="0" smtClean="0">
                <a:solidFill>
                  <a:srgbClr val="002060"/>
                </a:solidFill>
                <a:latin typeface="Heiti SC Light"/>
                <a:ea typeface="Heiti SC Light"/>
                <a:cs typeface="Heiti SC Light"/>
              </a:rPr>
              <a:t>排放，空气，水质</a:t>
            </a:r>
          </a:p>
          <a:p>
            <a:r>
              <a:rPr lang="zh-CN" altLang="en-US" sz="1200" b="1" dirty="0" smtClean="0">
                <a:solidFill>
                  <a:srgbClr val="FFC000"/>
                </a:solidFill>
                <a:latin typeface="Microsoft YaHei"/>
                <a:ea typeface="Microsoft YaHei"/>
                <a:cs typeface="Microsoft YaHei"/>
              </a:rPr>
              <a:t>联合保险</a:t>
            </a:r>
            <a:r>
              <a:rPr lang="zh-CN" altLang="en-US" sz="1200" b="1" dirty="0" smtClean="0">
                <a:solidFill>
                  <a:schemeClr val="accent4"/>
                </a:solidFill>
                <a:latin typeface="Microsoft YaHei"/>
                <a:ea typeface="Microsoft YaHei"/>
                <a:cs typeface="Microsoft YaHei"/>
              </a:rPr>
              <a:t>：</a:t>
            </a:r>
            <a:r>
              <a:rPr lang="zh-CN" altLang="en-US" sz="1200" dirty="0" smtClean="0">
                <a:solidFill>
                  <a:srgbClr val="002060"/>
                </a:solidFill>
                <a:latin typeface="Heiti SC Light"/>
                <a:ea typeface="Heiti SC Light"/>
                <a:cs typeface="Heiti SC Light"/>
              </a:rPr>
              <a:t>保障养殖户收益，提高保险公司收益</a:t>
            </a:r>
          </a:p>
          <a:p>
            <a:r>
              <a:rPr lang="zh-CN" altLang="en-US" sz="1200" b="1" dirty="0" smtClean="0">
                <a:solidFill>
                  <a:srgbClr val="FFC000"/>
                </a:solidFill>
                <a:latin typeface="Microsoft YaHei"/>
                <a:ea typeface="Microsoft YaHei"/>
                <a:cs typeface="Microsoft YaHei"/>
              </a:rPr>
              <a:t>政府业绩</a:t>
            </a:r>
            <a:r>
              <a:rPr lang="zh-CN" altLang="en-US" sz="1200" b="1" dirty="0" smtClean="0">
                <a:solidFill>
                  <a:schemeClr val="accent4"/>
                </a:solidFill>
                <a:latin typeface="Microsoft YaHei"/>
                <a:ea typeface="Microsoft YaHei"/>
                <a:cs typeface="Microsoft YaHei"/>
              </a:rPr>
              <a:t>：</a:t>
            </a:r>
            <a:r>
              <a:rPr lang="zh-CN" altLang="en-US" sz="1200" dirty="0" smtClean="0">
                <a:solidFill>
                  <a:srgbClr val="002060"/>
                </a:solidFill>
                <a:latin typeface="Heiti SC Light"/>
                <a:ea typeface="Heiti SC Light"/>
                <a:cs typeface="Heiti SC Light"/>
              </a:rPr>
              <a:t>环保，品质，监控，智能，互联</a:t>
            </a:r>
            <a:r>
              <a:rPr lang="zh-CN" altLang="en-US" sz="1200" dirty="0" smtClean="0">
                <a:solidFill>
                  <a:srgbClr val="002060"/>
                </a:solidFill>
              </a:rPr>
              <a:t>网</a:t>
            </a:r>
            <a:r>
              <a:rPr lang="en-US" altLang="zh-CN" sz="1200" dirty="0" smtClean="0">
                <a:solidFill>
                  <a:srgbClr val="002060"/>
                </a:solidFill>
              </a:rPr>
              <a:t>+</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anose="020B0503020204020204" pitchFamily="34" charset="-122"/>
                <a:ea typeface="微软雅黑" panose="020B0503020204020204" pitchFamily="34" charset="-122"/>
              </a:rPr>
              <a:t>无人艇市场前景</a:t>
            </a:r>
          </a:p>
          <a:p>
            <a:r>
              <a:rPr lang="zh-CN" altLang="en-US" sz="1200" b="1" dirty="0" smtClean="0">
                <a:solidFill>
                  <a:srgbClr val="FFC000"/>
                </a:solidFill>
                <a:latin typeface="Microsoft YaHei"/>
                <a:ea typeface="Microsoft YaHei"/>
                <a:cs typeface="Microsoft YaHei"/>
              </a:rPr>
              <a:t>环保监控</a:t>
            </a:r>
            <a:r>
              <a:rPr lang="zh-CN" altLang="en-US" sz="1200" b="1" dirty="0" smtClean="0">
                <a:solidFill>
                  <a:schemeClr val="accent4"/>
                </a:solidFill>
                <a:latin typeface="Microsoft YaHei"/>
                <a:ea typeface="Microsoft YaHei"/>
                <a:cs typeface="Microsoft YaHei"/>
              </a:rPr>
              <a:t>：</a:t>
            </a:r>
            <a:r>
              <a:rPr lang="zh-CN" altLang="en-US" sz="1200" dirty="0" smtClean="0">
                <a:solidFill>
                  <a:srgbClr val="002060"/>
                </a:solidFill>
                <a:latin typeface="Heiti SC Light"/>
                <a:ea typeface="Heiti SC Light"/>
                <a:cs typeface="Heiti SC Light"/>
              </a:rPr>
              <a:t>内河，内湖，人工湖排放</a:t>
            </a:r>
          </a:p>
          <a:p>
            <a:r>
              <a:rPr lang="zh-CN" altLang="en-US" sz="1200" b="1" dirty="0" smtClean="0">
                <a:solidFill>
                  <a:srgbClr val="FFC000"/>
                </a:solidFill>
                <a:latin typeface="Microsoft YaHei"/>
                <a:ea typeface="Microsoft YaHei"/>
                <a:cs typeface="Microsoft YaHei"/>
                <a:sym typeface="+mn-ea"/>
              </a:rPr>
              <a:t>自动取证</a:t>
            </a:r>
            <a:r>
              <a:rPr lang="zh-CN" altLang="en-US" sz="1200" b="1" dirty="0" smtClean="0">
                <a:solidFill>
                  <a:schemeClr val="accent4"/>
                </a:solidFill>
                <a:latin typeface="Microsoft YaHei"/>
                <a:ea typeface="Microsoft YaHei"/>
                <a:cs typeface="Microsoft YaHei"/>
              </a:rPr>
              <a:t>：</a:t>
            </a:r>
            <a:r>
              <a:rPr lang="zh-CN" altLang="en-US" sz="1200" dirty="0" smtClean="0">
                <a:solidFill>
                  <a:srgbClr val="002060"/>
                </a:solidFill>
                <a:latin typeface="Heiti SC Light"/>
                <a:ea typeface="Heiti SC Light"/>
                <a:cs typeface="Heiti SC Light"/>
                <a:sym typeface="+mn-ea"/>
              </a:rPr>
              <a:t>检测，取样，拍照</a:t>
            </a:r>
            <a:endParaRPr lang="en-US" altLang="zh-CN" sz="1200" dirty="0" smtClean="0">
              <a:solidFill>
                <a:srgbClr val="002060"/>
              </a:solidFill>
              <a:latin typeface="Heiti SC Light"/>
              <a:ea typeface="Heiti SC Light"/>
              <a:cs typeface="Heiti SC Light"/>
            </a:endParaRPr>
          </a:p>
          <a:p>
            <a:r>
              <a:rPr lang="zh-CN" altLang="en-US" sz="1200" b="1" dirty="0" smtClean="0">
                <a:solidFill>
                  <a:srgbClr val="FFC000"/>
                </a:solidFill>
                <a:latin typeface="Microsoft YaHei"/>
                <a:ea typeface="Microsoft YaHei"/>
                <a:cs typeface="Microsoft YaHei"/>
              </a:rPr>
              <a:t>智能测绘</a:t>
            </a:r>
            <a:r>
              <a:rPr lang="zh-CN" altLang="en-US" sz="1200" b="1" dirty="0" smtClean="0">
                <a:solidFill>
                  <a:schemeClr val="accent4"/>
                </a:solidFill>
                <a:latin typeface="Microsoft YaHei"/>
                <a:ea typeface="Microsoft YaHei"/>
                <a:cs typeface="Microsoft YaHei"/>
              </a:rPr>
              <a:t>：</a:t>
            </a:r>
            <a:r>
              <a:rPr lang="zh-CN" altLang="en-US" sz="1200" dirty="0" smtClean="0">
                <a:solidFill>
                  <a:srgbClr val="002060"/>
                </a:solidFill>
                <a:latin typeface="Heiti SC Light"/>
                <a:ea typeface="Heiti SC Light"/>
                <a:cs typeface="Heiti SC Light"/>
              </a:rPr>
              <a:t>减少人力，数据处理</a:t>
            </a:r>
          </a:p>
          <a:p>
            <a:r>
              <a:rPr lang="zh-CN" altLang="en-US" sz="1200" b="1" dirty="0" smtClean="0">
                <a:solidFill>
                  <a:srgbClr val="FFC000"/>
                </a:solidFill>
                <a:latin typeface="Microsoft YaHei"/>
                <a:ea typeface="Microsoft YaHei"/>
                <a:cs typeface="Microsoft YaHei"/>
              </a:rPr>
              <a:t>遏制填湖</a:t>
            </a:r>
            <a:r>
              <a:rPr lang="zh-CN" altLang="en-US" sz="1200" b="1" dirty="0" smtClean="0">
                <a:solidFill>
                  <a:schemeClr val="accent4"/>
                </a:solidFill>
                <a:latin typeface="Microsoft YaHei"/>
                <a:ea typeface="Microsoft YaHei"/>
                <a:cs typeface="Microsoft YaHei"/>
              </a:rPr>
              <a:t>：</a:t>
            </a:r>
            <a:r>
              <a:rPr lang="zh-CN" altLang="en-US" sz="1200" dirty="0" smtClean="0">
                <a:solidFill>
                  <a:srgbClr val="002060"/>
                </a:solidFill>
                <a:latin typeface="Heiti SC Light"/>
                <a:ea typeface="Heiti SC Light"/>
                <a:cs typeface="Heiti SC Light"/>
              </a:rPr>
              <a:t>监控水岸线，防止非法填湖填海</a:t>
            </a:r>
          </a:p>
          <a:p>
            <a:r>
              <a:rPr lang="zh-CN" altLang="en-US" sz="1200" b="1" dirty="0" smtClean="0">
                <a:solidFill>
                  <a:srgbClr val="FFC000"/>
                </a:solidFill>
                <a:latin typeface="Microsoft YaHei"/>
                <a:ea typeface="Microsoft YaHei"/>
                <a:cs typeface="Microsoft YaHei"/>
                <a:sym typeface="+mn-ea"/>
              </a:rPr>
              <a:t>防守</a:t>
            </a:r>
            <a:r>
              <a:rPr lang="zh-CN" altLang="en-US" sz="1200" b="1" dirty="0" smtClean="0">
                <a:solidFill>
                  <a:srgbClr val="FFC000"/>
                </a:solidFill>
                <a:latin typeface="Microsoft YaHei"/>
                <a:ea typeface="Microsoft YaHei"/>
                <a:cs typeface="Microsoft YaHei"/>
              </a:rPr>
              <a:t>边界</a:t>
            </a:r>
            <a:r>
              <a:rPr lang="zh-CN" altLang="en-US" sz="1200" b="1" dirty="0" smtClean="0">
                <a:solidFill>
                  <a:schemeClr val="accent4"/>
                </a:solidFill>
                <a:latin typeface="Microsoft YaHei"/>
                <a:ea typeface="Microsoft YaHei"/>
                <a:cs typeface="Microsoft YaHei"/>
              </a:rPr>
              <a:t>：</a:t>
            </a:r>
            <a:r>
              <a:rPr lang="zh-CN" altLang="en-US" sz="1200" dirty="0" smtClean="0">
                <a:solidFill>
                  <a:srgbClr val="002060"/>
                </a:solidFill>
                <a:latin typeface="Heiti SC Light"/>
                <a:ea typeface="Heiti SC Light"/>
                <a:cs typeface="Heiti SC Light"/>
              </a:rPr>
              <a:t>监控无人机偷渡越境（例如湄公河）</a:t>
            </a:r>
            <a:endParaRPr lang="en-US" altLang="zh-CN" sz="1200" dirty="0" smtClean="0">
              <a:solidFill>
                <a:srgbClr val="002060"/>
              </a:solidFill>
              <a:latin typeface="Heiti SC Light"/>
              <a:ea typeface="Heiti SC Light"/>
              <a:cs typeface="Heiti SC Light"/>
            </a:endParaRP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anose="020B0503020204020204" pitchFamily="34" charset="-122"/>
                <a:ea typeface="微软雅黑" panose="020B0503020204020204" pitchFamily="34" charset="-122"/>
              </a:rPr>
              <a:t>无人艇客户定制</a:t>
            </a:r>
          </a:p>
          <a:p>
            <a:pPr marL="0" indent="0">
              <a:buNone/>
            </a:pPr>
            <a:r>
              <a:rPr lang="zh-CN" altLang="en-US" sz="1200" b="1" dirty="0" smtClean="0">
                <a:solidFill>
                  <a:srgbClr val="FFC000"/>
                </a:solidFill>
                <a:latin typeface="Microsoft YaHei"/>
                <a:ea typeface="Microsoft YaHei"/>
                <a:cs typeface="Microsoft YaHei"/>
              </a:rPr>
              <a:t>船体定制：</a:t>
            </a:r>
            <a:r>
              <a:rPr lang="en-US" altLang="zh-CN" sz="1200" dirty="0" smtClean="0">
                <a:solidFill>
                  <a:srgbClr val="002060"/>
                </a:solidFill>
                <a:latin typeface="Heiti SC Light"/>
                <a:ea typeface="Heiti SC Light"/>
                <a:cs typeface="Heiti SC Light"/>
              </a:rPr>
              <a:t>V</a:t>
            </a:r>
            <a:r>
              <a:rPr lang="zh-CN" altLang="en-US" sz="1200" dirty="0" smtClean="0">
                <a:solidFill>
                  <a:srgbClr val="002060"/>
                </a:solidFill>
                <a:latin typeface="Heiti SC Light"/>
                <a:ea typeface="Heiti SC Light"/>
                <a:cs typeface="Heiti SC Light"/>
              </a:rPr>
              <a:t>型，双体，三体等</a:t>
            </a:r>
            <a:endParaRPr lang="en-US" altLang="zh-CN" sz="1200" dirty="0" smtClean="0">
              <a:solidFill>
                <a:srgbClr val="002060"/>
              </a:solidFill>
              <a:latin typeface="Heiti SC Light"/>
              <a:ea typeface="Heiti SC Light"/>
              <a:cs typeface="Heiti SC Light"/>
            </a:endParaRPr>
          </a:p>
          <a:p>
            <a:pPr marL="0" indent="0">
              <a:buNone/>
            </a:pPr>
            <a:r>
              <a:rPr lang="zh-CN" altLang="en-US" sz="1200" b="1" dirty="0" smtClean="0">
                <a:solidFill>
                  <a:srgbClr val="FFC000"/>
                </a:solidFill>
                <a:latin typeface="Microsoft YaHei"/>
                <a:ea typeface="Microsoft YaHei"/>
                <a:cs typeface="Microsoft YaHei"/>
              </a:rPr>
              <a:t>动力定制：</a:t>
            </a:r>
            <a:r>
              <a:rPr lang="zh-CN" altLang="en-US" sz="1200" dirty="0" smtClean="0">
                <a:solidFill>
                  <a:srgbClr val="002060"/>
                </a:solidFill>
                <a:latin typeface="Heiti SC Light"/>
                <a:ea typeface="Heiti SC Light"/>
                <a:cs typeface="Heiti SC Light"/>
              </a:rPr>
              <a:t>纯电，燃油发电，太阳能，风力等</a:t>
            </a:r>
            <a:endParaRPr lang="en-US" altLang="zh-CN" sz="1200" dirty="0" smtClean="0">
              <a:solidFill>
                <a:srgbClr val="002060"/>
              </a:solidFill>
              <a:latin typeface="Heiti SC Light"/>
              <a:ea typeface="Heiti SC Light"/>
              <a:cs typeface="Heiti SC Light"/>
            </a:endParaRPr>
          </a:p>
          <a:p>
            <a:pPr marL="0" indent="0">
              <a:buNone/>
            </a:pPr>
            <a:r>
              <a:rPr lang="zh-CN" altLang="en-US" sz="1200" b="1" dirty="0" smtClean="0">
                <a:solidFill>
                  <a:srgbClr val="FFC000"/>
                </a:solidFill>
                <a:latin typeface="Microsoft YaHei"/>
                <a:ea typeface="Microsoft YaHei"/>
                <a:cs typeface="Microsoft YaHei"/>
              </a:rPr>
              <a:t>材料定制：</a:t>
            </a:r>
            <a:r>
              <a:rPr lang="zh-CN" altLang="en-US" sz="1200" dirty="0" smtClean="0">
                <a:solidFill>
                  <a:srgbClr val="002060"/>
                </a:solidFill>
                <a:latin typeface="Heiti SC Light"/>
                <a:ea typeface="Heiti SC Light"/>
                <a:cs typeface="Heiti SC Light"/>
              </a:rPr>
              <a:t>玻璃钢，碳纤维，铝合金，防弹等</a:t>
            </a:r>
            <a:endParaRPr lang="en-US" altLang="zh-CN" sz="1200" dirty="0" smtClean="0">
              <a:solidFill>
                <a:srgbClr val="002060"/>
              </a:solidFill>
              <a:latin typeface="Heiti SC Light"/>
              <a:ea typeface="Heiti SC Light"/>
              <a:cs typeface="Heiti SC Light"/>
            </a:endParaRPr>
          </a:p>
          <a:p>
            <a:pPr marL="0" indent="0">
              <a:buNone/>
            </a:pPr>
            <a:r>
              <a:rPr lang="zh-CN" altLang="en-US" sz="1200" b="1" dirty="0" smtClean="0">
                <a:solidFill>
                  <a:srgbClr val="FFC000"/>
                </a:solidFill>
                <a:latin typeface="Microsoft YaHei"/>
                <a:ea typeface="Microsoft YaHei"/>
                <a:cs typeface="Microsoft YaHei"/>
              </a:rPr>
              <a:t>功能定制：</a:t>
            </a:r>
            <a:r>
              <a:rPr lang="zh-CN" altLang="en-US" sz="1200" dirty="0" smtClean="0">
                <a:solidFill>
                  <a:srgbClr val="002060"/>
                </a:solidFill>
                <a:latin typeface="Heiti SC Light"/>
                <a:ea typeface="Heiti SC Light"/>
                <a:cs typeface="Heiti SC Light"/>
              </a:rPr>
              <a:t>摄像，采集，投料等</a:t>
            </a:r>
            <a:endParaRPr lang="en-US" altLang="zh-CN" sz="1200" dirty="0" smtClean="0">
              <a:solidFill>
                <a:srgbClr val="002060"/>
              </a:solidFill>
              <a:latin typeface="Heiti SC Light"/>
              <a:ea typeface="Heiti SC Light"/>
              <a:cs typeface="Heiti SC Light"/>
            </a:endParaRPr>
          </a:p>
          <a:p>
            <a:pPr marL="0" indent="0">
              <a:buNone/>
            </a:pPr>
            <a:r>
              <a:rPr lang="zh-CN" altLang="en-US" sz="1200" b="1" dirty="0" smtClean="0">
                <a:solidFill>
                  <a:srgbClr val="FFC000"/>
                </a:solidFill>
                <a:latin typeface="Microsoft YaHei"/>
                <a:ea typeface="Microsoft YaHei"/>
                <a:cs typeface="Microsoft YaHei"/>
              </a:rPr>
              <a:t>雷达定制：</a:t>
            </a:r>
            <a:r>
              <a:rPr lang="zh-CN" altLang="en-US" sz="1200" dirty="0" smtClean="0">
                <a:solidFill>
                  <a:srgbClr val="002060"/>
                </a:solidFill>
                <a:latin typeface="Heiti SC Light"/>
                <a:ea typeface="Heiti SC Light"/>
                <a:cs typeface="Heiti SC Light"/>
              </a:rPr>
              <a:t>声纳、红外、摄像、毫米波</a:t>
            </a:r>
            <a:r>
              <a:rPr lang="zh-CN" altLang="en-US" sz="1200" dirty="0" smtClean="0">
                <a:solidFill>
                  <a:srgbClr val="002060"/>
                </a:solidFill>
                <a:latin typeface="Heiti SC Light"/>
                <a:ea typeface="Heiti SC Light"/>
                <a:cs typeface="Heiti SC Light"/>
                <a:sym typeface="+mn-ea"/>
              </a:rPr>
              <a:t>等</a:t>
            </a:r>
            <a:endParaRPr lang="zh-CN" altLang="en-US" sz="1200" dirty="0" smtClean="0">
              <a:solidFill>
                <a:srgbClr val="002060"/>
              </a:solidFill>
              <a:latin typeface="Heiti SC Light"/>
              <a:ea typeface="Heiti SC Light"/>
              <a:cs typeface="Heiti SC Light"/>
            </a:endParaRPr>
          </a:p>
          <a:p>
            <a:endParaRPr lang="zh-CN" altLang="en-US" dirty="0"/>
          </a:p>
        </p:txBody>
      </p:sp>
      <p:sp>
        <p:nvSpPr>
          <p:cNvPr id="4" name="灯片编号占位符 3"/>
          <p:cNvSpPr>
            <a:spLocks noGrp="1"/>
          </p:cNvSpPr>
          <p:nvPr>
            <p:ph type="sldNum" sz="quarter" idx="10"/>
          </p:nvPr>
        </p:nvSpPr>
        <p:spPr/>
        <p:txBody>
          <a:bodyPr/>
          <a:lstStyle/>
          <a:p>
            <a:fld id="{65393E77-C7EF-4440-AE9E-066FEB34AE80}" type="slidenum">
              <a:rPr lang="zh-CN" altLang="en-US" smtClean="0"/>
              <a:t>12</a:t>
            </a:fld>
            <a:endParaRPr lang="zh-CN" altLang="en-US"/>
          </a:p>
        </p:txBody>
      </p:sp>
    </p:spTree>
    <p:extLst>
      <p:ext uri="{BB962C8B-B14F-4D97-AF65-F5344CB8AC3E}">
        <p14:creationId xmlns:p14="http://schemas.microsoft.com/office/powerpoint/2010/main" val="43926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178222"/>
            <a:ext cx="10800160" cy="2506427"/>
          </a:xfrm>
        </p:spPr>
        <p:txBody>
          <a:bodyPr anchor="b"/>
          <a:lstStyle>
            <a:lvl1pPr algn="ctr">
              <a:defRPr sz="62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800027" y="3781306"/>
            <a:ext cx="10800160"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C788E2E-B94E-4575-A2F8-BBC0AB41048D}" type="datetimeFigureOut">
              <a:rPr lang="zh-CN" altLang="en-US" smtClean="0"/>
              <a:t>2017/10/27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347555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C788E2E-B94E-4575-A2F8-BBC0AB41048D}" type="datetimeFigureOut">
              <a:rPr lang="zh-CN" altLang="en-US" smtClean="0"/>
              <a:t>2017/10/27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80852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383297"/>
            <a:ext cx="3105046" cy="610108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990015" y="383297"/>
            <a:ext cx="9135135" cy="610108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C788E2E-B94E-4575-A2F8-BBC0AB41048D}" type="datetimeFigureOut">
              <a:rPr lang="zh-CN" altLang="en-US" smtClean="0"/>
              <a:t>2017/10/27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377109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C788E2E-B94E-4575-A2F8-BBC0AB41048D}" type="datetimeFigureOut">
              <a:rPr lang="zh-CN" altLang="en-US" smtClean="0"/>
              <a:t>2017/10/27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219777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82514" y="1794830"/>
            <a:ext cx="12420184" cy="2994714"/>
          </a:xfrm>
        </p:spPr>
        <p:txBody>
          <a:bodyPr anchor="b"/>
          <a:lstStyle>
            <a:lvl1pPr>
              <a:defRPr sz="62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82514" y="4817875"/>
            <a:ext cx="12420184" cy="1574849"/>
          </a:xfrm>
        </p:spPr>
        <p:txBody>
          <a:bodyPr/>
          <a:lstStyle>
            <a:lvl1pPr marL="0" indent="0">
              <a:buNone/>
              <a:defRPr sz="2520">
                <a:solidFill>
                  <a:schemeClr val="tx1">
                    <a:tint val="75000"/>
                  </a:schemeClr>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C788E2E-B94E-4575-A2F8-BBC0AB41048D}" type="datetimeFigureOut">
              <a:rPr lang="zh-CN" altLang="en-US" smtClean="0"/>
              <a:t>2017/10/27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383227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990014" y="1916484"/>
            <a:ext cx="6120091" cy="456789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7290108" y="1916484"/>
            <a:ext cx="6120091" cy="456789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C788E2E-B94E-4575-A2F8-BBC0AB41048D}" type="datetimeFigureOut">
              <a:rPr lang="zh-CN" altLang="en-US" smtClean="0"/>
              <a:t>2017/10/27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387427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991890" y="383297"/>
            <a:ext cx="12420184" cy="1391534"/>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91891" y="1764832"/>
            <a:ext cx="6091965"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zh-CN" altLang="en-US" smtClean="0"/>
              <a:t>单击此处编辑母版文本样式</a:t>
            </a:r>
          </a:p>
        </p:txBody>
      </p:sp>
      <p:sp>
        <p:nvSpPr>
          <p:cNvPr id="4" name="Content Placeholder 3"/>
          <p:cNvSpPr>
            <a:spLocks noGrp="1"/>
          </p:cNvSpPr>
          <p:nvPr>
            <p:ph sz="half" idx="2"/>
          </p:nvPr>
        </p:nvSpPr>
        <p:spPr>
          <a:xfrm>
            <a:off x="991891" y="2629749"/>
            <a:ext cx="6091965" cy="386796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7290108" y="1764832"/>
            <a:ext cx="612196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zh-CN" altLang="en-US" smtClean="0"/>
              <a:t>单击此处编辑母版文本样式</a:t>
            </a:r>
          </a:p>
        </p:txBody>
      </p:sp>
      <p:sp>
        <p:nvSpPr>
          <p:cNvPr id="6" name="Content Placeholder 5"/>
          <p:cNvSpPr>
            <a:spLocks noGrp="1"/>
          </p:cNvSpPr>
          <p:nvPr>
            <p:ph sz="quarter" idx="4"/>
          </p:nvPr>
        </p:nvSpPr>
        <p:spPr>
          <a:xfrm>
            <a:off x="7290108" y="2629749"/>
            <a:ext cx="6121966" cy="386796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C788E2E-B94E-4575-A2F8-BBC0AB41048D}" type="datetimeFigureOut">
              <a:rPr lang="zh-CN" altLang="en-US" smtClean="0"/>
              <a:t>2017/10/27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123572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C788E2E-B94E-4575-A2F8-BBC0AB41048D}" type="datetimeFigureOut">
              <a:rPr lang="zh-CN" altLang="en-US" smtClean="0"/>
              <a:t>2017/10/27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349963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88E2E-B94E-4575-A2F8-BBC0AB41048D}" type="datetimeFigureOut">
              <a:rPr lang="zh-CN" altLang="en-US" smtClean="0"/>
              <a:t>2017/10/27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53693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91891" y="479954"/>
            <a:ext cx="4644443" cy="1679840"/>
          </a:xfrm>
        </p:spPr>
        <p:txBody>
          <a:bodyPr anchor="b"/>
          <a:lstStyle>
            <a:lvl1pPr>
              <a:defRPr sz="335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121966" y="1036569"/>
            <a:ext cx="7290108"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991891" y="2159794"/>
            <a:ext cx="4644443"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C788E2E-B94E-4575-A2F8-BBC0AB41048D}" type="datetimeFigureOut">
              <a:rPr lang="zh-CN" altLang="en-US" smtClean="0"/>
              <a:t>2017/10/27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244479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91891" y="479954"/>
            <a:ext cx="4644443" cy="1679840"/>
          </a:xfrm>
        </p:spPr>
        <p:txBody>
          <a:bodyPr anchor="b"/>
          <a:lstStyle>
            <a:lvl1pPr>
              <a:defRPr sz="335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121966" y="1036569"/>
            <a:ext cx="7290108"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91891" y="2159794"/>
            <a:ext cx="4644443"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C788E2E-B94E-4575-A2F8-BBC0AB41048D}" type="datetimeFigureOut">
              <a:rPr lang="zh-CN" altLang="en-US" smtClean="0"/>
              <a:t>2017/10/27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674948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383297"/>
            <a:ext cx="12420184" cy="1391534"/>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90015" y="1916484"/>
            <a:ext cx="12420184" cy="456789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990015" y="6672697"/>
            <a:ext cx="3240048"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FC788E2E-B94E-4575-A2F8-BBC0AB41048D}" type="datetimeFigureOut">
              <a:rPr lang="zh-CN" altLang="en-US" smtClean="0"/>
              <a:t>2017/10/27</a:t>
            </a:fld>
            <a:endParaRPr lang="zh-CN" altLang="en-US"/>
          </a:p>
        </p:txBody>
      </p:sp>
      <p:sp>
        <p:nvSpPr>
          <p:cNvPr id="5" name="Footer Placeholder 4"/>
          <p:cNvSpPr>
            <a:spLocks noGrp="1"/>
          </p:cNvSpPr>
          <p:nvPr>
            <p:ph type="ftr" sz="quarter" idx="3"/>
          </p:nvPr>
        </p:nvSpPr>
        <p:spPr>
          <a:xfrm>
            <a:off x="4770071" y="6672697"/>
            <a:ext cx="4860072"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0170150" y="6672697"/>
            <a:ext cx="3240048"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22F93DE-9384-4CFC-913B-13C8DB85CFEA}" type="slidenum">
              <a:rPr lang="zh-CN" altLang="en-US" smtClean="0"/>
              <a:t>‹#›</a:t>
            </a:fld>
            <a:endParaRPr lang="zh-CN" altLang="en-US"/>
          </a:p>
        </p:txBody>
      </p:sp>
    </p:spTree>
    <p:extLst>
      <p:ext uri="{BB962C8B-B14F-4D97-AF65-F5344CB8AC3E}">
        <p14:creationId xmlns:p14="http://schemas.microsoft.com/office/powerpoint/2010/main" val="3347467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7.pn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54018" y="1192514"/>
            <a:ext cx="12371760" cy="4274657"/>
          </a:xfrm>
          <a:prstGeom prst="rect">
            <a:avLst/>
          </a:prstGeom>
          <a:solidFill>
            <a:srgbClr val="0070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pic>
        <p:nvPicPr>
          <p:cNvPr id="9" name="图片 8" descr="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2" y="1192514"/>
            <a:ext cx="4274703" cy="4274703"/>
          </a:xfrm>
          <a:prstGeom prst="rect">
            <a:avLst/>
          </a:prstGeom>
        </p:spPr>
      </p:pic>
      <p:grpSp>
        <p:nvGrpSpPr>
          <p:cNvPr id="2" name="组合 1"/>
          <p:cNvGrpSpPr/>
          <p:nvPr/>
        </p:nvGrpSpPr>
        <p:grpSpPr>
          <a:xfrm>
            <a:off x="5259114" y="2716885"/>
            <a:ext cx="6772325" cy="1677382"/>
            <a:chOff x="5259114" y="2716885"/>
            <a:chExt cx="6772325" cy="1677382"/>
          </a:xfrm>
        </p:grpSpPr>
        <p:sp>
          <p:nvSpPr>
            <p:cNvPr id="8" name="文本框 7"/>
            <p:cNvSpPr txBox="1"/>
            <p:nvPr/>
          </p:nvSpPr>
          <p:spPr>
            <a:xfrm>
              <a:off x="6555974" y="3720365"/>
              <a:ext cx="5475465" cy="673902"/>
            </a:xfrm>
            <a:prstGeom prst="rect">
              <a:avLst/>
            </a:prstGeom>
            <a:noFill/>
          </p:spPr>
          <p:txBody>
            <a:bodyPr wrap="square" rtlCol="0">
              <a:spAutoFit/>
            </a:bodyPr>
            <a:lstStyle/>
            <a:p>
              <a:r>
                <a:rPr lang="zh-CN" altLang="en-US" sz="3779" b="1" dirty="0" smtClean="0">
                  <a:solidFill>
                    <a:srgbClr val="FFC000"/>
                  </a:solidFill>
                  <a:latin typeface="Kaiti SC Regular"/>
                  <a:ea typeface="华文楷体" panose="02010600040101010101" pitchFamily="2" charset="-122"/>
                  <a:cs typeface="Kaiti SC Regular"/>
                </a:rPr>
                <a:t>农业机器人</a:t>
              </a:r>
              <a:endParaRPr lang="zh-CN" altLang="en-US" sz="3779" b="1" dirty="0">
                <a:solidFill>
                  <a:srgbClr val="FFC000"/>
                </a:solidFill>
                <a:latin typeface="Kaiti SC Regular"/>
                <a:ea typeface="华文楷体" panose="02010600040101010101" pitchFamily="2" charset="-122"/>
                <a:cs typeface="Kaiti SC Regular"/>
              </a:endParaRPr>
            </a:p>
          </p:txBody>
        </p:sp>
        <p:pic>
          <p:nvPicPr>
            <p:cNvPr id="10" name="图片 9" descr="xzt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114" y="2716885"/>
              <a:ext cx="1226299" cy="1203589"/>
            </a:xfrm>
            <a:prstGeom prst="rect">
              <a:avLst/>
            </a:prstGeom>
          </p:spPr>
        </p:pic>
        <p:pic>
          <p:nvPicPr>
            <p:cNvPr id="11" name="图片 10" descr="小指科技文字.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492" y="3004157"/>
              <a:ext cx="2861441" cy="639939"/>
            </a:xfrm>
            <a:prstGeom prst="rect">
              <a:avLst/>
            </a:prstGeom>
          </p:spPr>
        </p:pic>
      </p:grpSp>
      <p:sp>
        <p:nvSpPr>
          <p:cNvPr id="12" name="文本框 11"/>
          <p:cNvSpPr txBox="1"/>
          <p:nvPr/>
        </p:nvSpPr>
        <p:spPr>
          <a:xfrm>
            <a:off x="6555973" y="4322058"/>
            <a:ext cx="5475465" cy="673902"/>
          </a:xfrm>
          <a:prstGeom prst="rect">
            <a:avLst/>
          </a:prstGeom>
          <a:noFill/>
        </p:spPr>
        <p:txBody>
          <a:bodyPr wrap="square" rtlCol="0">
            <a:spAutoFit/>
          </a:bodyPr>
          <a:lstStyle/>
          <a:p>
            <a:pPr algn="just"/>
            <a:r>
              <a:rPr lang="zh-CN" altLang="en-US" sz="3779" b="1" dirty="0" smtClean="0">
                <a:solidFill>
                  <a:srgbClr val="FFC000"/>
                </a:solidFill>
                <a:latin typeface="Kaiti SC Regular"/>
                <a:ea typeface="华文楷体" panose="02010600040101010101" pitchFamily="2" charset="-122"/>
                <a:cs typeface="Kaiti SC Regular"/>
              </a:rPr>
              <a:t>环保无人船</a:t>
            </a:r>
            <a:endParaRPr lang="zh-CN" altLang="en-US" sz="3779" b="1" dirty="0">
              <a:solidFill>
                <a:srgbClr val="FFC000"/>
              </a:solidFill>
              <a:latin typeface="Kaiti SC Regular"/>
              <a:ea typeface="华文楷体" panose="02010600040101010101" pitchFamily="2" charset="-122"/>
              <a:cs typeface="Kaiti SC Regular"/>
            </a:endParaRPr>
          </a:p>
        </p:txBody>
      </p:sp>
    </p:spTree>
    <p:extLst>
      <p:ext uri="{BB962C8B-B14F-4D97-AF65-F5344CB8AC3E}">
        <p14:creationId xmlns:p14="http://schemas.microsoft.com/office/powerpoint/2010/main" val="3655584388"/>
      </p:ext>
    </p:extLst>
  </p:cSld>
  <p:clrMapOvr>
    <a:masterClrMapping/>
  </p:clrMapOvr>
  <mc:AlternateContent xmlns:mc="http://schemas.openxmlformats.org/markup-compatibility/2006" xmlns:p14="http://schemas.microsoft.com/office/powerpoint/2010/main">
    <mc:Choice Requires="p14">
      <p:transition p14:dur="10" advTm="29000"/>
    </mc:Choice>
    <mc:Fallback xmlns="">
      <p:transition advTm="2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31807" y="5546091"/>
            <a:ext cx="9700622" cy="1653222"/>
          </a:xfrm>
          <a:prstGeom prst="rect">
            <a:avLst/>
          </a:prstGeom>
        </p:spPr>
        <p:txBody>
          <a:bodyPr wrap="square">
            <a:noAutofit/>
          </a:bodyPr>
          <a:lstStyle/>
          <a:p>
            <a:pPr algn="ctr">
              <a:lnSpc>
                <a:spcPct val="130000"/>
              </a:lnSpc>
            </a:pPr>
            <a:r>
              <a:rPr lang="zh-CN" altLang="en-US" sz="3359" b="1" dirty="0">
                <a:latin typeface="Microsoft YaHei"/>
                <a:ea typeface="Microsoft YaHei"/>
                <a:cs typeface="Microsoft YaHei"/>
              </a:rPr>
              <a:t>植保无人机</a:t>
            </a:r>
            <a:r>
              <a:rPr lang="en-US" altLang="zh-CN" sz="3359" b="1" dirty="0">
                <a:solidFill>
                  <a:srgbClr val="FF0000"/>
                </a:solidFill>
                <a:latin typeface="Microsoft YaHei"/>
                <a:ea typeface="Microsoft YaHei"/>
                <a:cs typeface="Microsoft YaHei"/>
              </a:rPr>
              <a:t>90%</a:t>
            </a:r>
            <a:r>
              <a:rPr lang="zh-CN" altLang="en-US" sz="3359" b="1" dirty="0">
                <a:solidFill>
                  <a:srgbClr val="FF0000"/>
                </a:solidFill>
                <a:latin typeface="Microsoft YaHei"/>
                <a:ea typeface="Microsoft YaHei"/>
                <a:cs typeface="Microsoft YaHei"/>
              </a:rPr>
              <a:t>亏损</a:t>
            </a:r>
            <a:endParaRPr lang="en-US" altLang="zh-CN" sz="3359" b="1" dirty="0">
              <a:solidFill>
                <a:srgbClr val="FF0000"/>
              </a:solidFill>
              <a:latin typeface="Microsoft YaHei"/>
              <a:ea typeface="Microsoft YaHei"/>
              <a:cs typeface="Microsoft YaHei"/>
            </a:endParaRPr>
          </a:p>
          <a:p>
            <a:pPr algn="ctr">
              <a:lnSpc>
                <a:spcPct val="130000"/>
              </a:lnSpc>
            </a:pPr>
            <a:r>
              <a:rPr lang="zh-CN" altLang="en-US" sz="3359" b="1" dirty="0">
                <a:latin typeface="Microsoft YaHei"/>
                <a:ea typeface="Microsoft YaHei"/>
                <a:cs typeface="Microsoft YaHei"/>
              </a:rPr>
              <a:t>载重少，续航短，成本高，安全问题等</a:t>
            </a:r>
            <a:endParaRPr lang="en-US" altLang="zh-CN" sz="3359" b="1" dirty="0">
              <a:latin typeface="Microsoft YaHei"/>
              <a:ea typeface="Microsoft YaHei"/>
              <a:cs typeface="Microsoft YaHei"/>
            </a:endParaRPr>
          </a:p>
        </p:txBody>
      </p:sp>
      <p:sp>
        <p:nvSpPr>
          <p:cNvPr id="8" name="等腰三角形 7"/>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10" name="文本框 9"/>
          <p:cNvSpPr txBox="1"/>
          <p:nvPr/>
        </p:nvSpPr>
        <p:spPr>
          <a:xfrm>
            <a:off x="6239915" y="824408"/>
            <a:ext cx="1830369" cy="544636"/>
          </a:xfrm>
          <a:prstGeom prst="rect">
            <a:avLst/>
          </a:prstGeom>
          <a:noFill/>
        </p:spPr>
        <p:txBody>
          <a:bodyPr wrap="square" rtlCol="0">
            <a:spAutoFit/>
          </a:bodyPr>
          <a:lstStyle/>
          <a:p>
            <a:r>
              <a:rPr lang="zh-CN" altLang="en-US" sz="2939" b="1" dirty="0">
                <a:solidFill>
                  <a:srgbClr val="000090"/>
                </a:solidFill>
                <a:latin typeface="Microsoft YaHei"/>
                <a:ea typeface="Microsoft YaHei"/>
                <a:cs typeface="Microsoft YaHei"/>
              </a:rPr>
              <a:t>同行分析</a:t>
            </a:r>
          </a:p>
        </p:txBody>
      </p:sp>
      <p:grpSp>
        <p:nvGrpSpPr>
          <p:cNvPr id="6" name="组 5"/>
          <p:cNvGrpSpPr/>
          <p:nvPr/>
        </p:nvGrpSpPr>
        <p:grpSpPr>
          <a:xfrm>
            <a:off x="1554417" y="1478408"/>
            <a:ext cx="10646109" cy="3219216"/>
            <a:chOff x="3445630" y="1666631"/>
            <a:chExt cx="4772197" cy="1443037"/>
          </a:xfrm>
        </p:grpSpPr>
        <p:pic>
          <p:nvPicPr>
            <p:cNvPr id="3" name="图片 2" descr="值保无人机.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5630" y="1669668"/>
              <a:ext cx="2408971"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图片 3" descr="有人农机.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7827" y="1666631"/>
              <a:ext cx="192000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1" name="组 10"/>
          <p:cNvGrpSpPr/>
          <p:nvPr/>
        </p:nvGrpSpPr>
        <p:grpSpPr>
          <a:xfrm>
            <a:off x="2425384" y="4813706"/>
            <a:ext cx="9507045" cy="517161"/>
            <a:chOff x="3163394" y="3104175"/>
            <a:chExt cx="5106855" cy="492643"/>
          </a:xfrm>
        </p:grpSpPr>
        <p:sp>
          <p:nvSpPr>
            <p:cNvPr id="5" name="文本框 4"/>
            <p:cNvSpPr txBox="1"/>
            <p:nvPr/>
          </p:nvSpPr>
          <p:spPr>
            <a:xfrm>
              <a:off x="3163394" y="3104175"/>
              <a:ext cx="1838573" cy="457369"/>
            </a:xfrm>
            <a:prstGeom prst="rect">
              <a:avLst/>
            </a:prstGeom>
            <a:noFill/>
          </p:spPr>
          <p:txBody>
            <a:bodyPr wrap="none" rtlCol="0">
              <a:spAutoFit/>
            </a:bodyPr>
            <a:lstStyle/>
            <a:p>
              <a:r>
                <a:rPr lang="zh-CN" altLang="en-US" sz="2520" b="1" dirty="0" smtClean="0">
                  <a:latin typeface="Microsoft YaHei"/>
                  <a:ea typeface="Microsoft YaHei"/>
                  <a:cs typeface="Microsoft YaHei"/>
                </a:rPr>
                <a:t>竞争</a:t>
              </a:r>
              <a:r>
                <a:rPr lang="zh-CN" altLang="en-US" sz="2520" b="1" dirty="0">
                  <a:latin typeface="Microsoft YaHei"/>
                  <a:ea typeface="Microsoft YaHei"/>
                  <a:cs typeface="Microsoft YaHei"/>
                </a:rPr>
                <a:t>对手：</a:t>
              </a:r>
              <a:r>
                <a:rPr lang="zh-CN" altLang="en-US" sz="2520" dirty="0">
                  <a:latin typeface="Microsoft YaHei"/>
                  <a:ea typeface="Microsoft YaHei"/>
                  <a:cs typeface="Microsoft YaHei"/>
                </a:rPr>
                <a:t>植保无人机</a:t>
              </a:r>
              <a:endParaRPr kumimoji="1" lang="zh-CN" altLang="en-US" sz="2520" dirty="0"/>
            </a:p>
          </p:txBody>
        </p:sp>
        <p:sp>
          <p:nvSpPr>
            <p:cNvPr id="9" name="文本框 8"/>
            <p:cNvSpPr txBox="1"/>
            <p:nvPr/>
          </p:nvSpPr>
          <p:spPr>
            <a:xfrm>
              <a:off x="6257739" y="3139450"/>
              <a:ext cx="2012510" cy="457368"/>
            </a:xfrm>
            <a:prstGeom prst="rect">
              <a:avLst/>
            </a:prstGeom>
            <a:noFill/>
          </p:spPr>
          <p:txBody>
            <a:bodyPr wrap="none" rtlCol="0">
              <a:spAutoFit/>
            </a:bodyPr>
            <a:lstStyle/>
            <a:p>
              <a:r>
                <a:rPr lang="zh-CN" altLang="en-US" sz="2520" b="1" dirty="0">
                  <a:latin typeface="Microsoft YaHei"/>
                  <a:ea typeface="Microsoft YaHei"/>
                  <a:cs typeface="Microsoft YaHei"/>
                </a:rPr>
                <a:t>间接竞争对手：</a:t>
              </a:r>
              <a:r>
                <a:rPr lang="zh-CN" altLang="en-US" sz="2520" dirty="0">
                  <a:latin typeface="Microsoft YaHei"/>
                  <a:ea typeface="Microsoft YaHei"/>
                  <a:cs typeface="Microsoft YaHei"/>
                </a:rPr>
                <a:t>有人农机</a:t>
              </a:r>
              <a:endParaRPr lang="en-US" altLang="zh-CN" sz="2520" dirty="0">
                <a:latin typeface="Microsoft YaHei"/>
                <a:ea typeface="Microsoft YaHei"/>
                <a:cs typeface="Microsoft YaHei"/>
              </a:endParaRPr>
            </a:p>
          </p:txBody>
        </p:sp>
      </p:grpSp>
      <p:sp>
        <p:nvSpPr>
          <p:cNvPr id="12" name="圆角矩形 11"/>
          <p:cNvSpPr/>
          <p:nvPr/>
        </p:nvSpPr>
        <p:spPr>
          <a:xfrm>
            <a:off x="1928753" y="5470529"/>
            <a:ext cx="10640253" cy="1620867"/>
          </a:xfrm>
          <a:prstGeom prst="roundRect">
            <a:avLst/>
          </a:prstGeom>
          <a:noFill/>
          <a:ln w="3175" cmpd="sng">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pic>
        <p:nvPicPr>
          <p:cNvPr id="13" name="图片 12" descr="xz.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spTree>
    <p:extLst>
      <p:ext uri="{BB962C8B-B14F-4D97-AF65-F5344CB8AC3E}">
        <p14:creationId xmlns:p14="http://schemas.microsoft.com/office/powerpoint/2010/main" val="46297544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8" name="文本框 7"/>
          <p:cNvSpPr txBox="1"/>
          <p:nvPr/>
        </p:nvSpPr>
        <p:spPr>
          <a:xfrm>
            <a:off x="6079428" y="812065"/>
            <a:ext cx="2214762" cy="544636"/>
          </a:xfrm>
          <a:prstGeom prst="rect">
            <a:avLst/>
          </a:prstGeom>
          <a:noFill/>
        </p:spPr>
        <p:txBody>
          <a:bodyPr wrap="square" rtlCol="0">
            <a:spAutoFit/>
          </a:bodyPr>
          <a:lstStyle/>
          <a:p>
            <a:r>
              <a:rPr lang="zh-CN" altLang="en-US" sz="2939" b="1" dirty="0">
                <a:solidFill>
                  <a:srgbClr val="000090"/>
                </a:solidFill>
                <a:latin typeface="Microsoft YaHei"/>
                <a:ea typeface="Microsoft YaHei"/>
                <a:cs typeface="Microsoft YaHei"/>
              </a:rPr>
              <a:t>核心竞争力</a:t>
            </a:r>
          </a:p>
        </p:txBody>
      </p:sp>
      <p:sp>
        <p:nvSpPr>
          <p:cNvPr id="9" name="文本框 8"/>
          <p:cNvSpPr txBox="1"/>
          <p:nvPr/>
        </p:nvSpPr>
        <p:spPr>
          <a:xfrm>
            <a:off x="7757508" y="4529053"/>
            <a:ext cx="2511896" cy="544636"/>
          </a:xfrm>
          <a:prstGeom prst="rect">
            <a:avLst/>
          </a:prstGeom>
          <a:noFill/>
        </p:spPr>
        <p:txBody>
          <a:bodyPr wrap="square" rtlCol="0">
            <a:spAutoFit/>
          </a:bodyPr>
          <a:lstStyle/>
          <a:p>
            <a:r>
              <a:rPr lang="zh-CN" altLang="en-US" sz="2939" b="1" dirty="0">
                <a:latin typeface="Microsoft YaHei"/>
                <a:ea typeface="Microsoft YaHei"/>
                <a:cs typeface="Microsoft YaHei"/>
              </a:rPr>
              <a:t>皮实耐用！</a:t>
            </a:r>
          </a:p>
        </p:txBody>
      </p:sp>
      <p:pic>
        <p:nvPicPr>
          <p:cNvPr id="3" name="图片 2" descr="省钱.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290" y="2084763"/>
            <a:ext cx="2199999" cy="2199999"/>
          </a:xfrm>
          <a:prstGeom prst="rect">
            <a:avLst/>
          </a:prstGeom>
        </p:spPr>
      </p:pic>
      <p:pic>
        <p:nvPicPr>
          <p:cNvPr id="10" name="图片 9" descr="耐用图标.jpg"/>
          <p:cNvPicPr>
            <a:picLocks noChangeAspect="1"/>
          </p:cNvPicPr>
          <p:nvPr/>
        </p:nvPicPr>
        <p:blipFill rotWithShape="1">
          <a:blip r:embed="rId4">
            <a:extLst>
              <a:ext uri="{28A0092B-C50C-407E-A947-70E740481C1C}">
                <a14:useLocalDpi xmlns:a14="http://schemas.microsoft.com/office/drawing/2010/main" val="0"/>
              </a:ext>
            </a:extLst>
          </a:blip>
          <a:srcRect l="25164" t="9741" r="26116" b="26860"/>
          <a:stretch/>
        </p:blipFill>
        <p:spPr>
          <a:xfrm>
            <a:off x="7380653" y="2061354"/>
            <a:ext cx="2482731" cy="2318979"/>
          </a:xfrm>
          <a:prstGeom prst="ellipse">
            <a:avLst/>
          </a:prstGeom>
        </p:spPr>
      </p:pic>
      <p:sp>
        <p:nvSpPr>
          <p:cNvPr id="12" name="矩形 11"/>
          <p:cNvSpPr/>
          <p:nvPr/>
        </p:nvSpPr>
        <p:spPr>
          <a:xfrm>
            <a:off x="4781408" y="4529053"/>
            <a:ext cx="2451105" cy="544636"/>
          </a:xfrm>
          <a:prstGeom prst="rect">
            <a:avLst/>
          </a:prstGeom>
        </p:spPr>
        <p:txBody>
          <a:bodyPr wrap="square">
            <a:spAutoFit/>
          </a:bodyPr>
          <a:lstStyle/>
          <a:p>
            <a:r>
              <a:rPr lang="zh-CN" altLang="en-US" sz="2939" b="1" dirty="0">
                <a:latin typeface="Microsoft YaHei"/>
                <a:ea typeface="Microsoft YaHei"/>
                <a:cs typeface="Microsoft YaHei"/>
              </a:rPr>
              <a:t>节省成本！</a:t>
            </a:r>
            <a:r>
              <a:rPr lang="en-US" altLang="zh-CN" sz="2939" b="1" dirty="0">
                <a:latin typeface="Microsoft YaHei"/>
                <a:ea typeface="Microsoft YaHei"/>
                <a:cs typeface="Microsoft YaHei"/>
              </a:rPr>
              <a:t> </a:t>
            </a:r>
            <a:endParaRPr lang="zh-CN" altLang="en-US" sz="2939" dirty="0"/>
          </a:p>
        </p:txBody>
      </p:sp>
      <p:pic>
        <p:nvPicPr>
          <p:cNvPr id="11" name="图片 10" descr="xz.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spTree>
    <p:extLst>
      <p:ext uri="{BB962C8B-B14F-4D97-AF65-F5344CB8AC3E}">
        <p14:creationId xmlns:p14="http://schemas.microsoft.com/office/powerpoint/2010/main" val="3034282936"/>
      </p:ext>
    </p:extLst>
  </p:cSld>
  <p:clrMapOvr>
    <a:masterClrMapping/>
  </p:clrMapOvr>
  <mc:AlternateContent xmlns:mc="http://schemas.openxmlformats.org/markup-compatibility/2006" xmlns:p14="http://schemas.microsoft.com/office/powerpoint/2010/main">
    <mc:Choice Requires="p14">
      <p:transition p14:dur="10" advTm="12000"/>
    </mc:Choice>
    <mc:Fallback xmlns="">
      <p:transition advTm="1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2950512" y="774926"/>
            <a:ext cx="8499188" cy="5649461"/>
          </a:xfrm>
          <a:prstGeom prst="rect">
            <a:avLst/>
          </a:prstGeom>
        </p:spPr>
      </p:pic>
      <p:sp>
        <p:nvSpPr>
          <p:cNvPr id="7" name="等腰三角形 6"/>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9" name="文本框 8"/>
          <p:cNvSpPr txBox="1"/>
          <p:nvPr/>
        </p:nvSpPr>
        <p:spPr>
          <a:xfrm>
            <a:off x="6239915" y="923153"/>
            <a:ext cx="1830369" cy="544636"/>
          </a:xfrm>
          <a:prstGeom prst="rect">
            <a:avLst/>
          </a:prstGeom>
          <a:noFill/>
        </p:spPr>
        <p:txBody>
          <a:bodyPr wrap="square" rtlCol="0">
            <a:spAutoFit/>
          </a:bodyPr>
          <a:lstStyle/>
          <a:p>
            <a:r>
              <a:rPr lang="zh-CN" altLang="en-US" sz="2939" b="1" dirty="0" smtClean="0">
                <a:solidFill>
                  <a:srgbClr val="000090"/>
                </a:solidFill>
                <a:latin typeface="Microsoft YaHei"/>
                <a:ea typeface="Microsoft YaHei"/>
                <a:cs typeface="Microsoft YaHei"/>
              </a:rPr>
              <a:t>商业模式</a:t>
            </a:r>
            <a:endParaRPr lang="zh-CN" altLang="en-US" sz="2939" b="1" dirty="0">
              <a:solidFill>
                <a:srgbClr val="000090"/>
              </a:solidFill>
              <a:latin typeface="Microsoft YaHei"/>
              <a:ea typeface="Microsoft YaHei"/>
              <a:cs typeface="Microsoft YaHei"/>
            </a:endParaRPr>
          </a:p>
        </p:txBody>
      </p:sp>
      <p:sp>
        <p:nvSpPr>
          <p:cNvPr id="8" name="文本框 7"/>
          <p:cNvSpPr txBox="1"/>
          <p:nvPr/>
        </p:nvSpPr>
        <p:spPr>
          <a:xfrm>
            <a:off x="10265232" y="2746439"/>
            <a:ext cx="3642599" cy="996940"/>
          </a:xfrm>
          <a:prstGeom prst="rect">
            <a:avLst/>
          </a:prstGeom>
          <a:noFill/>
        </p:spPr>
        <p:txBody>
          <a:bodyPr wrap="square" rtlCol="0">
            <a:spAutoFit/>
          </a:bodyPr>
          <a:lstStyle/>
          <a:p>
            <a:r>
              <a:rPr lang="en-US" altLang="zh-CN" sz="2939" b="1" dirty="0" smtClean="0">
                <a:latin typeface="Microsoft YaHei"/>
                <a:ea typeface="Microsoft YaHei"/>
                <a:cs typeface="Microsoft YaHei"/>
              </a:rPr>
              <a:t>3</a:t>
            </a:r>
            <a:r>
              <a:rPr lang="zh-CN" altLang="en-US" sz="2939" b="1" dirty="0" smtClean="0">
                <a:latin typeface="Microsoft YaHei"/>
                <a:ea typeface="Microsoft YaHei"/>
                <a:cs typeface="Microsoft YaHei"/>
              </a:rPr>
              <a:t>、定点租赁服务</a:t>
            </a:r>
            <a:endParaRPr lang="en-US" altLang="zh-CN" sz="2939" b="1" dirty="0" smtClean="0">
              <a:latin typeface="Microsoft YaHei"/>
              <a:ea typeface="Microsoft YaHei"/>
              <a:cs typeface="Microsoft YaHei"/>
            </a:endParaRPr>
          </a:p>
          <a:p>
            <a:r>
              <a:rPr lang="en-US" altLang="zh-CN" sz="2939" b="1" dirty="0" smtClean="0">
                <a:latin typeface="Microsoft YaHei"/>
                <a:ea typeface="Microsoft YaHei"/>
                <a:cs typeface="Microsoft YaHei"/>
              </a:rPr>
              <a:t>4</a:t>
            </a:r>
            <a:r>
              <a:rPr lang="zh-CN" altLang="en-US" sz="2939" b="1" dirty="0" smtClean="0">
                <a:latin typeface="Microsoft YaHei"/>
                <a:ea typeface="Microsoft YaHei"/>
                <a:cs typeface="Microsoft YaHei"/>
              </a:rPr>
              <a:t>、云端服务体系</a:t>
            </a:r>
            <a:endParaRPr lang="zh-CN" altLang="en-US" sz="2939" b="1" dirty="0">
              <a:latin typeface="Microsoft YaHei"/>
              <a:ea typeface="Microsoft YaHei"/>
              <a:cs typeface="Microsoft YaHei"/>
            </a:endParaRPr>
          </a:p>
        </p:txBody>
      </p:sp>
      <p:sp>
        <p:nvSpPr>
          <p:cNvPr id="10" name="矩形 9"/>
          <p:cNvSpPr/>
          <p:nvPr/>
        </p:nvSpPr>
        <p:spPr>
          <a:xfrm>
            <a:off x="800717" y="2746439"/>
            <a:ext cx="4226687" cy="996940"/>
          </a:xfrm>
          <a:prstGeom prst="rect">
            <a:avLst/>
          </a:prstGeom>
        </p:spPr>
        <p:txBody>
          <a:bodyPr wrap="square">
            <a:spAutoFit/>
          </a:bodyPr>
          <a:lstStyle/>
          <a:p>
            <a:r>
              <a:rPr lang="en-US" altLang="zh-CN" sz="2939" b="1" dirty="0">
                <a:latin typeface="Microsoft YaHei"/>
                <a:ea typeface="Microsoft YaHei"/>
                <a:cs typeface="Microsoft YaHei"/>
              </a:rPr>
              <a:t>1</a:t>
            </a:r>
            <a:r>
              <a:rPr lang="zh-CN" altLang="en-US" sz="2939" b="1" dirty="0" smtClean="0">
                <a:latin typeface="Microsoft YaHei"/>
                <a:ea typeface="Microsoft YaHei"/>
                <a:cs typeface="Microsoft YaHei"/>
              </a:rPr>
              <a:t>、</a:t>
            </a:r>
            <a:r>
              <a:rPr lang="zh-CN" altLang="en-US" sz="2939" b="1" dirty="0" smtClean="0">
                <a:solidFill>
                  <a:srgbClr val="7030A0"/>
                </a:solidFill>
                <a:latin typeface="Microsoft YaHei"/>
                <a:ea typeface="Microsoft YaHei"/>
                <a:cs typeface="Microsoft YaHei"/>
              </a:rPr>
              <a:t>政企合作平台</a:t>
            </a:r>
            <a:endParaRPr lang="en-US" altLang="zh-CN" sz="2939" b="1" dirty="0" smtClean="0">
              <a:solidFill>
                <a:srgbClr val="7030A0"/>
              </a:solidFill>
              <a:latin typeface="Microsoft YaHei"/>
              <a:ea typeface="Microsoft YaHei"/>
              <a:cs typeface="Microsoft YaHei"/>
            </a:endParaRPr>
          </a:p>
          <a:p>
            <a:r>
              <a:rPr lang="en-US" altLang="zh-CN" sz="2939" b="1" dirty="0" smtClean="0">
                <a:latin typeface="Microsoft YaHei"/>
                <a:ea typeface="Microsoft YaHei"/>
                <a:cs typeface="Microsoft YaHei"/>
              </a:rPr>
              <a:t>2</a:t>
            </a:r>
            <a:r>
              <a:rPr lang="zh-CN" altLang="en-US" sz="2939" b="1" dirty="0" smtClean="0">
                <a:latin typeface="Microsoft YaHei"/>
                <a:ea typeface="Microsoft YaHei"/>
                <a:cs typeface="Microsoft YaHei"/>
              </a:rPr>
              <a:t>、行业渠道推广</a:t>
            </a:r>
            <a:endParaRPr lang="zh-CN" altLang="en-US" sz="2939" b="1" dirty="0">
              <a:latin typeface="Microsoft YaHei"/>
              <a:ea typeface="Microsoft YaHei"/>
              <a:cs typeface="Microsoft YaHei"/>
            </a:endParaRPr>
          </a:p>
        </p:txBody>
      </p:sp>
      <p:pic>
        <p:nvPicPr>
          <p:cNvPr id="11" name="图片 10" descr="xz.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spTree>
    <p:extLst>
      <p:ext uri="{BB962C8B-B14F-4D97-AF65-F5344CB8AC3E}">
        <p14:creationId xmlns:p14="http://schemas.microsoft.com/office/powerpoint/2010/main" val="1265290620"/>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农药机器人.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183" y="1844343"/>
            <a:ext cx="4212308" cy="2738599"/>
          </a:xfrm>
          <a:prstGeom prst="ellipse">
            <a:avLst/>
          </a:prstGeom>
          <a:ln>
            <a:noFill/>
          </a:ln>
          <a:effectLst>
            <a:softEdge rad="112500"/>
          </a:effectLst>
        </p:spPr>
      </p:pic>
      <p:pic>
        <p:nvPicPr>
          <p:cNvPr id="14" name="图片 13"/>
          <p:cNvPicPr>
            <a:picLocks noChangeAspect="1"/>
          </p:cNvPicPr>
          <p:nvPr/>
        </p:nvPicPr>
        <p:blipFill>
          <a:blip r:embed="rId3"/>
          <a:stretch>
            <a:fillRect/>
          </a:stretch>
        </p:blipFill>
        <p:spPr>
          <a:xfrm>
            <a:off x="9102436" y="1844343"/>
            <a:ext cx="4060246" cy="2864730"/>
          </a:xfrm>
          <a:prstGeom prst="ellipse">
            <a:avLst/>
          </a:prstGeom>
          <a:ln>
            <a:noFill/>
          </a:ln>
          <a:effectLst>
            <a:softEdge rad="112500"/>
          </a:effectLst>
        </p:spPr>
      </p:pic>
      <p:sp>
        <p:nvSpPr>
          <p:cNvPr id="7" name="等腰三角形 6"/>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8" name="文本框 7"/>
          <p:cNvSpPr txBox="1"/>
          <p:nvPr/>
        </p:nvSpPr>
        <p:spPr>
          <a:xfrm>
            <a:off x="6239915" y="750349"/>
            <a:ext cx="1830369" cy="544636"/>
          </a:xfrm>
          <a:prstGeom prst="rect">
            <a:avLst/>
          </a:prstGeom>
          <a:noFill/>
        </p:spPr>
        <p:txBody>
          <a:bodyPr wrap="square" rtlCol="0">
            <a:spAutoFit/>
          </a:bodyPr>
          <a:lstStyle/>
          <a:p>
            <a:r>
              <a:rPr lang="zh-CN" altLang="en-US" sz="2939" b="1" dirty="0">
                <a:solidFill>
                  <a:srgbClr val="000090"/>
                </a:solidFill>
                <a:latin typeface="Microsoft YaHei"/>
                <a:ea typeface="Microsoft YaHei"/>
                <a:cs typeface="Microsoft YaHei"/>
              </a:rPr>
              <a:t>发展目标</a:t>
            </a:r>
          </a:p>
        </p:txBody>
      </p:sp>
      <p:grpSp>
        <p:nvGrpSpPr>
          <p:cNvPr id="11" name="组 10"/>
          <p:cNvGrpSpPr/>
          <p:nvPr/>
        </p:nvGrpSpPr>
        <p:grpSpPr>
          <a:xfrm>
            <a:off x="1505926" y="4709073"/>
            <a:ext cx="12539392" cy="867930"/>
            <a:chOff x="1082285" y="4485822"/>
            <a:chExt cx="10357821" cy="826782"/>
          </a:xfrm>
        </p:grpSpPr>
        <p:sp>
          <p:nvSpPr>
            <p:cNvPr id="6" name="矩形 5"/>
            <p:cNvSpPr/>
            <p:nvPr/>
          </p:nvSpPr>
          <p:spPr>
            <a:xfrm>
              <a:off x="7712888" y="4485822"/>
              <a:ext cx="3727218" cy="823987"/>
            </a:xfrm>
            <a:prstGeom prst="rect">
              <a:avLst/>
            </a:prstGeom>
          </p:spPr>
          <p:txBody>
            <a:bodyPr wrap="square">
              <a:noAutofit/>
            </a:bodyPr>
            <a:lstStyle/>
            <a:p>
              <a:r>
                <a:rPr lang="zh-CN" altLang="en-US" sz="2520" dirty="0"/>
                <a:t>计划进行的：</a:t>
              </a:r>
              <a:endParaRPr lang="en-US" altLang="zh-CN" sz="2520" dirty="0"/>
            </a:p>
            <a:p>
              <a:r>
                <a:rPr lang="zh-CN" altLang="en-US" sz="2520" dirty="0"/>
                <a:t>采摘机器人，除草机器人，</a:t>
              </a:r>
              <a:r>
                <a:rPr lang="en-US" altLang="zh-CN" sz="2520" dirty="0"/>
                <a:t>……</a:t>
              </a:r>
            </a:p>
          </p:txBody>
        </p:sp>
        <p:sp>
          <p:nvSpPr>
            <p:cNvPr id="2" name="文本框 1"/>
            <p:cNvSpPr txBox="1"/>
            <p:nvPr/>
          </p:nvSpPr>
          <p:spPr>
            <a:xfrm>
              <a:off x="1082285" y="4485822"/>
              <a:ext cx="2024839" cy="826782"/>
            </a:xfrm>
            <a:prstGeom prst="rect">
              <a:avLst/>
            </a:prstGeom>
            <a:noFill/>
          </p:spPr>
          <p:txBody>
            <a:bodyPr wrap="none" rtlCol="0">
              <a:spAutoFit/>
            </a:bodyPr>
            <a:lstStyle/>
            <a:p>
              <a:r>
                <a:rPr lang="zh-CN" altLang="en-US" sz="2520" dirty="0"/>
                <a:t>已经完成的：</a:t>
              </a:r>
              <a:endParaRPr lang="en-US" altLang="zh-CN" sz="2520" dirty="0"/>
            </a:p>
            <a:p>
              <a:r>
                <a:rPr lang="zh-CN" altLang="en-US" sz="2520" dirty="0"/>
                <a:t>水质净化机器人</a:t>
              </a:r>
              <a:endParaRPr lang="en-US" altLang="zh-CN" sz="2520" dirty="0"/>
            </a:p>
          </p:txBody>
        </p:sp>
        <p:sp>
          <p:nvSpPr>
            <p:cNvPr id="3" name="文本框 2"/>
            <p:cNvSpPr txBox="1"/>
            <p:nvPr/>
          </p:nvSpPr>
          <p:spPr>
            <a:xfrm>
              <a:off x="4809661" y="4485822"/>
              <a:ext cx="1757367" cy="826782"/>
            </a:xfrm>
            <a:prstGeom prst="rect">
              <a:avLst/>
            </a:prstGeom>
            <a:noFill/>
          </p:spPr>
          <p:txBody>
            <a:bodyPr wrap="none" rtlCol="0">
              <a:spAutoFit/>
            </a:bodyPr>
            <a:lstStyle/>
            <a:p>
              <a:r>
                <a:rPr lang="zh-CN" altLang="en-US" sz="2520" dirty="0"/>
                <a:t>正在进行的：</a:t>
              </a:r>
              <a:endParaRPr lang="en-US" altLang="zh-CN" sz="2520" dirty="0"/>
            </a:p>
            <a:p>
              <a:r>
                <a:rPr lang="zh-CN" altLang="en-US" sz="2520" dirty="0"/>
                <a:t>农场机器人</a:t>
              </a:r>
              <a:endParaRPr lang="en-US" altLang="zh-CN" sz="2520" dirty="0"/>
            </a:p>
          </p:txBody>
        </p:sp>
      </p:grpSp>
      <p:pic>
        <p:nvPicPr>
          <p:cNvPr id="12" name="图片 11" descr="xz.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292" y="1844344"/>
            <a:ext cx="4856743" cy="2733112"/>
          </a:xfrm>
          <a:prstGeom prst="ellipse">
            <a:avLst/>
          </a:prstGeom>
          <a:ln>
            <a:noFill/>
          </a:ln>
          <a:effectLst>
            <a:softEdge rad="112500"/>
          </a:effectLst>
        </p:spPr>
      </p:pic>
    </p:spTree>
    <p:extLst>
      <p:ext uri="{BB962C8B-B14F-4D97-AF65-F5344CB8AC3E}">
        <p14:creationId xmlns:p14="http://schemas.microsoft.com/office/powerpoint/2010/main" val="3779713908"/>
      </p:ext>
    </p:extLst>
  </p:cSld>
  <p:clrMapOvr>
    <a:masterClrMapping/>
  </p:clrMapOvr>
  <mc:AlternateContent xmlns:mc="http://schemas.openxmlformats.org/markup-compatibility/2006" xmlns:p14="http://schemas.microsoft.com/office/powerpoint/2010/main">
    <mc:Choice Requires="p14">
      <p:transition p14:dur="0" advTm="9000"/>
    </mc:Choice>
    <mc:Fallback xmlns="">
      <p:transition advTm="9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3642447" y="2435321"/>
            <a:ext cx="6879343" cy="4589562"/>
          </a:xfrm>
          <a:prstGeom prst="ellipse">
            <a:avLst/>
          </a:prstGeom>
          <a:ln w="190500" cap="rnd">
            <a:solidFill>
              <a:srgbClr val="FFC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标题 1"/>
          <p:cNvSpPr>
            <a:spLocks noGrp="1"/>
          </p:cNvSpPr>
          <p:nvPr>
            <p:ph type="title"/>
          </p:nvPr>
        </p:nvSpPr>
        <p:spPr>
          <a:xfrm>
            <a:off x="3168448" y="1393318"/>
            <a:ext cx="7938636" cy="1042003"/>
          </a:xfrm>
        </p:spPr>
        <p:txBody>
          <a:bodyPr>
            <a:normAutofit fontScale="90000"/>
          </a:bodyPr>
          <a:lstStyle/>
          <a:p>
            <a:pPr algn="ctr"/>
            <a:r>
              <a:rPr lang="en-US" altLang="zh-CN" sz="3600" b="1" dirty="0" smtClean="0">
                <a:solidFill>
                  <a:srgbClr val="FFC000"/>
                </a:solidFill>
                <a:latin typeface="Microsoft YaHei"/>
                <a:ea typeface="Microsoft YaHei"/>
                <a:cs typeface="Microsoft YaHei"/>
              </a:rPr>
              <a:t>10-15%</a:t>
            </a:r>
            <a:r>
              <a:rPr lang="zh-CN" altLang="en-US" sz="3600" b="1" dirty="0" smtClean="0">
                <a:solidFill>
                  <a:srgbClr val="FFC000"/>
                </a:solidFill>
                <a:latin typeface="Microsoft YaHei"/>
                <a:ea typeface="Microsoft YaHei"/>
                <a:cs typeface="Microsoft YaHei"/>
              </a:rPr>
              <a:t>股权</a:t>
            </a:r>
            <a:r>
              <a:rPr lang="en-US" altLang="zh-CN" sz="3600" b="1" dirty="0" smtClean="0">
                <a:solidFill>
                  <a:srgbClr val="FFC000"/>
                </a:solidFill>
                <a:latin typeface="Microsoft YaHei"/>
                <a:ea typeface="Microsoft YaHei"/>
                <a:cs typeface="Microsoft YaHei"/>
              </a:rPr>
              <a:t/>
            </a:r>
            <a:br>
              <a:rPr lang="en-US" altLang="zh-CN" sz="3600" b="1" dirty="0" smtClean="0">
                <a:solidFill>
                  <a:srgbClr val="FFC000"/>
                </a:solidFill>
                <a:latin typeface="Microsoft YaHei"/>
                <a:ea typeface="Microsoft YaHei"/>
                <a:cs typeface="Microsoft YaHei"/>
              </a:rPr>
            </a:br>
            <a:r>
              <a:rPr lang="zh-CN" altLang="zh-CN" sz="3600" b="1" dirty="0" smtClean="0">
                <a:solidFill>
                  <a:srgbClr val="000000"/>
                </a:solidFill>
                <a:latin typeface="Heiti SC Light"/>
                <a:ea typeface="Heiti SC Light"/>
                <a:cs typeface="Heiti SC Light"/>
              </a:rPr>
              <a:t>融资</a:t>
            </a:r>
            <a:r>
              <a:rPr lang="en-US" altLang="zh-CN" sz="3600" b="1" dirty="0" smtClean="0">
                <a:solidFill>
                  <a:srgbClr val="FFC000"/>
                </a:solidFill>
                <a:latin typeface="Microsoft YaHei"/>
                <a:ea typeface="Microsoft YaHei"/>
                <a:cs typeface="Microsoft YaHei"/>
              </a:rPr>
              <a:t>300-500</a:t>
            </a:r>
            <a:r>
              <a:rPr lang="zh-CN" altLang="zh-CN" sz="3600" b="1" dirty="0" smtClean="0">
                <a:solidFill>
                  <a:srgbClr val="FFC000"/>
                </a:solidFill>
                <a:latin typeface="Microsoft YaHei"/>
                <a:ea typeface="Microsoft YaHei"/>
                <a:cs typeface="Microsoft YaHei"/>
              </a:rPr>
              <a:t>万</a:t>
            </a:r>
            <a:endParaRPr lang="zh-CN" altLang="en-US" sz="3600" b="1" dirty="0">
              <a:solidFill>
                <a:srgbClr val="000000"/>
              </a:solidFill>
              <a:latin typeface="Heiti SC Light"/>
              <a:ea typeface="Heiti SC Light"/>
              <a:cs typeface="Heiti SC Light"/>
              <a:sym typeface="+mn-ea"/>
            </a:endParaRPr>
          </a:p>
        </p:txBody>
      </p:sp>
      <p:sp>
        <p:nvSpPr>
          <p:cNvPr id="4" name="等腰三角形 3"/>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5" name="文本框 4"/>
          <p:cNvSpPr txBox="1"/>
          <p:nvPr/>
        </p:nvSpPr>
        <p:spPr>
          <a:xfrm>
            <a:off x="6239915" y="812065"/>
            <a:ext cx="1830369" cy="544636"/>
          </a:xfrm>
          <a:prstGeom prst="rect">
            <a:avLst/>
          </a:prstGeom>
          <a:noFill/>
        </p:spPr>
        <p:txBody>
          <a:bodyPr wrap="square" rtlCol="0">
            <a:spAutoFit/>
          </a:bodyPr>
          <a:lstStyle/>
          <a:p>
            <a:r>
              <a:rPr lang="zh-CN" altLang="en-US" sz="2939" b="1" dirty="0">
                <a:solidFill>
                  <a:srgbClr val="000090"/>
                </a:solidFill>
                <a:latin typeface="Microsoft YaHei"/>
                <a:ea typeface="Microsoft YaHei"/>
                <a:cs typeface="Microsoft YaHei"/>
              </a:rPr>
              <a:t>融资计划</a:t>
            </a:r>
          </a:p>
        </p:txBody>
      </p:sp>
      <p:pic>
        <p:nvPicPr>
          <p:cNvPr id="6" name="图片 5" descr="xz.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sp>
        <p:nvSpPr>
          <p:cNvPr id="8" name="矩形 7"/>
          <p:cNvSpPr/>
          <p:nvPr/>
        </p:nvSpPr>
        <p:spPr>
          <a:xfrm>
            <a:off x="658866" y="3352234"/>
            <a:ext cx="3030706" cy="1126206"/>
          </a:xfrm>
          <a:prstGeom prst="rect">
            <a:avLst/>
          </a:prstGeom>
        </p:spPr>
        <p:txBody>
          <a:bodyPr wrap="square">
            <a:spAutoFit/>
          </a:bodyPr>
          <a:lstStyle/>
          <a:p>
            <a:pPr marL="457200" indent="-457200">
              <a:buFont typeface="Arial" panose="020B0604020202020204" pitchFamily="34" charset="0"/>
              <a:buChar char="•"/>
            </a:pPr>
            <a:r>
              <a:rPr lang="zh-CN" altLang="en-US" sz="3359" b="1" dirty="0" smtClean="0">
                <a:latin typeface="微软雅黑" panose="020B0503020204020204" pitchFamily="34" charset="-122"/>
                <a:ea typeface="微软雅黑" panose="020B0503020204020204" pitchFamily="34" charset="-122"/>
              </a:rPr>
              <a:t>市场推广</a:t>
            </a:r>
            <a:endParaRPr lang="en-US" altLang="zh-CN" sz="3359" b="1" dirty="0" smtClean="0">
              <a:latin typeface="微软雅黑" panose="020B0503020204020204" pitchFamily="34" charset="-122"/>
              <a:ea typeface="微软雅黑" panose="020B0503020204020204" pitchFamily="34" charset="-122"/>
            </a:endParaRPr>
          </a:p>
          <a:p>
            <a:pPr marL="457200" indent="-457200">
              <a:buFont typeface="Arial" panose="020B0604020202020204" pitchFamily="34" charset="0"/>
              <a:buChar char="•"/>
            </a:pPr>
            <a:r>
              <a:rPr lang="zh-CN" altLang="en-US" sz="3359" b="1" dirty="0">
                <a:latin typeface="微软雅黑" panose="020B0503020204020204" pitchFamily="34" charset="-122"/>
                <a:ea typeface="微软雅黑" panose="020B0503020204020204" pitchFamily="34" charset="-122"/>
              </a:rPr>
              <a:t>量</a:t>
            </a:r>
            <a:r>
              <a:rPr lang="zh-CN" altLang="en-US" sz="3359" b="1" dirty="0" smtClean="0">
                <a:latin typeface="微软雅黑" panose="020B0503020204020204" pitchFamily="34" charset="-122"/>
                <a:ea typeface="微软雅黑" panose="020B0503020204020204" pitchFamily="34" charset="-122"/>
              </a:rPr>
              <a:t>产</a:t>
            </a:r>
            <a:endParaRPr lang="en-US" altLang="zh-CN" sz="3359"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2305776"/>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等腰三角形 31"/>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33" name="文本框 32"/>
          <p:cNvSpPr txBox="1"/>
          <p:nvPr/>
        </p:nvSpPr>
        <p:spPr>
          <a:xfrm>
            <a:off x="5108191" y="1057883"/>
            <a:ext cx="4932862" cy="544636"/>
          </a:xfrm>
          <a:prstGeom prst="rect">
            <a:avLst/>
          </a:prstGeom>
          <a:noFill/>
        </p:spPr>
        <p:txBody>
          <a:bodyPr wrap="square" rtlCol="0">
            <a:spAutoFit/>
          </a:bodyPr>
          <a:lstStyle/>
          <a:p>
            <a:r>
              <a:rPr lang="zh-CN" altLang="en-US" sz="2939" b="1" dirty="0">
                <a:solidFill>
                  <a:srgbClr val="000090"/>
                </a:solidFill>
                <a:latin typeface="Microsoft YaHei"/>
                <a:ea typeface="Microsoft YaHei"/>
                <a:cs typeface="Microsoft YaHei"/>
              </a:rPr>
              <a:t>合作十多年的资深团队</a:t>
            </a:r>
            <a:r>
              <a:rPr lang="en-US" altLang="zh-CN" sz="2939" b="1" dirty="0">
                <a:solidFill>
                  <a:srgbClr val="000090"/>
                </a:solidFill>
                <a:latin typeface="Microsoft YaHei"/>
                <a:ea typeface="Microsoft YaHei"/>
                <a:cs typeface="Microsoft YaHei"/>
              </a:rPr>
              <a:t>!</a:t>
            </a:r>
            <a:endParaRPr lang="zh-CN" altLang="en-US" sz="2939" b="1" dirty="0">
              <a:solidFill>
                <a:srgbClr val="000090"/>
              </a:solidFill>
              <a:latin typeface="Microsoft YaHei"/>
              <a:ea typeface="Microsoft YaHei"/>
              <a:cs typeface="Microsoft YaHei"/>
            </a:endParaRPr>
          </a:p>
        </p:txBody>
      </p:sp>
      <p:grpSp>
        <p:nvGrpSpPr>
          <p:cNvPr id="3" name="组 2"/>
          <p:cNvGrpSpPr/>
          <p:nvPr/>
        </p:nvGrpSpPr>
        <p:grpSpPr>
          <a:xfrm>
            <a:off x="2333784" y="5106655"/>
            <a:ext cx="9616089" cy="1461371"/>
            <a:chOff x="1451918" y="3120419"/>
            <a:chExt cx="9160200" cy="1392089"/>
          </a:xfrm>
        </p:grpSpPr>
        <p:sp>
          <p:nvSpPr>
            <p:cNvPr id="6" name="文本框 5"/>
            <p:cNvSpPr txBox="1"/>
            <p:nvPr/>
          </p:nvSpPr>
          <p:spPr>
            <a:xfrm>
              <a:off x="4779940" y="3120419"/>
              <a:ext cx="2666458" cy="402092"/>
            </a:xfrm>
            <a:prstGeom prst="rect">
              <a:avLst/>
            </a:prstGeom>
            <a:noFill/>
          </p:spPr>
          <p:txBody>
            <a:bodyPr wrap="none" rtlCol="0">
              <a:spAutoFit/>
            </a:bodyPr>
            <a:lstStyle/>
            <a:p>
              <a:r>
                <a:rPr lang="zh-CN" altLang="en-US" sz="2143" b="1" dirty="0">
                  <a:solidFill>
                    <a:srgbClr val="FFC000"/>
                  </a:solidFill>
                  <a:latin typeface="微软雅黑" panose="020B0503020204020204" pitchFamily="34" charset="-122"/>
                  <a:ea typeface="微软雅黑" panose="020B0503020204020204" pitchFamily="34" charset="-122"/>
                </a:rPr>
                <a:t>创始人</a:t>
              </a:r>
              <a:r>
                <a:rPr lang="en-US" altLang="zh-CN" sz="2143" b="1" dirty="0">
                  <a:solidFill>
                    <a:srgbClr val="FFC000"/>
                  </a:solidFill>
                  <a:latin typeface="微软雅黑" panose="020B0503020204020204" pitchFamily="34" charset="-122"/>
                  <a:ea typeface="微软雅黑" panose="020B0503020204020204" pitchFamily="34" charset="-122"/>
                </a:rPr>
                <a:t>/CEO</a:t>
              </a:r>
              <a:r>
                <a:rPr lang="zh-CN" altLang="en-US" sz="2143" b="1" dirty="0">
                  <a:solidFill>
                    <a:srgbClr val="FFC000"/>
                  </a:solidFill>
                  <a:latin typeface="微软雅黑" panose="020B0503020204020204" pitchFamily="34" charset="-122"/>
                  <a:ea typeface="微软雅黑" panose="020B0503020204020204" pitchFamily="34" charset="-122"/>
                </a:rPr>
                <a:t>：</a:t>
              </a:r>
              <a:r>
                <a:rPr lang="zh-CN" altLang="en-US" sz="2143" b="1" dirty="0">
                  <a:solidFill>
                    <a:srgbClr val="002060"/>
                  </a:solidFill>
                  <a:latin typeface="微软雅黑" panose="020B0503020204020204" pitchFamily="34" charset="-122"/>
                  <a:ea typeface="微软雅黑" panose="020B0503020204020204" pitchFamily="34" charset="-122"/>
                </a:rPr>
                <a:t>冯革强</a:t>
              </a:r>
              <a:endParaRPr kumimoji="1" lang="zh-CN" altLang="en-US" sz="2143" dirty="0"/>
            </a:p>
          </p:txBody>
        </p:sp>
        <p:sp>
          <p:nvSpPr>
            <p:cNvPr id="22" name="文本框 21"/>
            <p:cNvSpPr txBox="1"/>
            <p:nvPr/>
          </p:nvSpPr>
          <p:spPr>
            <a:xfrm>
              <a:off x="1451918" y="3796281"/>
              <a:ext cx="1220383" cy="716227"/>
            </a:xfrm>
            <a:prstGeom prst="rect">
              <a:avLst/>
            </a:prstGeom>
            <a:noFill/>
          </p:spPr>
          <p:txBody>
            <a:bodyPr wrap="none" rtlCol="0">
              <a:spAutoFit/>
            </a:bodyPr>
            <a:lstStyle/>
            <a:p>
              <a:r>
                <a:rPr lang="zh-CN" altLang="en-US" sz="2143" b="1" dirty="0">
                  <a:solidFill>
                    <a:srgbClr val="FFC000"/>
                  </a:solidFill>
                  <a:latin typeface="微软雅黑" panose="020B0503020204020204" pitchFamily="34" charset="-122"/>
                  <a:ea typeface="微软雅黑" panose="020B0503020204020204" pitchFamily="34" charset="-122"/>
                </a:rPr>
                <a:t>产品总监</a:t>
              </a:r>
              <a:endParaRPr lang="en-US" altLang="zh-CN" sz="2143" b="1" dirty="0">
                <a:solidFill>
                  <a:srgbClr val="FFC000"/>
                </a:solidFill>
                <a:latin typeface="微软雅黑" panose="020B0503020204020204" pitchFamily="34" charset="-122"/>
                <a:ea typeface="微软雅黑" panose="020B0503020204020204" pitchFamily="34" charset="-122"/>
              </a:endParaRPr>
            </a:p>
            <a:p>
              <a:r>
                <a:rPr lang="zh-CN" altLang="zh-CN" sz="2143" b="1" dirty="0">
                  <a:solidFill>
                    <a:srgbClr val="002060"/>
                  </a:solidFill>
                  <a:latin typeface="微软雅黑" panose="020B0503020204020204" pitchFamily="34" charset="-122"/>
                  <a:ea typeface="微软雅黑" panose="020B0503020204020204" pitchFamily="34" charset="-122"/>
                </a:rPr>
                <a:t>张延亮</a:t>
              </a:r>
              <a:endParaRPr kumimoji="1" lang="zh-CN" altLang="en-US" sz="2143" dirty="0"/>
            </a:p>
          </p:txBody>
        </p:sp>
        <p:sp>
          <p:nvSpPr>
            <p:cNvPr id="24" name="文本框 23"/>
            <p:cNvSpPr txBox="1"/>
            <p:nvPr/>
          </p:nvSpPr>
          <p:spPr>
            <a:xfrm>
              <a:off x="2986798" y="3796281"/>
              <a:ext cx="1263872" cy="716227"/>
            </a:xfrm>
            <a:prstGeom prst="rect">
              <a:avLst/>
            </a:prstGeom>
            <a:noFill/>
          </p:spPr>
          <p:txBody>
            <a:bodyPr wrap="none" rtlCol="0">
              <a:spAutoFit/>
            </a:bodyPr>
            <a:lstStyle/>
            <a:p>
              <a:r>
                <a:rPr lang="zh-CN" altLang="en-US" sz="2143" b="1" dirty="0">
                  <a:solidFill>
                    <a:srgbClr val="FFC000"/>
                  </a:solidFill>
                  <a:latin typeface="微软雅黑" panose="020B0503020204020204" pitchFamily="34" charset="-122"/>
                  <a:ea typeface="微软雅黑" panose="020B0503020204020204" pitchFamily="34" charset="-122"/>
                  <a:sym typeface="+mn-ea"/>
                </a:rPr>
                <a:t>硬件</a:t>
              </a:r>
              <a:r>
                <a:rPr lang="zh-CN" altLang="en-US" sz="2143" b="1" dirty="0">
                  <a:solidFill>
                    <a:srgbClr val="FFC000"/>
                  </a:solidFill>
                  <a:latin typeface="微软雅黑" panose="020B0503020204020204" pitchFamily="34" charset="-122"/>
                  <a:ea typeface="微软雅黑" panose="020B0503020204020204" pitchFamily="34" charset="-122"/>
                </a:rPr>
                <a:t>总监</a:t>
              </a:r>
              <a:endParaRPr lang="en-US" altLang="zh-CN" sz="2143" b="1" dirty="0">
                <a:solidFill>
                  <a:srgbClr val="FFC000"/>
                </a:solidFill>
                <a:latin typeface="微软雅黑" panose="020B0503020204020204" pitchFamily="34" charset="-122"/>
                <a:ea typeface="微软雅黑" panose="020B0503020204020204" pitchFamily="34" charset="-122"/>
              </a:endParaRPr>
            </a:p>
            <a:p>
              <a:pPr algn="ctr"/>
              <a:r>
                <a:rPr lang="zh-CN" altLang="en-US" sz="2143" b="1" dirty="0">
                  <a:solidFill>
                    <a:srgbClr val="002060"/>
                  </a:solidFill>
                  <a:latin typeface="微软雅黑" panose="020B0503020204020204" pitchFamily="34" charset="-122"/>
                  <a:ea typeface="微软雅黑" panose="020B0503020204020204" pitchFamily="34" charset="-122"/>
                  <a:sym typeface="+mn-ea"/>
                </a:rPr>
                <a:t>William</a:t>
              </a:r>
              <a:endParaRPr kumimoji="1" lang="zh-CN" altLang="en-US" sz="2143" dirty="0"/>
            </a:p>
          </p:txBody>
        </p:sp>
        <p:sp>
          <p:nvSpPr>
            <p:cNvPr id="26" name="文本框 25"/>
            <p:cNvSpPr txBox="1"/>
            <p:nvPr/>
          </p:nvSpPr>
          <p:spPr>
            <a:xfrm>
              <a:off x="4535491" y="3796281"/>
              <a:ext cx="1220383" cy="716227"/>
            </a:xfrm>
            <a:prstGeom prst="rect">
              <a:avLst/>
            </a:prstGeom>
            <a:noFill/>
          </p:spPr>
          <p:txBody>
            <a:bodyPr wrap="none" rtlCol="0">
              <a:spAutoFit/>
            </a:bodyPr>
            <a:lstStyle/>
            <a:p>
              <a:r>
                <a:rPr lang="zh-CN" altLang="en-US" sz="2143" b="1" dirty="0">
                  <a:solidFill>
                    <a:srgbClr val="FFC000"/>
                  </a:solidFill>
                  <a:latin typeface="微软雅黑" panose="020B0503020204020204" pitchFamily="34" charset="-122"/>
                  <a:ea typeface="微软雅黑" panose="020B0503020204020204" pitchFamily="34" charset="-122"/>
                </a:rPr>
                <a:t>软件总监</a:t>
              </a:r>
              <a:endParaRPr lang="en-US" altLang="zh-CN" sz="2143" b="1" dirty="0">
                <a:solidFill>
                  <a:srgbClr val="FFC000"/>
                </a:solidFill>
                <a:latin typeface="微软雅黑" panose="020B0503020204020204" pitchFamily="34" charset="-122"/>
                <a:ea typeface="微软雅黑" panose="020B0503020204020204" pitchFamily="34" charset="-122"/>
              </a:endParaRPr>
            </a:p>
            <a:p>
              <a:pPr algn="ctr"/>
              <a:r>
                <a:rPr lang="zh-CN" altLang="en-US" sz="2143" b="1" dirty="0">
                  <a:solidFill>
                    <a:srgbClr val="002060"/>
                  </a:solidFill>
                  <a:latin typeface="微软雅黑" panose="020B0503020204020204" pitchFamily="34" charset="-122"/>
                  <a:ea typeface="微软雅黑" panose="020B0503020204020204" pitchFamily="34" charset="-122"/>
                  <a:sym typeface="+mn-ea"/>
                </a:rPr>
                <a:t>Mike</a:t>
              </a:r>
              <a:endParaRPr kumimoji="1" lang="zh-CN" altLang="en-US" sz="2143" dirty="0"/>
            </a:p>
          </p:txBody>
        </p:sp>
        <p:sp>
          <p:nvSpPr>
            <p:cNvPr id="28" name="文本框 27"/>
            <p:cNvSpPr txBox="1"/>
            <p:nvPr/>
          </p:nvSpPr>
          <p:spPr>
            <a:xfrm>
              <a:off x="6119568" y="3796281"/>
              <a:ext cx="1168649" cy="716227"/>
            </a:xfrm>
            <a:prstGeom prst="rect">
              <a:avLst/>
            </a:prstGeom>
            <a:noFill/>
          </p:spPr>
          <p:txBody>
            <a:bodyPr wrap="none" rtlCol="0">
              <a:spAutoFit/>
            </a:bodyPr>
            <a:lstStyle/>
            <a:p>
              <a:r>
                <a:rPr lang="en-US" altLang="zh-CN" sz="2143" b="1" dirty="0">
                  <a:solidFill>
                    <a:srgbClr val="FFC000"/>
                  </a:solidFill>
                  <a:latin typeface="微软雅黑" panose="020B0503020204020204" pitchFamily="34" charset="-122"/>
                  <a:ea typeface="微软雅黑" panose="020B0503020204020204" pitchFamily="34" charset="-122"/>
                </a:rPr>
                <a:t>CSA</a:t>
              </a:r>
            </a:p>
            <a:p>
              <a:pPr algn="ctr"/>
              <a:r>
                <a:rPr lang="zh-CN" altLang="en-US" sz="2143" b="1" dirty="0">
                  <a:solidFill>
                    <a:srgbClr val="002060"/>
                  </a:solidFill>
                  <a:latin typeface="微软雅黑" panose="020B0503020204020204" pitchFamily="34" charset="-122"/>
                  <a:ea typeface="微软雅黑" panose="020B0503020204020204" pitchFamily="34" charset="-122"/>
                  <a:sym typeface="+mn-ea"/>
                </a:rPr>
                <a:t>Stanley</a:t>
              </a:r>
              <a:endParaRPr kumimoji="1" lang="zh-CN" altLang="en-US" sz="2143" dirty="0"/>
            </a:p>
          </p:txBody>
        </p:sp>
        <p:sp>
          <p:nvSpPr>
            <p:cNvPr id="30" name="文本框 29"/>
            <p:cNvSpPr txBox="1"/>
            <p:nvPr/>
          </p:nvSpPr>
          <p:spPr>
            <a:xfrm>
              <a:off x="7735677" y="3796281"/>
              <a:ext cx="968795" cy="716227"/>
            </a:xfrm>
            <a:prstGeom prst="rect">
              <a:avLst/>
            </a:prstGeom>
            <a:noFill/>
          </p:spPr>
          <p:txBody>
            <a:bodyPr wrap="none" rtlCol="0">
              <a:spAutoFit/>
            </a:bodyPr>
            <a:lstStyle/>
            <a:p>
              <a:r>
                <a:rPr lang="zh-CN" altLang="en-US" sz="2143" b="1" dirty="0">
                  <a:solidFill>
                    <a:srgbClr val="FFC000"/>
                  </a:solidFill>
                  <a:latin typeface="微软雅黑" panose="020B0503020204020204" pitchFamily="34" charset="-122"/>
                  <a:ea typeface="微软雅黑" panose="020B0503020204020204" pitchFamily="34" charset="-122"/>
                  <a:sym typeface="+mn-ea"/>
                </a:rPr>
                <a:t>机电</a:t>
              </a:r>
              <a:endParaRPr lang="en-US" altLang="zh-CN" sz="2143" b="1" dirty="0">
                <a:solidFill>
                  <a:srgbClr val="FFC000"/>
                </a:solidFill>
                <a:latin typeface="微软雅黑" panose="020B0503020204020204" pitchFamily="34" charset="-122"/>
                <a:ea typeface="微软雅黑" panose="020B0503020204020204" pitchFamily="34" charset="-122"/>
                <a:sym typeface="+mn-ea"/>
              </a:endParaRPr>
            </a:p>
            <a:p>
              <a:r>
                <a:rPr lang="zh-CN" altLang="en-US" sz="2143" b="1" dirty="0">
                  <a:solidFill>
                    <a:srgbClr val="002060"/>
                  </a:solidFill>
                  <a:latin typeface="微软雅黑" panose="020B0503020204020204" pitchFamily="34" charset="-122"/>
                  <a:ea typeface="微软雅黑" panose="020B0503020204020204" pitchFamily="34" charset="-122"/>
                  <a:sym typeface="+mn-ea"/>
                </a:rPr>
                <a:t>Victor</a:t>
              </a:r>
              <a:endParaRPr kumimoji="1" lang="zh-CN" altLang="en-US" sz="2143" dirty="0"/>
            </a:p>
          </p:txBody>
        </p:sp>
        <p:sp>
          <p:nvSpPr>
            <p:cNvPr id="34" name="文本框 33"/>
            <p:cNvSpPr txBox="1"/>
            <p:nvPr/>
          </p:nvSpPr>
          <p:spPr>
            <a:xfrm>
              <a:off x="9391735" y="3796281"/>
              <a:ext cx="1220383" cy="716227"/>
            </a:xfrm>
            <a:prstGeom prst="rect">
              <a:avLst/>
            </a:prstGeom>
            <a:noFill/>
          </p:spPr>
          <p:txBody>
            <a:bodyPr wrap="none" rtlCol="0">
              <a:spAutoFit/>
            </a:bodyPr>
            <a:lstStyle/>
            <a:p>
              <a:r>
                <a:rPr lang="zh-CN" altLang="en-US" sz="2143" b="1" dirty="0">
                  <a:solidFill>
                    <a:srgbClr val="FFC000"/>
                  </a:solidFill>
                  <a:latin typeface="微软雅黑" panose="020B0503020204020204" pitchFamily="34" charset="-122"/>
                  <a:ea typeface="微软雅黑" panose="020B0503020204020204" pitchFamily="34" charset="-122"/>
                  <a:sym typeface="+mn-ea"/>
                </a:rPr>
                <a:t>市场总监</a:t>
              </a:r>
              <a:endParaRPr lang="en-US" altLang="zh-CN" sz="2143" b="1" dirty="0">
                <a:solidFill>
                  <a:srgbClr val="FFC000"/>
                </a:solidFill>
                <a:latin typeface="微软雅黑" panose="020B0503020204020204" pitchFamily="34" charset="-122"/>
                <a:ea typeface="微软雅黑" panose="020B0503020204020204" pitchFamily="34" charset="-122"/>
                <a:sym typeface="+mn-ea"/>
              </a:endParaRPr>
            </a:p>
            <a:p>
              <a:pPr algn="ctr"/>
              <a:r>
                <a:rPr lang="zh-CN" altLang="en-US" sz="2143" b="1" dirty="0">
                  <a:latin typeface="微软雅黑" panose="020B0503020204020204" pitchFamily="34" charset="-122"/>
                  <a:ea typeface="微软雅黑" panose="020B0503020204020204" pitchFamily="34" charset="-122"/>
                </a:rPr>
                <a:t>官科</a:t>
              </a:r>
              <a:endParaRPr kumimoji="1" lang="zh-CN" altLang="en-US" sz="2143" dirty="0"/>
            </a:p>
          </p:txBody>
        </p:sp>
      </p:grpSp>
      <p:pic>
        <p:nvPicPr>
          <p:cNvPr id="37" name="图片 36" descr="xz.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pic>
        <p:nvPicPr>
          <p:cNvPr id="4" name="图片 3"/>
          <p:cNvPicPr>
            <a:picLocks noChangeAspect="1"/>
          </p:cNvPicPr>
          <p:nvPr/>
        </p:nvPicPr>
        <p:blipFill>
          <a:blip r:embed="rId4"/>
          <a:stretch>
            <a:fillRect/>
          </a:stretch>
        </p:blipFill>
        <p:spPr>
          <a:xfrm>
            <a:off x="4655337" y="1846059"/>
            <a:ext cx="4999523" cy="3099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矩形 13"/>
          <p:cNvSpPr/>
          <p:nvPr/>
        </p:nvSpPr>
        <p:spPr>
          <a:xfrm>
            <a:off x="165990" y="2832808"/>
            <a:ext cx="4489347" cy="609269"/>
          </a:xfrm>
          <a:prstGeom prst="rect">
            <a:avLst/>
          </a:prstGeom>
        </p:spPr>
        <p:txBody>
          <a:bodyPr wrap="square">
            <a:spAutoFit/>
          </a:bodyPr>
          <a:lstStyle/>
          <a:p>
            <a:pPr marL="457200" indent="-457200">
              <a:buFont typeface="Arial" panose="020B0604020202020204" pitchFamily="34" charset="0"/>
              <a:buChar char="•"/>
            </a:pPr>
            <a:r>
              <a:rPr lang="zh-CN" altLang="en-US" sz="3359" b="1" dirty="0" smtClean="0"/>
              <a:t>电信级运维和品保</a:t>
            </a:r>
            <a:endParaRPr lang="en-US" altLang="zh-CN" sz="3359" b="1" dirty="0" smtClean="0"/>
          </a:p>
        </p:txBody>
      </p:sp>
    </p:spTree>
    <p:extLst>
      <p:ext uri="{BB962C8B-B14F-4D97-AF65-F5344CB8AC3E}">
        <p14:creationId xmlns:p14="http://schemas.microsoft.com/office/powerpoint/2010/main" val="1009440674"/>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192514"/>
            <a:ext cx="14400213" cy="4274657"/>
          </a:xfrm>
          <a:prstGeom prst="rect">
            <a:avLst/>
          </a:prstGeom>
          <a:solidFill>
            <a:srgbClr val="0070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3"/>
          </a:p>
        </p:txBody>
      </p:sp>
      <p:sp>
        <p:nvSpPr>
          <p:cNvPr id="2" name="标题 1"/>
          <p:cNvSpPr>
            <a:spLocks noGrp="1"/>
          </p:cNvSpPr>
          <p:nvPr>
            <p:ph type="title"/>
          </p:nvPr>
        </p:nvSpPr>
        <p:spPr>
          <a:xfrm>
            <a:off x="6727465" y="3892806"/>
            <a:ext cx="1804932" cy="1075500"/>
          </a:xfrm>
        </p:spPr>
        <p:txBody>
          <a:bodyPr>
            <a:normAutofit/>
          </a:bodyPr>
          <a:lstStyle/>
          <a:p>
            <a:r>
              <a:rPr lang="zh-CN" altLang="en-US" sz="3989" b="1" dirty="0">
                <a:solidFill>
                  <a:schemeClr val="bg1"/>
                </a:solidFill>
                <a:latin typeface="微软雅黑" panose="020B0503020204020204" charset="-122"/>
                <a:ea typeface="微软雅黑" panose="020B0503020204020204" charset="-122"/>
              </a:rPr>
              <a:t>谢谢</a:t>
            </a:r>
            <a:r>
              <a:rPr lang="zh-CN" altLang="en-US" sz="4199" b="1" dirty="0">
                <a:solidFill>
                  <a:schemeClr val="bg1"/>
                </a:solidFill>
                <a:latin typeface="微软雅黑" panose="020B0503020204020204" charset="-122"/>
                <a:ea typeface="微软雅黑" panose="020B0503020204020204" charset="-122"/>
              </a:rPr>
              <a:t>！</a:t>
            </a:r>
          </a:p>
        </p:txBody>
      </p:sp>
      <p:sp>
        <p:nvSpPr>
          <p:cNvPr id="4" name="页脚占位符 3"/>
          <p:cNvSpPr>
            <a:spLocks noGrp="1"/>
          </p:cNvSpPr>
          <p:nvPr>
            <p:ph type="ftr" sz="quarter" idx="11"/>
          </p:nvPr>
        </p:nvSpPr>
        <p:spPr>
          <a:xfrm>
            <a:off x="4572000" y="6151419"/>
            <a:ext cx="5192426" cy="712744"/>
          </a:xfrm>
        </p:spPr>
        <p:txBody>
          <a:bodyPr/>
          <a:lstStyle/>
          <a:p>
            <a:r>
              <a:rPr lang="zh-CN" altLang="en-US" sz="1600" b="1" dirty="0">
                <a:latin typeface="微软雅黑" panose="020B0503020204020204" pitchFamily="34" charset="-122"/>
                <a:ea typeface="微软雅黑" panose="020B0503020204020204" pitchFamily="34" charset="-122"/>
              </a:rPr>
              <a:t>成都小指科技有限公司</a:t>
            </a:r>
            <a:br>
              <a:rPr lang="zh-CN" altLang="en-US" sz="1600" b="1" dirty="0">
                <a:latin typeface="微软雅黑" panose="020B0503020204020204" pitchFamily="34" charset="-122"/>
                <a:ea typeface="微软雅黑" panose="020B0503020204020204" pitchFamily="34" charset="-122"/>
              </a:rPr>
            </a:br>
            <a:r>
              <a:rPr lang="zh-CN" altLang="en-US" sz="1600" b="1" dirty="0">
                <a:latin typeface="微软雅黑" panose="020B0503020204020204" pitchFamily="34" charset="-122"/>
                <a:ea typeface="微软雅黑" panose="020B0503020204020204" pitchFamily="34" charset="-122"/>
              </a:rPr>
              <a:t>电话：13980917257　　微信/QQ:18286255</a:t>
            </a:r>
          </a:p>
        </p:txBody>
      </p:sp>
      <p:pic>
        <p:nvPicPr>
          <p:cNvPr id="8" name="图片 7" descr="xzt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899" y="2716885"/>
            <a:ext cx="1226299" cy="1203589"/>
          </a:xfrm>
          <a:prstGeom prst="rect">
            <a:avLst/>
          </a:prstGeom>
        </p:spPr>
      </p:pic>
      <p:pic>
        <p:nvPicPr>
          <p:cNvPr id="9" name="图片 8" descr="小指科技文字.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277" y="3004157"/>
            <a:ext cx="2861441" cy="639939"/>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445" y="1632871"/>
            <a:ext cx="2790956" cy="3393941"/>
          </a:xfrm>
          <a:prstGeom prst="rect">
            <a:avLst/>
          </a:prstGeom>
        </p:spPr>
      </p:pic>
      <p:sp>
        <p:nvSpPr>
          <p:cNvPr id="5" name="矩形 4"/>
          <p:cNvSpPr/>
          <p:nvPr/>
        </p:nvSpPr>
        <p:spPr>
          <a:xfrm>
            <a:off x="5650048" y="5699293"/>
            <a:ext cx="2797561" cy="469231"/>
          </a:xfrm>
          <a:prstGeom prst="rect">
            <a:avLst/>
          </a:prstGeom>
        </p:spPr>
        <p:txBody>
          <a:bodyPr wrap="none">
            <a:spAutoFit/>
          </a:bodyPr>
          <a:lstStyle/>
          <a:p>
            <a:pPr lvl="0">
              <a:lnSpc>
                <a:spcPct val="120000"/>
              </a:lnSpc>
            </a:pPr>
            <a:r>
              <a:rPr lang="zh-CN" altLang="en-US" b="1" dirty="0">
                <a:solidFill>
                  <a:srgbClr val="7030A0"/>
                </a:solidFill>
                <a:latin typeface="微软雅黑" panose="020B0503020204020204" pitchFamily="2" charset="-122"/>
                <a:ea typeface="微软雅黑" panose="020B0503020204020204" pitchFamily="2" charset="-122"/>
                <a:sym typeface="+mn-ea"/>
              </a:rPr>
              <a:t>动动小指，轻松搞定！</a:t>
            </a:r>
            <a:endParaRPr lang="zh-CN" altLang="en-US" sz="2400" b="1" dirty="0">
              <a:solidFill>
                <a:schemeClr val="accent1">
                  <a:lumMod val="75000"/>
                </a:schemeClr>
              </a:solidFill>
              <a:latin typeface="微软雅黑" panose="020B0503020204020204" pitchFamily="2" charset="-122"/>
              <a:ea typeface="微软雅黑" panose="020B0503020204020204" pitchFamily="2" charset="-122"/>
              <a:cs typeface="Arial" panose="020B0604020202020204" pitchFamily="34" charset="0"/>
              <a:sym typeface="+mn-ea"/>
            </a:endParaRPr>
          </a:p>
        </p:txBody>
      </p:sp>
    </p:spTree>
    <p:extLst>
      <p:ext uri="{BB962C8B-B14F-4D97-AF65-F5344CB8AC3E}">
        <p14:creationId xmlns:p14="http://schemas.microsoft.com/office/powerpoint/2010/main" val="2562069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市场定位.jpg"/>
          <p:cNvPicPr>
            <a:picLocks noChangeAspect="1"/>
          </p:cNvPicPr>
          <p:nvPr/>
        </p:nvPicPr>
        <p:blipFill rotWithShape="1">
          <a:blip r:embed="rId3">
            <a:extLst>
              <a:ext uri="{28A0092B-C50C-407E-A947-70E740481C1C}">
                <a14:useLocalDpi xmlns:a14="http://schemas.microsoft.com/office/drawing/2010/main" val="0"/>
              </a:ext>
            </a:extLst>
          </a:blip>
          <a:srcRect l="19754" t="16466" r="19176" b="12732"/>
          <a:stretch/>
        </p:blipFill>
        <p:spPr>
          <a:xfrm>
            <a:off x="6122369" y="799721"/>
            <a:ext cx="2481364" cy="2123073"/>
          </a:xfrm>
          <a:prstGeom prst="rect">
            <a:avLst/>
          </a:prstGeom>
        </p:spPr>
      </p:pic>
      <p:sp>
        <p:nvSpPr>
          <p:cNvPr id="7" name="矩形 6"/>
          <p:cNvSpPr/>
          <p:nvPr/>
        </p:nvSpPr>
        <p:spPr>
          <a:xfrm>
            <a:off x="3303778" y="2700746"/>
            <a:ext cx="7556680" cy="584775"/>
          </a:xfrm>
          <a:prstGeom prst="rect">
            <a:avLst/>
          </a:prstGeom>
        </p:spPr>
        <p:txBody>
          <a:bodyPr wrap="square">
            <a:spAutoFit/>
          </a:bodyPr>
          <a:lstStyle/>
          <a:p>
            <a:pPr algn="ctr"/>
            <a:r>
              <a:rPr lang="zh-CN" altLang="en-US" sz="3200" b="1" dirty="0"/>
              <a:t>植保、渔</a:t>
            </a:r>
            <a:r>
              <a:rPr lang="zh-CN" altLang="en-US" sz="3200" b="1" dirty="0" smtClean="0"/>
              <a:t>保、</a:t>
            </a:r>
            <a:r>
              <a:rPr lang="zh-CN" altLang="en-US" sz="3200" b="1" dirty="0"/>
              <a:t>环保</a:t>
            </a:r>
            <a:endParaRPr lang="en-US" altLang="zh-CN" sz="3200" b="1" dirty="0"/>
          </a:p>
        </p:txBody>
      </p:sp>
      <p:sp>
        <p:nvSpPr>
          <p:cNvPr id="8" name="等腰三角形 7"/>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9" name="文本框 8"/>
          <p:cNvSpPr txBox="1"/>
          <p:nvPr/>
        </p:nvSpPr>
        <p:spPr>
          <a:xfrm>
            <a:off x="6252260" y="799722"/>
            <a:ext cx="1830369" cy="544636"/>
          </a:xfrm>
          <a:prstGeom prst="rect">
            <a:avLst/>
          </a:prstGeom>
          <a:noFill/>
        </p:spPr>
        <p:txBody>
          <a:bodyPr wrap="square" rtlCol="0">
            <a:spAutoFit/>
          </a:bodyPr>
          <a:lstStyle/>
          <a:p>
            <a:r>
              <a:rPr lang="zh-CN" altLang="en-US" sz="2939" b="1" dirty="0">
                <a:solidFill>
                  <a:srgbClr val="000090"/>
                </a:solidFill>
                <a:latin typeface="Microsoft YaHei"/>
                <a:ea typeface="Microsoft YaHei"/>
                <a:cs typeface="Microsoft YaHei"/>
              </a:rPr>
              <a:t>市场定位</a:t>
            </a:r>
          </a:p>
        </p:txBody>
      </p:sp>
      <p:grpSp>
        <p:nvGrpSpPr>
          <p:cNvPr id="10" name="组 9"/>
          <p:cNvGrpSpPr/>
          <p:nvPr/>
        </p:nvGrpSpPr>
        <p:grpSpPr>
          <a:xfrm>
            <a:off x="223808" y="3330435"/>
            <a:ext cx="13875041" cy="2908797"/>
            <a:chOff x="1753811" y="4131141"/>
            <a:chExt cx="8586044" cy="1800000"/>
          </a:xfrm>
        </p:grpSpPr>
        <p:pic>
          <p:nvPicPr>
            <p:cNvPr id="5" name="图片 4" descr="水产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946" y="4131141"/>
              <a:ext cx="4090909"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图片 5" descr="农业图2.jpg"/>
            <p:cNvPicPr>
              <a:picLocks noChangeAspect="1"/>
            </p:cNvPicPr>
            <p:nvPr/>
          </p:nvPicPr>
          <p:blipFill rotWithShape="1">
            <a:blip r:embed="rId5" cstate="print">
              <a:extLst>
                <a:ext uri="{28A0092B-C50C-407E-A947-70E740481C1C}">
                  <a14:useLocalDpi xmlns:a14="http://schemas.microsoft.com/office/drawing/2010/main" val="0"/>
                </a:ext>
              </a:extLst>
            </a:blip>
            <a:srcRect t="9028" r="11607"/>
            <a:stretch/>
          </p:blipFill>
          <p:spPr>
            <a:xfrm>
              <a:off x="1753811" y="4131141"/>
              <a:ext cx="4420741"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1" name="图片 10" descr="xz.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spTree>
    <p:extLst>
      <p:ext uri="{BB962C8B-B14F-4D97-AF65-F5344CB8AC3E}">
        <p14:creationId xmlns:p14="http://schemas.microsoft.com/office/powerpoint/2010/main" val="2263951790"/>
      </p:ext>
    </p:extLst>
  </p:cSld>
  <p:clrMapOvr>
    <a:masterClrMapping/>
  </p:clrMapOvr>
  <mc:AlternateContent xmlns:mc="http://schemas.openxmlformats.org/markup-compatibility/2006" xmlns:p14="http://schemas.microsoft.com/office/powerpoint/2010/main">
    <mc:Choice Requires="p14">
      <p:transition p14:dur="0" advTm="12000"/>
    </mc:Choice>
    <mc:Fallback xmlns="">
      <p:transition advTm="1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8" name="文本框 7"/>
          <p:cNvSpPr txBox="1"/>
          <p:nvPr/>
        </p:nvSpPr>
        <p:spPr>
          <a:xfrm>
            <a:off x="6239915" y="778575"/>
            <a:ext cx="1830369" cy="544636"/>
          </a:xfrm>
          <a:prstGeom prst="rect">
            <a:avLst/>
          </a:prstGeom>
          <a:noFill/>
        </p:spPr>
        <p:txBody>
          <a:bodyPr wrap="square" rtlCol="0">
            <a:spAutoFit/>
          </a:bodyPr>
          <a:lstStyle/>
          <a:p>
            <a:r>
              <a:rPr lang="zh-CN" altLang="en-US" sz="2939" b="1" dirty="0">
                <a:solidFill>
                  <a:srgbClr val="000090"/>
                </a:solidFill>
                <a:latin typeface="Microsoft YaHei"/>
                <a:ea typeface="Microsoft YaHei"/>
                <a:cs typeface="Microsoft YaHei"/>
              </a:rPr>
              <a:t>行业痛点</a:t>
            </a:r>
          </a:p>
        </p:txBody>
      </p:sp>
      <p:pic>
        <p:nvPicPr>
          <p:cNvPr id="4" name="图片 3" descr="劳动力.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253" y="1268615"/>
            <a:ext cx="1700325" cy="1700325"/>
          </a:xfrm>
          <a:prstGeom prst="rect">
            <a:avLst/>
          </a:prstGeom>
        </p:spPr>
      </p:pic>
      <p:pic>
        <p:nvPicPr>
          <p:cNvPr id="6" name="图片 5" descr="碎片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096" y="3174750"/>
            <a:ext cx="1832639" cy="1107219"/>
          </a:xfrm>
          <a:prstGeom prst="rect">
            <a:avLst/>
          </a:prstGeom>
        </p:spPr>
      </p:pic>
      <p:pic>
        <p:nvPicPr>
          <p:cNvPr id="9" name="图片 8" descr="人均.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0404" y="4487778"/>
            <a:ext cx="920022" cy="1574348"/>
          </a:xfrm>
          <a:prstGeom prst="rect">
            <a:avLst/>
          </a:prstGeom>
        </p:spPr>
      </p:pic>
      <p:pic>
        <p:nvPicPr>
          <p:cNvPr id="5" name="图片 4" descr="xz.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pic>
        <p:nvPicPr>
          <p:cNvPr id="10" name="图片 9"/>
          <p:cNvPicPr>
            <a:picLocks noChangeAspect="1"/>
          </p:cNvPicPr>
          <p:nvPr/>
        </p:nvPicPr>
        <p:blipFill>
          <a:blip r:embed="rId7"/>
          <a:stretch>
            <a:fillRect/>
          </a:stretch>
        </p:blipFill>
        <p:spPr>
          <a:xfrm>
            <a:off x="4426595" y="1937923"/>
            <a:ext cx="7984946" cy="3802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矩形 13"/>
          <p:cNvSpPr/>
          <p:nvPr/>
        </p:nvSpPr>
        <p:spPr>
          <a:xfrm>
            <a:off x="578133" y="5013342"/>
            <a:ext cx="2508922" cy="523220"/>
          </a:xfrm>
          <a:prstGeom prst="rect">
            <a:avLst/>
          </a:prstGeom>
        </p:spPr>
        <p:txBody>
          <a:bodyPr wrap="square">
            <a:spAutoFit/>
          </a:bodyPr>
          <a:lstStyle/>
          <a:p>
            <a:r>
              <a:rPr lang="zh-CN" altLang="en-US" sz="2800" b="1" dirty="0">
                <a:latin typeface="Microsoft YaHei"/>
                <a:ea typeface="Microsoft YaHei"/>
                <a:cs typeface="Microsoft YaHei"/>
              </a:rPr>
              <a:t>人均耕地少</a:t>
            </a:r>
            <a:endParaRPr lang="en-US" altLang="zh-CN" sz="2800" b="1" dirty="0">
              <a:latin typeface="Microsoft YaHei"/>
              <a:ea typeface="Microsoft YaHei"/>
              <a:cs typeface="Microsoft YaHei"/>
            </a:endParaRPr>
          </a:p>
        </p:txBody>
      </p:sp>
      <p:sp>
        <p:nvSpPr>
          <p:cNvPr id="2" name="文本框 1"/>
          <p:cNvSpPr txBox="1"/>
          <p:nvPr/>
        </p:nvSpPr>
        <p:spPr>
          <a:xfrm>
            <a:off x="578133" y="1857167"/>
            <a:ext cx="2737327" cy="523220"/>
          </a:xfrm>
          <a:prstGeom prst="rect">
            <a:avLst/>
          </a:prstGeom>
          <a:noFill/>
        </p:spPr>
        <p:txBody>
          <a:bodyPr wrap="square" rtlCol="0">
            <a:spAutoFit/>
          </a:bodyPr>
          <a:lstStyle/>
          <a:p>
            <a:r>
              <a:rPr lang="zh-CN" altLang="en-US" sz="2800" b="1" dirty="0">
                <a:latin typeface="Microsoft YaHei"/>
                <a:ea typeface="Microsoft YaHei"/>
                <a:cs typeface="Microsoft YaHei"/>
              </a:rPr>
              <a:t>劳动力</a:t>
            </a:r>
            <a:r>
              <a:rPr lang="zh-CN" altLang="en-US" sz="2800" b="1" dirty="0" smtClean="0">
                <a:latin typeface="Microsoft YaHei"/>
                <a:ea typeface="Microsoft YaHei"/>
                <a:cs typeface="Microsoft YaHei"/>
              </a:rPr>
              <a:t>短缺</a:t>
            </a:r>
            <a:endParaRPr kumimoji="1" lang="zh-CN" altLang="en-US" sz="2800" b="1" dirty="0">
              <a:latin typeface="Microsoft YaHei Bold"/>
              <a:cs typeface="Microsoft YaHei Bold"/>
            </a:endParaRPr>
          </a:p>
        </p:txBody>
      </p:sp>
      <p:sp>
        <p:nvSpPr>
          <p:cNvPr id="3" name="文本框 2"/>
          <p:cNvSpPr txBox="1"/>
          <p:nvPr/>
        </p:nvSpPr>
        <p:spPr>
          <a:xfrm>
            <a:off x="578133" y="3466749"/>
            <a:ext cx="2577467" cy="523220"/>
          </a:xfrm>
          <a:prstGeom prst="rect">
            <a:avLst/>
          </a:prstGeom>
          <a:noFill/>
        </p:spPr>
        <p:txBody>
          <a:bodyPr wrap="square" rtlCol="0">
            <a:spAutoFit/>
          </a:bodyPr>
          <a:lstStyle/>
          <a:p>
            <a:r>
              <a:rPr lang="zh-CN" altLang="en-US" sz="2800" b="1" dirty="0">
                <a:solidFill>
                  <a:srgbClr val="262626"/>
                </a:solidFill>
                <a:latin typeface="Microsoft YaHei"/>
                <a:ea typeface="Microsoft YaHei"/>
                <a:cs typeface="Microsoft YaHei"/>
              </a:rPr>
              <a:t>耕地碎片</a:t>
            </a:r>
            <a:r>
              <a:rPr lang="zh-CN" altLang="en-US" sz="2800" b="1" dirty="0" smtClean="0">
                <a:solidFill>
                  <a:srgbClr val="262626"/>
                </a:solidFill>
                <a:latin typeface="Microsoft YaHei"/>
                <a:ea typeface="Microsoft YaHei"/>
                <a:cs typeface="Microsoft YaHei"/>
              </a:rPr>
              <a:t>化</a:t>
            </a:r>
            <a:endParaRPr kumimoji="1" lang="zh-CN" altLang="en-US" sz="2800" b="1" dirty="0">
              <a:latin typeface="Microsoft YaHei Bold"/>
              <a:cs typeface="Microsoft YaHei Bold"/>
            </a:endParaRPr>
          </a:p>
        </p:txBody>
      </p:sp>
    </p:spTree>
    <p:extLst>
      <p:ext uri="{BB962C8B-B14F-4D97-AF65-F5344CB8AC3E}">
        <p14:creationId xmlns:p14="http://schemas.microsoft.com/office/powerpoint/2010/main" val="2405897585"/>
      </p:ext>
    </p:extLst>
  </p:cSld>
  <p:clrMapOvr>
    <a:masterClrMapping/>
  </p:clrMapOvr>
  <mc:AlternateContent xmlns:mc="http://schemas.openxmlformats.org/markup-compatibility/2006" xmlns:p14="http://schemas.microsoft.com/office/powerpoint/2010/main">
    <mc:Choice Requires="p14">
      <p:transition p14:dur="10" advTm="9000"/>
    </mc:Choice>
    <mc:Fallback xmlns="">
      <p:transition advTm="9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2624133" y="1790433"/>
            <a:ext cx="5726569" cy="38138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矩形 7"/>
          <p:cNvSpPr/>
          <p:nvPr/>
        </p:nvSpPr>
        <p:spPr>
          <a:xfrm>
            <a:off x="0" y="2572411"/>
            <a:ext cx="2765787" cy="2062103"/>
          </a:xfrm>
          <a:prstGeom prst="rect">
            <a:avLst/>
          </a:prstGeom>
        </p:spPr>
        <p:txBody>
          <a:bodyPr wrap="square">
            <a:spAutoFit/>
          </a:bodyPr>
          <a:lstStyle/>
          <a:p>
            <a:pPr marL="457200" indent="-457200">
              <a:buFont typeface="Arial" panose="020B0604020202020204" pitchFamily="34" charset="0"/>
              <a:buChar char="•"/>
            </a:pPr>
            <a:r>
              <a:rPr lang="zh-CN" altLang="en-US" sz="3200" b="1" dirty="0" smtClean="0"/>
              <a:t>不及时</a:t>
            </a:r>
            <a:endParaRPr lang="en-US" altLang="zh-CN" sz="3200" b="1" dirty="0" smtClean="0"/>
          </a:p>
          <a:p>
            <a:pPr marL="457200" indent="-457200">
              <a:buFont typeface="Arial" panose="020B0604020202020204" pitchFamily="34" charset="0"/>
              <a:buChar char="•"/>
            </a:pPr>
            <a:r>
              <a:rPr lang="zh-CN" altLang="en-US" sz="3200" b="1" dirty="0" smtClean="0"/>
              <a:t>成本高</a:t>
            </a:r>
            <a:endParaRPr lang="en-US" altLang="zh-CN" sz="3200" b="1" dirty="0" smtClean="0"/>
          </a:p>
          <a:p>
            <a:pPr marL="457200" indent="-457200">
              <a:buFont typeface="Arial" panose="020B0604020202020204" pitchFamily="34" charset="0"/>
              <a:buChar char="•"/>
            </a:pPr>
            <a:r>
              <a:rPr lang="zh-CN" altLang="en-US" sz="3200" b="1" dirty="0" smtClean="0"/>
              <a:t>方式落后</a:t>
            </a:r>
            <a:endParaRPr lang="en-US" altLang="zh-CN" sz="3200" b="1" dirty="0" smtClean="0"/>
          </a:p>
          <a:p>
            <a:pPr marL="457200" indent="-457200">
              <a:buFont typeface="Arial" panose="020B0604020202020204" pitchFamily="34" charset="0"/>
              <a:buChar char="•"/>
            </a:pPr>
            <a:r>
              <a:rPr lang="zh-CN" altLang="en-US" sz="3200" b="1" dirty="0" smtClean="0"/>
              <a:t>安全隐患</a:t>
            </a:r>
            <a:endParaRPr lang="zh-CN" altLang="en-US" sz="3200" b="1" dirty="0"/>
          </a:p>
        </p:txBody>
      </p:sp>
      <p:sp>
        <p:nvSpPr>
          <p:cNvPr id="9" name="等腰三角形 8"/>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10" name="文本框 9"/>
          <p:cNvSpPr txBox="1"/>
          <p:nvPr/>
        </p:nvSpPr>
        <p:spPr>
          <a:xfrm>
            <a:off x="5256201" y="778575"/>
            <a:ext cx="3862221" cy="544636"/>
          </a:xfrm>
          <a:prstGeom prst="rect">
            <a:avLst/>
          </a:prstGeom>
          <a:noFill/>
        </p:spPr>
        <p:txBody>
          <a:bodyPr wrap="square" rtlCol="0">
            <a:spAutoFit/>
          </a:bodyPr>
          <a:lstStyle/>
          <a:p>
            <a:r>
              <a:rPr lang="zh-CN" altLang="en-US" sz="2939" b="1" dirty="0" smtClean="0">
                <a:solidFill>
                  <a:srgbClr val="000090"/>
                </a:solidFill>
                <a:latin typeface="Microsoft YaHei"/>
                <a:ea typeface="Microsoft YaHei"/>
                <a:cs typeface="Microsoft YaHei"/>
              </a:rPr>
              <a:t>水污染处理行业</a:t>
            </a:r>
            <a:r>
              <a:rPr lang="zh-CN" altLang="en-US" sz="2939" b="1" dirty="0">
                <a:solidFill>
                  <a:srgbClr val="000090"/>
                </a:solidFill>
                <a:latin typeface="Microsoft YaHei"/>
                <a:ea typeface="Microsoft YaHei"/>
                <a:cs typeface="Microsoft YaHei"/>
              </a:rPr>
              <a:t>痛点</a:t>
            </a:r>
          </a:p>
        </p:txBody>
      </p:sp>
      <p:pic>
        <p:nvPicPr>
          <p:cNvPr id="11" name="图片 10"/>
          <p:cNvPicPr>
            <a:picLocks noChangeAspect="1"/>
          </p:cNvPicPr>
          <p:nvPr/>
        </p:nvPicPr>
        <p:blipFill>
          <a:blip r:embed="rId3"/>
          <a:stretch>
            <a:fillRect/>
          </a:stretch>
        </p:blipFill>
        <p:spPr>
          <a:xfrm>
            <a:off x="8501819" y="1790433"/>
            <a:ext cx="5727828" cy="38138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图片 11" descr="xz.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sp>
        <p:nvSpPr>
          <p:cNvPr id="2" name="矩形 1"/>
          <p:cNvSpPr/>
          <p:nvPr/>
        </p:nvSpPr>
        <p:spPr>
          <a:xfrm>
            <a:off x="4107586" y="6131571"/>
            <a:ext cx="5949064" cy="584775"/>
          </a:xfrm>
          <a:prstGeom prst="rect">
            <a:avLst/>
          </a:prstGeom>
        </p:spPr>
        <p:txBody>
          <a:bodyPr wrap="none">
            <a:spAutoFit/>
          </a:bodyPr>
          <a:lstStyle/>
          <a:p>
            <a:r>
              <a:rPr lang="zh-CN" altLang="en-US" sz="3200" b="1" dirty="0">
                <a:solidFill>
                  <a:srgbClr val="FF0000"/>
                </a:solidFill>
                <a:latin typeface="黑体" panose="02010609060101010101" pitchFamily="49" charset="-122"/>
                <a:ea typeface="黑体" panose="02010609060101010101" pitchFamily="49" charset="-122"/>
              </a:rPr>
              <a:t>租1艘船3个人，每天费用2000元</a:t>
            </a:r>
          </a:p>
        </p:txBody>
      </p:sp>
    </p:spTree>
    <p:extLst>
      <p:ext uri="{BB962C8B-B14F-4D97-AF65-F5344CB8AC3E}">
        <p14:creationId xmlns:p14="http://schemas.microsoft.com/office/powerpoint/2010/main" val="2909138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2581" y="1818205"/>
            <a:ext cx="7539074" cy="4242583"/>
          </a:xfrm>
          <a:prstGeom prst="ellipse">
            <a:avLst/>
          </a:prstGeom>
          <a:ln>
            <a:noFill/>
          </a:ln>
          <a:effectLst>
            <a:softEdge rad="112500"/>
          </a:effectLst>
        </p:spPr>
      </p:pic>
      <p:sp>
        <p:nvSpPr>
          <p:cNvPr id="9" name="等腰三角形 8"/>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10" name="文本框 9"/>
          <p:cNvSpPr txBox="1"/>
          <p:nvPr/>
        </p:nvSpPr>
        <p:spPr>
          <a:xfrm>
            <a:off x="6239915" y="750349"/>
            <a:ext cx="1830369" cy="544636"/>
          </a:xfrm>
          <a:prstGeom prst="rect">
            <a:avLst/>
          </a:prstGeom>
          <a:noFill/>
        </p:spPr>
        <p:txBody>
          <a:bodyPr wrap="square" rtlCol="0">
            <a:spAutoFit/>
          </a:bodyPr>
          <a:lstStyle/>
          <a:p>
            <a:r>
              <a:rPr lang="zh-CN" altLang="en-US" sz="2939" b="1" dirty="0">
                <a:solidFill>
                  <a:srgbClr val="000090"/>
                </a:solidFill>
                <a:latin typeface="Microsoft YaHei"/>
                <a:ea typeface="Microsoft YaHei"/>
                <a:cs typeface="Microsoft YaHei"/>
              </a:rPr>
              <a:t>解决方案</a:t>
            </a:r>
          </a:p>
        </p:txBody>
      </p:sp>
      <p:sp>
        <p:nvSpPr>
          <p:cNvPr id="11" name="矩形 10"/>
          <p:cNvSpPr/>
          <p:nvPr/>
        </p:nvSpPr>
        <p:spPr>
          <a:xfrm>
            <a:off x="5696148" y="1294985"/>
            <a:ext cx="3092322" cy="523220"/>
          </a:xfrm>
          <a:prstGeom prst="rect">
            <a:avLst/>
          </a:prstGeom>
        </p:spPr>
        <p:txBody>
          <a:bodyPr wrap="square">
            <a:spAutoFit/>
          </a:bodyPr>
          <a:lstStyle/>
          <a:p>
            <a:r>
              <a:rPr lang="zh-CN" altLang="en-US" sz="2800" b="1" dirty="0">
                <a:solidFill>
                  <a:srgbClr val="262626"/>
                </a:solidFill>
                <a:latin typeface="微软雅黑"/>
                <a:ea typeface="微软雅黑"/>
                <a:cs typeface="微软雅黑"/>
              </a:rPr>
              <a:t>水质净化机器人</a:t>
            </a:r>
            <a:endParaRPr lang="zh-CN" altLang="en-US" sz="2800" b="1" dirty="0">
              <a:latin typeface="微软雅黑"/>
              <a:ea typeface="微软雅黑"/>
              <a:cs typeface="微软雅黑"/>
            </a:endParaRPr>
          </a:p>
        </p:txBody>
      </p:sp>
      <p:sp>
        <p:nvSpPr>
          <p:cNvPr id="13" name="文本框 12"/>
          <p:cNvSpPr txBox="1"/>
          <p:nvPr/>
        </p:nvSpPr>
        <p:spPr>
          <a:xfrm>
            <a:off x="434820" y="2687209"/>
            <a:ext cx="3160436" cy="2160079"/>
          </a:xfrm>
          <a:prstGeom prst="rect">
            <a:avLst/>
          </a:prstGeom>
        </p:spPr>
        <p:txBody>
          <a:bodyPr wrap="square">
            <a:spAutoFit/>
          </a:bodyPr>
          <a:lstStyle>
            <a:defPPr>
              <a:defRPr lang="zh-CN"/>
            </a:defPPr>
            <a:lvl1pPr marL="457200" indent="-457200">
              <a:buFont typeface="Arial" panose="020B0604020202020204" pitchFamily="34" charset="0"/>
              <a:buChar char="•"/>
              <a:defRPr sz="3359" b="1"/>
            </a:lvl1pPr>
          </a:lstStyle>
          <a:p>
            <a:pPr algn="ctr"/>
            <a:r>
              <a:rPr lang="zh-CN" altLang="en-US" dirty="0"/>
              <a:t>检测</a:t>
            </a:r>
            <a:endParaRPr lang="en-US" altLang="zh-CN" dirty="0"/>
          </a:p>
          <a:p>
            <a:pPr algn="ctr"/>
            <a:r>
              <a:rPr lang="zh-CN" altLang="en-US" dirty="0"/>
              <a:t>消毒</a:t>
            </a:r>
            <a:endParaRPr lang="en-US" altLang="zh-CN" dirty="0"/>
          </a:p>
          <a:p>
            <a:pPr algn="ctr"/>
            <a:r>
              <a:rPr lang="zh-CN" altLang="en-US" dirty="0"/>
              <a:t>净化</a:t>
            </a:r>
            <a:endParaRPr lang="en-US" altLang="zh-CN" dirty="0"/>
          </a:p>
          <a:p>
            <a:pPr algn="ctr"/>
            <a:r>
              <a:rPr lang="zh-CN" altLang="en-US" dirty="0"/>
              <a:t>增氧</a:t>
            </a:r>
          </a:p>
        </p:txBody>
      </p:sp>
      <p:pic>
        <p:nvPicPr>
          <p:cNvPr id="12" name="图片 11" descr="xz.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sp>
        <p:nvSpPr>
          <p:cNvPr id="8" name="矩形 7"/>
          <p:cNvSpPr/>
          <p:nvPr/>
        </p:nvSpPr>
        <p:spPr>
          <a:xfrm>
            <a:off x="9939416" y="2451885"/>
            <a:ext cx="4818871" cy="2062103"/>
          </a:xfrm>
          <a:prstGeom prst="rect">
            <a:avLst/>
          </a:prstGeom>
        </p:spPr>
        <p:txBody>
          <a:bodyPr wrap="square">
            <a:spAutoFit/>
          </a:bodyPr>
          <a:lstStyle/>
          <a:p>
            <a:pPr algn="ctr"/>
            <a:r>
              <a:rPr lang="zh-CN" altLang="en-US" sz="3200" b="1" dirty="0"/>
              <a:t>路径规划</a:t>
            </a:r>
            <a:endParaRPr lang="en-US" altLang="zh-CN" sz="3200" b="1" dirty="0"/>
          </a:p>
          <a:p>
            <a:pPr algn="ctr"/>
            <a:r>
              <a:rPr lang="zh-CN" altLang="en-US" sz="3200" b="1" dirty="0" smtClean="0"/>
              <a:t>自动导航</a:t>
            </a:r>
            <a:endParaRPr lang="en-US" altLang="zh-CN" sz="3200" b="1" dirty="0" smtClean="0"/>
          </a:p>
          <a:p>
            <a:pPr algn="ctr"/>
            <a:r>
              <a:rPr lang="zh-CN" altLang="en-US" sz="3200" b="1" dirty="0" smtClean="0"/>
              <a:t>自动避障</a:t>
            </a:r>
            <a:endParaRPr lang="en-US" altLang="zh-CN" sz="3200" b="1" dirty="0" smtClean="0"/>
          </a:p>
          <a:p>
            <a:pPr algn="ctr"/>
            <a:r>
              <a:rPr lang="en-US" altLang="zh-CN" sz="3200" b="1" dirty="0" smtClean="0"/>
              <a:t>8</a:t>
            </a:r>
            <a:r>
              <a:rPr lang="zh-CN" altLang="en-US" sz="3200" b="1" dirty="0" smtClean="0"/>
              <a:t>小时无人作业</a:t>
            </a:r>
            <a:endParaRPr lang="en-US" altLang="zh-CN" sz="3200" b="1" dirty="0" smtClean="0"/>
          </a:p>
        </p:txBody>
      </p:sp>
      <p:sp>
        <p:nvSpPr>
          <p:cNvPr id="14" name="矩形 13"/>
          <p:cNvSpPr/>
          <p:nvPr/>
        </p:nvSpPr>
        <p:spPr>
          <a:xfrm>
            <a:off x="2718474" y="6203709"/>
            <a:ext cx="9047670" cy="584775"/>
          </a:xfrm>
          <a:prstGeom prst="rect">
            <a:avLst/>
          </a:prstGeom>
        </p:spPr>
        <p:txBody>
          <a:bodyPr wrap="none">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无人环保船，</a:t>
            </a:r>
            <a:r>
              <a:rPr lang="zh-CN" altLang="en-US" sz="3200" b="1" dirty="0">
                <a:solidFill>
                  <a:srgbClr val="FF0000"/>
                </a:solidFill>
                <a:latin typeface="黑体" panose="02010609060101010101" pitchFamily="49" charset="-122"/>
                <a:ea typeface="黑体" panose="02010609060101010101" pitchFamily="49" charset="-122"/>
              </a:rPr>
              <a:t>每天费用</a:t>
            </a:r>
            <a:r>
              <a:rPr lang="zh-CN" altLang="en-US" sz="3200" b="1" dirty="0" smtClean="0">
                <a:solidFill>
                  <a:srgbClr val="FF0000"/>
                </a:solidFill>
                <a:latin typeface="黑体" panose="02010609060101010101" pitchFamily="49" charset="-122"/>
                <a:ea typeface="黑体" panose="02010609060101010101" pitchFamily="49" charset="-122"/>
              </a:rPr>
              <a:t>200元，人工费用的</a:t>
            </a:r>
            <a:r>
              <a:rPr lang="en-US" altLang="zh-CN" sz="3200" b="1" dirty="0" smtClean="0">
                <a:solidFill>
                  <a:srgbClr val="FF0000"/>
                </a:solidFill>
                <a:latin typeface="黑体" panose="02010609060101010101" pitchFamily="49" charset="-122"/>
                <a:ea typeface="黑体" panose="02010609060101010101" pitchFamily="49" charset="-122"/>
              </a:rPr>
              <a:t>1/10</a:t>
            </a:r>
            <a:r>
              <a:rPr lang="zh-CN" altLang="en-US" sz="3200" b="1" dirty="0" smtClean="0">
                <a:solidFill>
                  <a:srgbClr val="FF0000"/>
                </a:solidFill>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45828925"/>
      </p:ext>
    </p:extLst>
  </p:cSld>
  <p:clrMapOvr>
    <a:masterClrMapping/>
  </p:clrMapOvr>
  <mc:AlternateContent xmlns:mc="http://schemas.openxmlformats.org/markup-compatibility/2006" xmlns:p14="http://schemas.microsoft.com/office/powerpoint/2010/main">
    <mc:Choice Requires="p14">
      <p:transition p14:dur="10" advTm="9000"/>
    </mc:Choice>
    <mc:Fallback xmlns="">
      <p:transition advTm="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159604" y="1302360"/>
            <a:ext cx="11307587" cy="751872"/>
          </a:xfrm>
          <a:prstGeom prst="rect">
            <a:avLst/>
          </a:prstGeom>
          <a:noFill/>
        </p:spPr>
        <p:txBody>
          <a:bodyPr wrap="square" rtlCol="0" anchor="t">
            <a:spAutoFit/>
          </a:bodyPr>
          <a:lstStyle/>
          <a:p>
            <a:r>
              <a:rPr lang="zh-CN" altLang="en-US" sz="2143" dirty="0"/>
              <a:t>据国家环保总局的调查显示</a:t>
            </a:r>
            <a:r>
              <a:rPr lang="zh-CN" altLang="en-US" sz="2143" dirty="0" smtClean="0"/>
              <a:t>，我国平均</a:t>
            </a:r>
            <a:r>
              <a:rPr lang="zh-CN" altLang="en-US" sz="2143" dirty="0"/>
              <a:t>每两三天便发生一起与水有关的污染事故。而据监察部统计，近几年全国每年水污染事故都在1700起以上。</a:t>
            </a:r>
          </a:p>
        </p:txBody>
      </p:sp>
      <p:sp>
        <p:nvSpPr>
          <p:cNvPr id="2" name="矩形 1"/>
          <p:cNvSpPr/>
          <p:nvPr/>
        </p:nvSpPr>
        <p:spPr>
          <a:xfrm>
            <a:off x="1159604" y="2211033"/>
            <a:ext cx="11043815" cy="422103"/>
          </a:xfrm>
          <a:prstGeom prst="rect">
            <a:avLst/>
          </a:prstGeom>
        </p:spPr>
        <p:txBody>
          <a:bodyPr wrap="square">
            <a:spAutoFit/>
          </a:bodyPr>
          <a:lstStyle/>
          <a:p>
            <a:r>
              <a:rPr lang="zh-CN" altLang="en-US" sz="2143" dirty="0" smtClean="0">
                <a:solidFill>
                  <a:srgbClr val="333333"/>
                </a:solidFill>
                <a:latin typeface="Microsoft Yahei" panose="020B0503020204020204" pitchFamily="34" charset="-122"/>
                <a:ea typeface="Microsoft Yahei" panose="020B0503020204020204" pitchFamily="34" charset="-122"/>
              </a:rPr>
              <a:t>水十条出台之后，水污染处理领域正进入</a:t>
            </a:r>
            <a:r>
              <a:rPr lang="zh-CN" altLang="en-US" sz="2143" dirty="0">
                <a:solidFill>
                  <a:srgbClr val="333333"/>
                </a:solidFill>
                <a:latin typeface="Microsoft Yahei" panose="020B0503020204020204" pitchFamily="34" charset="-122"/>
                <a:ea typeface="Microsoft Yahei" panose="020B0503020204020204" pitchFamily="34" charset="-122"/>
              </a:rPr>
              <a:t>快速成长期</a:t>
            </a:r>
            <a:r>
              <a:rPr lang="zh-CN" altLang="en-US" sz="2143" dirty="0" smtClean="0">
                <a:solidFill>
                  <a:srgbClr val="333333"/>
                </a:solidFill>
                <a:latin typeface="Microsoft Yahei" panose="020B0503020204020204" pitchFamily="34" charset="-122"/>
                <a:ea typeface="Microsoft Yahei" panose="020B0503020204020204" pitchFamily="34" charset="-122"/>
              </a:rPr>
              <a:t>，市场规模预计超过</a:t>
            </a:r>
            <a:r>
              <a:rPr lang="en-US" altLang="zh-CN" sz="2143" b="1" dirty="0" smtClean="0">
                <a:solidFill>
                  <a:srgbClr val="FF0000"/>
                </a:solidFill>
                <a:latin typeface="Microsoft Yahei" panose="020B0503020204020204" pitchFamily="34" charset="-122"/>
                <a:ea typeface="Microsoft Yahei" panose="020B0503020204020204" pitchFamily="34" charset="-122"/>
              </a:rPr>
              <a:t>10000</a:t>
            </a:r>
            <a:r>
              <a:rPr lang="zh-CN" altLang="en-US" sz="2143" b="1" dirty="0" smtClean="0">
                <a:solidFill>
                  <a:srgbClr val="FF0000"/>
                </a:solidFill>
                <a:latin typeface="Microsoft Yahei" panose="020B0503020204020204" pitchFamily="34" charset="-122"/>
                <a:ea typeface="Microsoft Yahei" panose="020B0503020204020204" pitchFamily="34" charset="-122"/>
              </a:rPr>
              <a:t>亿</a:t>
            </a:r>
            <a:r>
              <a:rPr lang="zh-CN" altLang="en-US" sz="2143" dirty="0">
                <a:solidFill>
                  <a:srgbClr val="333333"/>
                </a:solidFill>
                <a:latin typeface="Microsoft Yahei" panose="020B0503020204020204" pitchFamily="34" charset="-122"/>
                <a:ea typeface="Microsoft Yahei" panose="020B0503020204020204" pitchFamily="34" charset="-122"/>
              </a:rPr>
              <a:t>元。</a:t>
            </a:r>
            <a:endParaRPr lang="zh-CN" altLang="en-US" sz="2143" dirty="0"/>
          </a:p>
        </p:txBody>
      </p:sp>
      <p:pic>
        <p:nvPicPr>
          <p:cNvPr id="10" name="图片 9" descr="xz.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sp>
        <p:nvSpPr>
          <p:cNvPr id="4" name="AutoShape 2" descr="http://img1.imgtn.bdimg.com/it/u=1310433690,1502883385&amp;fm=27&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8" name="Picture 4" descr="http://pic.weather.com.cn/images/cn/photo/2015/04/14/9DE8F0F46ADC84C680EFCE97791CC7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887" y="2900578"/>
            <a:ext cx="5746462" cy="38245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等腰三角形 12"/>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14" name="文本框 13"/>
          <p:cNvSpPr txBox="1"/>
          <p:nvPr/>
        </p:nvSpPr>
        <p:spPr>
          <a:xfrm>
            <a:off x="6239915" y="778575"/>
            <a:ext cx="1830369" cy="544636"/>
          </a:xfrm>
          <a:prstGeom prst="rect">
            <a:avLst/>
          </a:prstGeom>
          <a:noFill/>
        </p:spPr>
        <p:txBody>
          <a:bodyPr wrap="square" rtlCol="0">
            <a:spAutoFit/>
          </a:bodyPr>
          <a:lstStyle/>
          <a:p>
            <a:r>
              <a:rPr lang="zh-CN" altLang="en-US" sz="2939" b="1" dirty="0" smtClean="0">
                <a:solidFill>
                  <a:srgbClr val="000090"/>
                </a:solidFill>
                <a:latin typeface="Microsoft YaHei"/>
                <a:ea typeface="Microsoft YaHei"/>
                <a:cs typeface="Microsoft YaHei"/>
              </a:rPr>
              <a:t>市场规模</a:t>
            </a:r>
            <a:endParaRPr lang="zh-CN" altLang="en-US" sz="2939" b="1" dirty="0">
              <a:solidFill>
                <a:srgbClr val="000090"/>
              </a:solidFill>
              <a:latin typeface="Microsoft YaHei"/>
              <a:ea typeface="Microsoft YaHei"/>
              <a:cs typeface="Microsoft YaHei"/>
            </a:endParaRPr>
          </a:p>
        </p:txBody>
      </p:sp>
    </p:spTree>
    <p:extLst>
      <p:ext uri="{BB962C8B-B14F-4D97-AF65-F5344CB8AC3E}">
        <p14:creationId xmlns:p14="http://schemas.microsoft.com/office/powerpoint/2010/main" val="37534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032254" y="5399319"/>
            <a:ext cx="9085145" cy="1436633"/>
          </a:xfrm>
          <a:prstGeom prst="rect">
            <a:avLst/>
          </a:prstGeom>
        </p:spPr>
        <p:txBody>
          <a:bodyPr wrap="square">
            <a:noAutofit/>
          </a:bodyPr>
          <a:lstStyle/>
          <a:p>
            <a:r>
              <a:rPr lang="en-US" altLang="zh-CN" sz="2143" dirty="0"/>
              <a:t>1</a:t>
            </a:r>
            <a:r>
              <a:rPr lang="zh-CN" altLang="en-US" sz="2143" dirty="0"/>
              <a:t>、直接竞争对手：人工船只</a:t>
            </a:r>
            <a:endParaRPr lang="en-US" altLang="zh-CN" sz="2143" dirty="0"/>
          </a:p>
          <a:p>
            <a:r>
              <a:rPr lang="en-US" altLang="zh-CN" sz="2143" dirty="0"/>
              <a:t>2</a:t>
            </a:r>
            <a:r>
              <a:rPr lang="zh-CN" altLang="en-US" sz="2143" dirty="0"/>
              <a:t>、间接竞争对手：污水处理公司等</a:t>
            </a:r>
            <a:endParaRPr lang="en-US" altLang="zh-CN" sz="2143" dirty="0"/>
          </a:p>
          <a:p>
            <a:r>
              <a:rPr lang="en-US" altLang="zh-CN" sz="2143" dirty="0"/>
              <a:t>3</a:t>
            </a:r>
            <a:r>
              <a:rPr lang="zh-CN" altLang="en-US" sz="2143" dirty="0"/>
              <a:t>、对手经营状况：人力成本高，技术落后，安全性差</a:t>
            </a:r>
            <a:endParaRPr lang="en-US" altLang="zh-CN" sz="2143" dirty="0"/>
          </a:p>
          <a:p>
            <a:r>
              <a:rPr lang="en-US" altLang="zh-CN" sz="2143" dirty="0"/>
              <a:t>4</a:t>
            </a:r>
            <a:r>
              <a:rPr lang="zh-CN" altLang="en-US" sz="2143" dirty="0"/>
              <a:t>、存在问题：人驾驶船，船和人力成本都高；处理不均匀。</a:t>
            </a:r>
            <a:endParaRPr lang="en-US" altLang="zh-CN" sz="2143" dirty="0"/>
          </a:p>
        </p:txBody>
      </p:sp>
      <p:sp>
        <p:nvSpPr>
          <p:cNvPr id="3" name="AutoShape 2" descr="data:image/jpeg;base64,/9j/4AAQSkZJRgABAQAAAQABAAD/2wBDABERERERERERERERERERERERERERERERERERERERERERERERERERERERERERERERERERERERERERERERERETExP/wQARCAERAZoDACIAAREAAhEA/8QAoAAAAgMBAQEAAAAAAAAAAAAAAgMBBAUABgcBAQEBAQEAAAAAAAAAAAAAAAABAgMEEAABAgQCBQYMBAUBBgYDAAABAAIDERIhIjEEMkFRUhNCYWJxkRQjcoGCkqGissLS8AUzU+JDk7HB8tEkY3PD4fE0VIOj0+MVZLMRAQEBAAICAgIBAwUAAAAAAAABEQISITETQSJRYQMjMkJSYoKS/9oADAMAAAERAhEAPwD2HeuVfwhs8SbXYKIYuSxEbJs+cEaAlyhQ5waM5Kgl01WEWrZtM0t0WlrnNmTKwnsapot1icp3GYRTWbBiVRGmesM9hpWg1wSApru9clmI2V1RLolJ3zQujNm3NUy+buqAXdtKTyhiF0pWyJ2VaymrjWa8OE2nbJFNZkKLhDQCBO7jtV0RmSzVQ6a5Kra4WIyuqro2bO1NF2rpUz9ioNimV8LlwjuqNt9/lU1cXi4Ay35KZqgyMC41Twzkq0XSy8UjDIm87pbITWwkPjhh6fYs6DpRZrT+2oIkYvJcRIE5dCasjQbpjSZUnajbGqPsE1jTExmM/dVlte/dtQxoF1LxdODhn3LHivNQdUZAiV800aQAdZwEpkyATUxpgz3i1igrdN1tyyxpbhPOkkrvCnTZtG3anaLlabozWmV0g6Ya6WtBkJmZzVWPEdgidG5IDvGinhPvKGNSJpFIbZL8JZereN6zyXOqdM4ZJJeZFvTUnY6td2ktq8wTTHbIX9hWMyJ0VXDRuT4rqWjFiJEtvlIY0jpDacxNK8MZJZDnOnOd9qhry4htsyp2Xq2W6RVKyh2lNaT2LKLiGjMXz2eShcTVeZMpgK9qdf2e7SHzOS50Z1LdUgHz+kqhNzmbbFxnLW2bFlT3PkNovOQknwdIdOkkAC0zsWfEdYEnPOS5ptYdKst1LJjXMQCe1Q9weP8ArwrOqdbNucvqXCJnff7yvZMW4pad+dSpOIvPtA3progpVSo1NOdKzb5WTIshnig6zKZ5nW6qHlGSxHbbrIYru2qyrzHO6EPYnubVhBda+7ykiTOt6qdTiHWk31tVy7kG/qtRVyK5xinPJu20lZhRKmyDjlTc3n1VkuizdnPp2nqpsOI4DhEltzkacWIWyF8LRPpxJo0l82skKnLIhxjW+pxIcDrHNMLqjU0bv3Jq41DplJkXCWUyMiuGlNe01FmxZUWK0HZJxmZXslF7ZGWU923iUtqyLsaNEBwkUTznxcSUIzsXOfU1ufNdrOVNrqhKom+6bZI4bqXPnfCJGU1BoCM2oYS2x+FvvK22O4EWGyV/iWQ0kvaLkXc508grbXM5Q0gutzvJ5rVSrcXSojXazW+SOLVqSDHiB2ti7B8KoRHOqu5Byx278kMaj4jYsLnVy+/Rektdj5Mk7MSS17Sx2bXSM5bEtjxEe6o834W6tSDVLocy2kTaMp/C1qque6nlHc4lqDlGguLaXfFq85yRGcJCROWNvk85A1ukPBtPcBNLiRr1TLTb79ZVTFlItkJCWV585QXCUN188dk9rmLnK1NGLF2psKJ1gLTNRueq1ZlVLs7E+afNUtfiOzpUGoyMzlH56pVNzwTPLMnsSHON77AuEpNvv+3cKKsNiAATKPlWSHas4uuRPaAiYcTb2n8qamRqGMxzTU0T5vV4V3LiVUhVb7pWe52Waioh2ychIA+spbVyLTozXO9JqLlGuqvuVF1pETEyD0yainuOy900xbmKB2kHeuhRBUDKq5t8Kp15i4vIEnqqYTsSQaD4rXYbiRGEmckMN7WxCXXk2wnKfC1UXuM9xBInvpXB5IE5GVjLel2XTJmLUR54jKZ/ckh39POiaBItJuRbdNJBxDc2U/W+pBZnQAMy0TM04Ymhzjc7FRE3Fxn7fS9bmq1DlQc9lKqFvfnM3yS65Gm85kdh5qmIx1XTSfW1kmZdS7tqtt53vKKsNjG0PtUlxlVwZ9b/ADVeHKJGpvk51s8VKsO1XNtlu2IOnNoGbnU9/Coa6h7+U6W4j6WFBAd45nVn7uqkx3eMPn+JAZfU4NGc/NLiVpzmNYKJ5U/VV1knQ4dbuUc0cIz9J1POVnSITWhxtnak8TnVYfJVQgxHFvkyPuuaoJuMrhLcJtcRMGYkNw1WrgZ4hvIBTksMe50rbcjJLhudSS0bfY3h91QYlJxcxp+JOYyQbffUOs51TGt8hQTSQQ2flW+JS6HdpsQXUkg5q22E3MEOwGryqkp9MOGyo88+65XE0Gknk2QiZTaYjM+HV+VVKYvAp0iJBrF4j2Vt14aseGs4Xeq9PtPTNDredMEUyp6UlrH0ytmdtlJhv2SzmTNa8fsyjqm45bZ9qvQSaJdm31m+mqDIZnenpkVchHk27HXwu3YlLYZcLjNpftIIDgJazXa3upkdzWU7qMXlUoXh7iHVCTapT6/NQBlRxP51Wp8yCC4azZNtPyua5BW7FTLv6qu+AsdD5XwgsLnYmU6raqm4uFIMCFPBEfnw21aVFFjbTUT+TDc/03c1NdEDQNpbY7gXIXtqu6txAa0mRuG6qiiIcmPuJES4vRTtDKW6IJZYpJbYmXlDtTuQLjTREwy2I/BL1cnEJP7VFV6755nskUTHSJNsxtzq/wAk/wAEfO0FwIMwSbfEuOixbeJquNXqpeUJxqs5+O28bbIi+ozN5mU94pc1W/BYhP5Lc+c4IjocX9Nsu2V/VS8ovXGSSavOnuEhnOyu+Bxp/lsz6EfgsccxpvckjLiUvIkZDjPLotndQ0Orpvi6PhW14LFlqsysAUTdEizxUeY39FXt/B1jKc2JImlwAO7IYVDLmd7EgSW4YcWilgY253cX0pA0SL+oOySnYyMUEuiPsczs6rU1ocHTkdgy637VseCP4gZXnKXzIvBX8YTt/BkYxqm7C7M7F2KZwuy3HiWq6C9jRdz3T5jUXgjyPzSPZJOxjJbVfC7Pcec1LDXVDCc9x4qafmW34I79UmW9R4I7bE28PxIMowyHm06RnIym6l31KdGY7lIk2uzDvddiWqNH657kfg1vzE7nVnRIMUtf4tzw151Wnh51KqNnudnu2Ut/d6y9COVbDMOG+gO6Bw085UxokTbFAtIWQZrC7c7LcuDXFz27zC385zvmWl4I79X2IvBDxt7k7HVWexkJzW06piavORAEQQ1uYNeW1uFqtw4Doc8Q2KXwnRAKXBsp7U7ClEY6iH5bXe8kuZzzzpyAM9V1LXO973Va8DiuP5jc95ReBRZazc07EirorCS/CMILXEg9bV4UJBqdVPL79JXvA3yzaoOiRd7ck7HVlsYeUIcS2USWcp1Od+31kuN/EfbCWtb6TaXYfSWp4FF4moXaDG6qds8YZ9h0Y/7PhcGvmG0ymcXV9ZTEa6trHTzh/F9OuibokYHWGf25PMGLR8/3iTunVS0irlC6QA5MPlvxc5BDbPkc5Vmq/D8qu+DxZYqX+WFLdHkTVLLVAnSp3XqzHYo0Rsi7GdQTPJte51TaUbHtbVUHYXOtI8XO4cK04YjwjykBkFuEt/LP7FXdBjvJra3ET73wp3BxNO0Yta6GThFhKkzdTSq1b4jXNewMtUy45zm1eThUjRYpcbMt2Zc1yM6LFt4xv3zVeyKsQB0QWObc8pNZV8yPD0J40I5uectn1KfBG8ZU7HU86HBmLHzfMiGiwP0x3qoDHl/4h2fU+lFOKSf9oiCZmJEYeq3Cr5FwaPA/Tb05ohAhAWhtA3yVA1XnpMS4lKs28lG0ieKNFdb9R/1ayi6vCCwZMbnPLJMpbwjuWa6UvzY2f6kRQA2RxRHTIJJiP+pMNadLeEdy6hvD7FmUtu6b/W6vlICW8J70w1ryEsguw9CyAG3w63SmCGyxpFuxDWpNu9vehrZPXZ6/7lnNhN5rG+qF3JGdVA7gg0eVhS/Nh7p8ozP1lHLQbeNhZW8Yz6lSoMhhHcEFDpmwAPYgveEaP+rC9f0VPhECX50PbzvWVEiQlmBkFDp+yWaYWr3hEC/jGuv9+7iUDStHdlFbs5r/AKVn1Onme9FMkSnae0q9U7LvhejiU4m/mv5voqDpUCZbWZz/AE4nxUqmb7R5yiaMWt/VOp2WBpcCWs+X/CjeTw9ZcNMgcT8/0Yn0pkN0KGBZj785pQRzCiDmsd1WfEr0Tug6ZAHOflV+VG4ndXqqfCoU/wCJmP4URVAOt7VxceL2qdV7LQ0yDfE/L9GN9K7wyBIuqfL/AIUT6VUnb/qunbeNylhLFvwuBIGt2dP5cT6VLtLgYcesD/DieTwqlPpKmW2YUxrVvl4PGdn8OJzm4f4anwmBJvjNZ1Oq/W9JqrcpEl+Y7LiQTLjU5xddBaGlaOf4zdux/wBKkaVoxn45mVXP+lV7SOeSQHO3mXaqi+NI0aR8czZtPOdhao8J0aVXLQ5W28X+KqVGW03mgrfPamGr/hGjgA8vDAJlMvFzwouX0eQ8fCFQMpxBI06ypBzjmT3KXXF924Jhq6I0C3joX8xnFThxcWFM5eB+tC/mM+pZJPVb6o+lSTlhbkOaObqt1Uw2NUxoP6sLZ/EZ9SnloU7xYYlsMRgPxLKm0uqMNhO+hh+VSTDqLuTZ/LZ9KWX9Es/bT5SHP8yH2coPqXcoyeuz1wswck5xwszq/KZ9OspAhVZQtar8pnF5Ki+GlWyes31guL28TfMRmqMNkKup0KE909ejF5VSsw26G3F4JCBnbCPWqQEX2Pwz+6VMMgCZc0uJm4g2nw+SzVVciCCaIENjCJEBgmR5SClrQOThMbYytTrOWFXA5rtqL2qgIrgcQcJzmQSp5YVWiPbI3mbK6WLhaENuhIMTPxuwSmBLm/fpLqn3xtyMsA5zsPO4VEMM1HJdJQTfc1NvOnBKWHC11LuJTU/q+s9NVmguOw96YA7o85VAO3TRVdJXbI5bV2kyzb3qQJbW36VWBtty3KQTbNXIu1cMpG6ESlmgnbdY7c0trv6b0xNWWkSN/YklyluZu0TB2qudtwpVizVbMpjXW/6qoHWNzkNkk5rsJzQNLu1Lr6VDn4ed2BVw5xPOzySkWw7pQl19ue9A0m3RnJA437DtSzwS+Vudghc7+iCdh0qCbZT86YaEntRVW27jMKu6L0yU8phKinE2XNMjtSC49OW9c2Iavv6kRZfGZCaXxHBjUhmlwY8+Titedw1vKWT+JuiRYkOA0GVJiS4uas/R4EQxoeJ0JxxZcOstYZf+r1QN/wDW6mobklrid57dqInoOazfS/Zpdbbmpq7Umq21cHf2Uw06vz7JqKgq9V/PvU1KYun1DoRNd2ZqrWihuvs70xdXqhyTvOqwcJKHOlDOdwclXa6x/wBVbElWw8SKgOHRnvKr1YSha/sUw1eDgiLhLblvVQO+5pjnf0Vw0wET829TU3eVTrv5t6gxBvKGr4cFxcOrntCqNiYM9pQGId+1LCVeDm7m9yibeFiqVnk0sRDULphK0xTuXTCTVZLMS57ksJVkusiDrKiYl89iLlcAvtWM9rq7s2JchPYll+Bi5pm0nzTWpx1LyQ6G0meRBmJbEJDhzjnkdqOd0Bf/AFWbxxZycYrwW7pD4VPKt6O9A52Xb8q6bfsLDexngZ3KmkzEg42veya2GwGXKAW2TTiyFSMTnX6PpXqxwLbDmLzAlmCpZDF8fcLqzCEPmtidl/pR0C/i0AhlhiOXSlClr7zy6fqVwCQEmMHa8BcM9aGPMfpTDVbCdVzdv8N/1Kq8G8gO4j5loOB4i7/0h8zlXLHcJ7mfvUCWi2Y1U+G2YNwfMubDdIYJdpf9LEyHDN7s7z9SAuTNOsO5VTDM9dufU+ZaDYZlrM7ggMIfqFt/vVaxUVGtNsTu4fKgiC+ZzGxXKBxl3f8AM5JexpnVUZXsWSKlng3y4DCLblzm2yGXQiYGyGXr/S1Nk3q98T6VUZ3JE7jfOaa6FJhu3vE1amOaG/yX/wDMcoLXcL8v0WN+tTF1SGW3L74ELjyTTE4R5NSuyeMmPMxKZiQx/wAtZP4i57SzWZSzlNcP53ks5qshazXaXG5Rz3S8jharuhtdGDtJxZ0NpWG5xL553uV6X8Oa/wACZSYNNUTXL6tfqpeM9/6lnPlJ138TmtdwxPYpI6HC97hOZDdvhZ/oxkUSF9+DvUzwm+SRkbe1divlkEwQzI4Yn8k/UiEN17PFh/DE1FUzrAEtF9xuiJErH2FNdBdUML89ol8LU3kjI4H/AH6KYaqizb1bckcMtnYOE9hR8gZaj+4+7hRw4MThekhaU5wkRM9gKS0zBzN9oyVh8OLUZF2XEohw4lLtsjYEpnk3wS44f7JTTf2ymrRhxZZe0IeRiTydluYB8SZTXNcJZORvPW2bkTIL57O9c6BEvh94IeNVC4byVwcDvscyERgPBlI9lQmpbDd+nE9iYuuBNGY2pbzl/YKxyeH8uJvxET9ZKcx3C73FBEzyISqsTckxwlDaCHA9gSaTVYOz3Ko0qsIskVZ5ZlTekTtLt+VKItrN2qo4uvs2qXOk1okc7yKWLnMZSzUxGyAyts+lZxrVnlBS0Xy3p7Tg2XO9UGVECc88pbOsrAeJAE+xWZEpxNp9Paq733Y2aIOmAMJEybETST+cOqETzg3vvntO9dX0hIiG5zyK6R4vYs3jLWpWnyWLh8zE4M4ovt/a9AQbVBrb7XpgAdzm+iX/ACuXVzS1jf1C7LVBKZRD63chAMxTym/d8TqkyTtzv5iDsA5p/p8qklnVn1plQGmx/d8Tkf8ATsVC6s7P9GElGpw1Iufk/MxPNG895KAtbLVc7z/UoEEPlk0GeZiA/WpYC12szLmh6YA3hb54hK6bJ830WoDAdLWf6n+aCl08o3rf4Jod0+0fCoMp3l3PP7VQow/9070on7kt0O+rD7qvlTDL9P2BqAuOwDuLvlUEMq4nT/4SbJ550TuHzJIc6eq7dqBvxOTRV1vWZ8qoksOx8Xsmz5WqCDLVf/OPyqTVOxYZi4JeUJh1cP8AL+pEBybidT1v3OXnfxYgaTyQa1pENswMjVU75l6AsOws7l5n8Uh06ScRm6n4eFuq1FZbmkGdyDYHceFeo/Bi7wLWP5sT+GsXRdJ0aEyJD0mA6K2IRjadX74mY1pw4HgvjdFjtiNiDFBiimhv/Mw8GNS2fbc42zw2wIn6jv5YS3w3fqxPv110EOe0RHMLLYYczg6zus/3E4s8n0q0YJa0yOKL6/7alAZ0xP5p/YmiGN8P1VPJt429zECCwTFn5/q/U5FycP7iFM8U3nf/AM0U2/qe1n0oPN6dpWktiPbBh8lChGnlJa6ufhukeEsPKBvKQ5Yqn46tXVXacG1vqLqYjOinrYm/CszRdJ8FjeKZXUymJipOss8b5defDOHDlxv+T0ZDZnE33/ipUthQ9pDu9Do+lQ44PJlzXt12OJqb1sOs3rJwN9d/rRFrHLSXQYe5vvrhDh9T1YicZytVntiREBHk+vE+pBLYbeFvqPQuhsJyYJ7SIiMAdb1n/Mixbv8A3HoKhhs4merE+Zc1nDL2qzmb1tnkeUiH5kRA4nd8RMNV5OGq9u/d8qEhx238qn3qU8h0tttzioJHT3fUi6ruqkLN/mIC2rhz/UHzKyWtzkPZ9KA0i5b5zQPlUENDWjLZvYol2930uTQGEZDuZ9KmhvAzu+lVFVzDvb3FKiFuWH31cokcv6/UlRJ9PvrLUqu0Gc7ylbYuJvtMhkdikZ5Hoz+ZC8gf6KYsrqhazTLtS6xU42y7FFV7SsN6WXSnmJlBxdfYjn296RMTyR26FYlemYYYHNzOzqplTeg7pKm3lJHE7yWy+lMxy5w23N1tg6oVGxthXOcADfZv+ZKaJz8o70BLXnPxbTfr0/Kz30DOVxNbIycDS6dOrT7vWTJHq/EktNcQxLkAcmy0rVVPd6bqfVTu9Uqb8XsQEDefSM1NlE+j2XRAydslbs+/fUy6T9+VWoLhxf2UBzegDecymLtNnuHcVBaJ/wDVBUN/sK6sdPmARBy6VGXCOi6U6NIc30nBJ5d3T6DEFol22w6JXUWl9RKqzfPViesmgPlk0IDqlk4CWdI+ZyGscXtSnF0sw3zqBEPCe5jUDqj1fNNYP4u0OiQn8TXNy4dX3Vrku3D1lX0tgiaK9zpYX4aZYaWYvvgRY8qQA5rXatp2Pvc5y9jD0eHKHylb+THi8NDGYeZiXm9IY0sgshmt0sWetVTgw4lt6LEfEgQojnO1Bz/2rKr5DZ6kT+Z/9iguY06iCs8DfXKAl/V9ZaZNm39L2ftUgf7pnsVeZ4m+/wD/ACLgZ5gO7XEfMgsy6B3j5VM+r7xVUk9T1yg0qGPBonjKIlGH9yl8Ty1x43nfxZX4hpfLudDaR4uI5mfV+pZ0N/IsiOtW7A13Dx+lTzlY0XQ4s3xojfF0O2/meS3h6yLTNHALKG4nOFML7w6yasl/8qkHSXwIzI188XXhr2EOJDpa9vJ4xU2Q/avIOhMbDdU48pPVkacPG7V8ihbH4XFMSDyMscHnXxQ6nU+oqzWzyrd49v0qDfp3YEFLuI95+pTN20g9pKYmjEtzlOHa13fJCPRM9wK6XR/VDXWyoeOkuMgp7HFLJAOq7PcVBc2eTs+BFNmf1Pv1UDg/9Rw8wA+FdbhcJDMsM1wInYOHSWGXwpkNqJH9U9/0qJP/AFPeKbSTzguo6R3oBJd09/7lAn0oiLZe0oZHp70Rx7L9qREaOn79JPNW7+qEk/YUxdUg22qRneZslOPYrxLeqFXiBrto71mxqVTOX9ko+fdmnuadzPWSjPaB2KYugnfbZdP7mun0IbdKD1U8brbAe3WajmN096rus9hymS0nPWbh95q6I6lj3T1Qf2tpXTHPQB5exkNpc3COU4sTsNPWf7jE1rQ3C1u31f3JcCbGHCaqjX8NPyp04nQ32oou9dNu1yCe9x+/JUzlk0DpKImpuwOUz6O8pLn9J/t6rUH+uQBKBxJJtIy2gIXWzcP7+qluLpZ0hAGu6fKd91e4gZVw1v8ALKKies49gshlLaclEzukO1VBShs2DuS2xYfLeO0uDCh6ohBrw5x6znIwXbh/qnwoYiksdITExLq/5LHP/c1w9mQzocU0w9Jg1f8AEKedGcRhjQr22/SkDQobeHM/wx9tTBorJ/lwsjzVx+Z2+I6DBiw9cwIjb7vpVoQmON2Q3CQ2AgcSoeDs/S9V6kQoc8438yIr8yfGu+Dwv0oXqqnpmhOj6NGhQ2MaXMLYdtWryedSp5P/AHkf+ahMF3/mNI/mD6U+U+N52P8Ah2k6LDbDbBixH0/mw2104dSlravSWtougOg6HAa9rWvbC8Zr63oupwKx4M//AM5pH/tu/wCWlv0XSJH/AG6Ji4mM+VzFeP8AVTorOY62DaeNFDhOedUMzvMpb9C0z/zrvVf/APIrsB2mwWBjnQYnr+9rrp83C/Tn8XJWaypwY5p1qdb4Vo+CwZU8n7feSnRdOJm1uigTnkaperxKDH02RwQuri/asc+Xf/HmdFOLC8byMAeN4+DyusjP4dhqe8xD11YbpGnC3gsF28iIAT7rEmNpH4iTT4HD5OoYeVZq+trK9uLp+Wfj+JDoTRUGziPaNUW+JJEOHozjGnVGAMuGHVw9ZNfF0hrH06HEbwNnVip4/KSA3SC0V6FpmWOh7MXleknLlOfjv14tcJ0nbO3JgaSeUjv8ZhiGrLD6Sv8A4Y2mLFb/ALsODvv4U2Joon/4HTf5n/1qYMIQSYngemV0nbhd/wCytceXBz5Tldaohul7bFFTEmBcmWUgSqg07/8AVjs8/wD9Khv4m0ZwYgIOyZBH8tb7cP2x15fpbLIkrsd6hS/Gj+G6X/DeD6yFv4oyf5Mb2q038bZzoT/b/wDGpeUnqrONvuKrnxOE+kVwMXhb51aP4pAijG17L8wfVDSPDdGvXAa7rQ+UZE+SpZ7r0QBHdOlodL+iiqL1e5P8KbEhObB0d2rrPw8p99RKaC5odLMDI2WpWbJhLoj55FGIr5avcc0Zadyi0lU0Doh4H94+VCIs+Id5RUifT5SEi+JxcDYjNMNTyhBuXie2QK50R3Nc302FcQBMNIFt0/VSy2+KRAFp7Uw1JiHgYfP+1KeQbclDO48ojk0C4EhkKSZek1KfKWGlSyLLVVzWz5jf/UKXT2ZdKsFrwMTS7sJNvSSXZWd/qstFFh6L9KjkzvHejIO895ku9J3voN1ziWbZjFbYWuqbiSi+t8Onpi/bvKRtc0zt7fvnNVdrqRFcP1KYY8nV953urTK0yqVU6aiXZ8TlM273PSg5gABJMhLPNFyjRkCJ5WmT5LVUMqPkoHPO8d9TksknaYY7RV9MP41zSzmtPlX/AMkBAE8499/SpxfAuaLya4/L+703qdki0N6s7nymtQzb0/29VqApyOZJFi4mZ8lv7FJf1ui0rJdfUGX3qrgXcA9iAgBnU4joGakvlzSQBaSVecjKUsgZqSWtHmQGYjgMpblXjPc1rXMNwaszVh63Ciqdub/VV47ohyIyOzJZ5LFkficXnwv6/DVhT2/ie9rhPcXj5nrEoi/ZmmMgOkXVBq83xPR8jc//ACTSM3DfM/tTR+INlre1i87T1iuAM9vcs/HV7vTeGtOwG3RP4kfhcPcvL4hO+YuDkgLnT1vfU6Hb+HrfCIPShMaBxnusvKctF6+f6gRCNHlm/vCvXl/wTtHonRIU/wA72fSuEbdFZ7V57lou8zttCfCiRJyLpyMiCQVfSdm4Yx4ofrouUMtmfEEuDCEaEzDqu3e6ujQxDLGgVWLve1VpnT2RDuKN0X7kqjXhpk9oI3ZSTXHR/Jss9l3+FlrtsnTI2BcYgnmfaqZ0eJTVCfX6SqxGR2b/AFllqcmiY180Do6w3PcDm7PeVxjO+yovZpxIpcqpf0Kjyx6TdGY+6Yy6VZKzeUWDHG9IdpDernmkuis2gT6QkFxnU1s+wKzidl0xHOGESMs5BVhE8a2urk54vtyW10dxqa13bsRiNHnqtf5grON94l5N4RIVGFzMt44ULIcVkKFaeELNgwzEIwGD5Oq5bIa9oAns2L0OSpU6crZ71BD+HMeZXzChRRMza4CRslGBE5uP0vqW5Yzili5wU+Ym8pFNcCDiYWn75ylsNh2P7lYiuXHpz3U2R3PELdqtCG2XmQCFS7C4KhHJv4HGQzIkFWdDJJqZcH7wrcax8tfZZLMGPPmecKaMKK3gY5uybTY+i5LLXObl/T4Vvvgxt8LorH25voI2tfIViF6Cmq8zyT5TvcyBNp+qp5OLwnvXpuQhuGq1T4PDSWG1j2a7bL6ur5SXCaHNxHZV6T6vgb8S6JqV1Hb5OFBAHimW5odefO4W6zkVaBbLBImQm7Z6y4uG8ffvJYBlrZT7qua3mqQ1rR9WaqOJByDnewftRFzyBk0bN5QTnq4vh9VcZ5ueGn75yBnlO9qEP4Wnut+700uQ5rSZm7nnNFN0swBlawCAvGz2MQ7cT0JHSZkbZoQbyAzkBISM00ONIEsW65pCUTLLvlNFQ6U7d6ZDg1ZuG0CkbUymlGoni/uoMIzyPk3WszQmsbi3dHO9LC1MDoUI0sh1vl91IMpuhRpVSLQgeyHxPiOkdi0nsix3Yi5rQZ0hC8thmQcHEGZAB4dVMNZQhmZpaoMMzvUAMiBmrZiNiOns3SyPNQODGiba3SnW6ogerSpeMNVaR0ndNV4sMbwZ2krALjqtds2FQWW1X93urF4tSqIhXGferbIVtU+c2Wno+iPYXRHt2nC9tXkpxhMe/Du6WfRhYp1XsoMgCQwubYW4vJ+lWIX4dEc6821AOF76tVNPpU+itWDoDWtZU5rqYle3h+RWY8aDAIiP1pUsw4sPDSgVo0DwaWM+3FrNxNStL0mBDnTS6NItp/Tq1qut1VmaRpukRC6iJycLVwtxdbE3FUqjaWjORNxtPpVKoutiT1nN6MN1JLe3zKlMZzn5s0wRLSlmNgl7y48/6Mnni1Od+1nlbgBxBBttVxsdssVLlisdUXYqafe/ajhl0xk3u91cP7nBvxWw/R4EdpdTilzVhRYQhPLWuDvvVXotFqp8yqaVoxDi6U/MvTxnaOfphSdOzfNmAoMN7hk89yvljtUtIkLGXwuSZuGTh/cLc4s3komBFH6jd2Gpvup7IUVvH5TSPg1lZ5QjWn2ogXbMQ7VvqdihBiyu5ridpaWk+qmwoDp4qfv0U4OamggCUp9M1LISiZK3/ZPD/NvSQOgDpXEu2SPSFizDVoREwRAdw9ioTM9uWWxSHXRWjJrxcz801UiwXt/KmeiZKDlSNvsRiK4narOViWargaQ27w9vmmFBfLHSHXzkVec8ytM9irudEANm9mXrLU5algoelGcqQZC8zhkr7Iod9hYTo/EwM8ia5ukcmddxG52SWaS43n0yVNxLTl7FR8MMzib3pbtKJGvLcRl7yDSbGYdsvOm8pD3+1YLorpXxW86Vyh4nd4U6rqXzpf5JxOHwfUg0eoQYd6cI8rhwqK5CRncOaDOZxcLeaggxPFQwG3kL/Mun2n0sNqNyZCZzOeJcSJ8SFrmtbN1rbTM+i1EH7hyYlrc70WppiZuymGjosAuEm5Nc4jN7hb0VAlM7TO15yHE7rLqqg6qp250+HWb/AIJo5xdbMzOxEKqhhnSR/i7iajENzjZrsvNJWobDM8nDe5zW/L94UFSg3Mr7riku+Xqq7Ch1jxbdmJ7eZ5SdDgROc1znSGCfx8SsM0d2rItY2XKNZzqdVApsKFMV4rVeqnClrsQpqlRT1vJXGlmFraZlOEUSk+nZTJvvOaqBdDdbN2VpfdSB7nTpoZDtObjUT6qe902CZf7PhSQ1k9b1W/FVzlBUc2NWaZ5eVUgiQqccVw8iaviC906YuH7xJjITJ6rZy5+L/FUZUGG9wsx0s7tVw6KYmrLLnq6XjLs1eb6SBwfPNtDiOagrwtB5PWiP7dnqqwNEgRmjC6ppPVVhjNac/vmpglLoGYCzrSq5jZNbWPVqcjEKGNd1RlzyPS9JRGZWcLtmrPZ9SreD1vpc51LBvpwuqw4VlV2ExrBJuV9tsSztOc5rCITBEcSWz2Q2sxOa3FrPqdi6qvthkCQiOIbKknOXC7iVXTS9sGJyYpOHdxc5B5gg7/vqoiAObMy2kSTi25qDcXD73oouSiSwwy6fRs6rVthWub2aM5AfC5SYnQ5XYMBrpOpZ7fhVxuitcanMhsY3iUwYQgRorjSGw78+bfW4lbg6CWObW5rpXJqPFqtatcwBTsaL6nW6zkvRm8jEcyinLEYlTsSz1Ve0WUqL4d/7kekTaKpFw51viRNbbapeTw2RWbEhw36pKznQG1HWY7s1lqxByT6mMMtpQOfBeJRG/wBitMMvkxmGk7DLaowtOTmHeBYrSGisIqhPdlkg5F97B/clFEvlrAdu9SOKqysOgOkcLe5VTDiQzqEtOYbcDrLP2pwi9qMEE7b9EpJDGB+JrnEbiVbY0IIe10s0oE7varRsLSO8A5IWta7/ALKddNJbc7R5lYAHN/onCE1oSnWnSB0bENcC7cUXs86Bju1qaIkKf/RBXdo7STYTVaJobnapaBLYJlalLOb/AFXck4LQw36JFaP+yS5rmS275javQFijkGkao6Zp7Ty844tIJExPYDKRS/W71vRNCY7q93zJPgH3JXwrJdcZBt853SmHxUPVbKd5351Tkcr7J7p/ElMcZMa6VLXu2JfayeFpjWzn0Zy+FOAq/tcYvpVeq+xoTwWuGJwscybS6yqGho2ju+JObAbVz5T4eakNiWLWjffi6vWVlscXtXk2TjVrKK0oEENbhbhv1fSajqMzqwof3Vq85VWxC4MxXkLS91vWViG4SL78nDNjKdbuc53FwsRRmLKTp3kKea1nq+s9MmZZhxl5nFyW0tMN2XpetS2pcCNabKZer6TUQ0iojnUirZS3DzW6qU1olxOmWyI+6VBdm6k/fxJromHC2dIEz5XNVBSc29nTAFRAaB6KJpldzs+HKartiFxyO2/N9GpO5UQwet0BTVkEGXq/upImL07qWAgy6yUI7atYNOqd/qojEM9V+Q9HyncSCCzlAIcsH3rOTpNw4fyxvSxEa2bMU2g7ERLqcEnZfud1kBOiOpqa28rTVc6Th8Y1zPh/d5KKIXTHNZz783ixKh4QIpiQ4fjM6eagtRG6O7+IGm+KrVXNLoLmwpucHHBzvi40uFCbU50VrKras+HFrc2pWsTSW1ezUwqCHxmslMlsp6yiHFbE12jy/WVPSYjmyayb3Un+HV+1qz3MixJ8q40dpVTs13Q4EQ+KbDeZndS3i1VDgxlN6aHmVur1uBZUE+CzMNx71Do8Z+J5L+GkH4aVUarY0GGJD+yMRGxZXHRfW6zWrFbEiynyTegjIFaMFzQJuOLzVKotzdD3Uz34kM6HDAX1Hpw+U5QCwkWfNWapdnaoGMG+aFwJOEzkbiSNrhJDJ9WySjSpGhOcLFzZbZzWW5rmzNLiQZAEy9JbkRmE3Oaz4sJsTC1wc+XT/irrOUmBpJsxx9hViJM3hyq2Nn8VKx42ixoJwtwz5jUDdMe0jWz4UHoG1UjlGt++spkJ4mimdlm+FeL8W7F981FD0hwHjHf2UVddo45sm/fClOhXGP2KdfEDIAXIN1wiwpYXVH2qULdAe45SbvndG3kmYXAJ0OIHn8wdLZI3QoXOlV51BE2S8yqxIZ6fNdMbBeDsLTvTGwg24c4HbckeqqK8KrVcAb7dysOax2z2I6L81SWidnDsQKEFrdRxG8EzTg12x0+0IQOmfZZMJLd18rqUgC3pvvCEEA7e+yIufuQ0tcMQKKOztw6ZLqPJ7kPJt5rj3/Uik7iCDxkr5hJbKrWtXE+JFIz7RcgJENp5Q4qWgukDnOqlaqz7XZiVpnzpzDVIk98iAqwp6OgSzKswXW5rs9irK5DgmmrmSynrYlcGjw62OmWVT3dVVGRmslS4eirNeFjmxA7E7W38NPOd1UU0tDXBuBopDnPmcMPnOa7ifzEYiirWd/umS5qVDg8owxHuxOpp6lP3qqA783G1mUqG1U+r/DQXiKiMs92LyaVEJspsfPOU5CnVq1VXbpD/AOI1rr80cLedxcSUyOXPdFc1mJ2DEebS35fLQXDEpNAa90jUSBt1qXIHR2sJwYpdP+NTEcMBrgWuqqFOsfWxO1V1Dy7xrxRfZh+pBUi6Qd4cGnP5UoPMR2YzLqPR1VZe1lIhuYIj+JmFut6qpSdyxfEbrAyZI4W6tKC/BhVUucRt2nDxK/aTcR9ELLoc8N8Gc6FnVYczyuNU4mlRtHiMriF7r1QmuCit81VdEjt9VZ+m6TFgQi4CnmzaTxcKoxvxd8jTDc09PVWdF0tsR9bnvd4tzemrm9XA7EoLcTT4r2NzdlXw62HFV7qhseLFiHLlGz2BjanN6vAs0P5V+GuluKn0tXytVXYMXRsXKsfU41Q6Txt56qNA6RpEIajK2/mYubzGdZz9ZEfxMyd4vF29X4Vku0iNSWudXDnqffAjhRGFry5hBuZbJeUgtHTaW01Y3EzmTiw4XdbmoBpUZw5nt+2qvCpixdVrcuaPV8pa50WFIZs8kn1XU6y0yowy+X5ReHO5p4vlVtjW1NZQW08zmKw1jmuw7g3If5JhLmjKviuFUJdDbDaXWZPeUEPxnNFOyo4kEeIXEFzRYajpES6yoOa6Toj3v8hj8OJ3VQehhHpZLtujLzUGtYXA7bABYkKNKbnTa5pFp61XOWtDil4HZ96qirrWiQ3qOVbVTiBG2Vj6SUIjudJqHkjVUHFRV2Yl/wBFTjQW1CJi9E/KnF4AlPFu+pJcZza5zQJTk2cwpItuxTe7JzXGKJ+TLqpBAiTqhlvXAH0o4zmywOdmeagER4YK2nK5GQW5IxaoxIDaphxdM3Jm0hETTS0tOf3rJ8RrnDZSR6X1KvSGCpzjn0uRFrlCAHNdTvnlJGyLBkag2+1oVQuDxmZSsJyn6KDxbgMTm09EksWVba7xmCbvvnLQ5fk249yxuWhtEqjMdBCh+luiQ3NbUx0vvyllWszSGv2YZ77+qnkWm12YyXnYek4hOGK945y2IekCnZPt+6U6mjBiz5vYPiQnSCHUvYRMTBIsUJiOzpxE7L29FOhxGvGYPsQG3fO0k6dslXAn0StIFTeWZO6RuFMNPLzwjvXAgjMKvfit0ruUai6sOh7kHJO3lCCTcEjdJHPpPtTKbHhrzNR2b0LJVOyzKgZF0hY77y8lC0gF3lFGlqbWmU532ZEImmbiNhIMm7VWmJ7TvJUh52b1dTG/AgwmBj3B1c7Qre9wtRRYjq4bsOs5opADWYaX+o3nLDOkOlNpDXSp2u8pyh0aJEkHumGikECVvRUV6FmkQ44Y1sTnDC3Wd90prxFhu8U1uR9Nv1LCg6dyLcMGG/Pxrhi91S38RdylcYkzBbTCJFI6rdVXYljWdEhQAIjS1jnQ4ldBL/Gc3W6yBn5kPEym231vJ4llxNMgucOTa5zQ4OPKDbS7V4WrnaZyk6mQ2tlrsB5uq2lzqeqg9CauY4SvreTh1Vk6ZpBZTBY8ufZx6iJ+lwmaO2JU5nAz71WrFiaVEizmZBxyleTebVrIPQ6C7DVFjCUuOrF8qsu07RoDS5zhFfe/o81q8wI7RC5PkhVVVXMz9XiSXOMQjWc7v9VBtH8TdF/LY6G5pGFvPw85Z8SI17orsc7OPKENPotbqtVUkgjWZLtGJvWSznNziJm4FyfKUU+p9Jb+oB9+soEPCDMXJAkc6UsmZHQLLrDcTuGxBYbG5INoFNnVdapQMUOqh1QdOexrWtwt63OSRlMztsAmr0AtpM3YekdVWJVZtRdKoCdpEzT6apYnyla3CnUwntqZTncDb5TUREODD/Mc7PD5SuJumaI1rnnh+LhWpCikOLdZoFpCw9LnLM0SIDOTMUrcPrNWhXDhsybPtElWVkRaSTzf7ojFY5lWFs+ILNMUuONrfWv7qZynKYZGlsulRVDSi2JEeWxOUIEwADJvvUpUIAGb6nOAJuJW6zaqVrt0SG5rnbezVToWgwoeIuc+0sRmPVQ24paPAfXVDFDXSqdSPdatmHBbD2oSWshmgLL5bSWvqbVSSMLhf1lBuFrJj2KSaBty2lDBqeBVJFFFtme7NTVZ8TTRDdiG0zLGl3rJsOLBj+Ma+q29KitYyIHcXT7tK4mJW1rILadbMfdS0mrohiWTUL4bJE07FwfbJKixKmmUwQJSIsnkZUTS4Uy10KI0mef7UrwhrWl3J9jZ/Eq0aO90RzHsGE6xwqsQP4b6+o75UFzwhjruw22Ykh0eFta/vVelx2A2MyDIoZEZEekE8kkNcWPO1wl0j3kAc0Xa4tvzkok5SJ7DJFgIuXA90kU0xJCWRlOYtNPgaQ7nCtvaqBNLrkOGwgpgINwcjkkpZ4bvLtcARKnpQjShPCKr9HpLKbpBAkbicgJ/MmNfDJDgCCTKQGRVxnzG/D0hksg1c6Lz2U+26zPCITdbPp2o2aQHHDLvCI0RFqbdsjuJ+ZKlPnbfvFwqsIhJu6fRJOa5pw3A3kWTDVkFwGt7UdTulUwaSZOwk7Tl5KKbv1Ge1TIa8iHZrm5unvQDndikG7u0fCsuw5rp2z2oZ2Xbu+aA526R/ThXVW2mdyTsQHo9i4H+iUg6rbLqJoZrskQW/IzF5hTVbYZXCBcDe6Kg1HaLHIorAbbBQbbj0qP67EQWd7iaNsV0NwcyQLTMEicil7OkkdyifZdA2LGixTU9wnlMgCXktalC+V+k2QuBI2GR2lTmL9wQxMwNw3yUgnJolPvPlKO4IgbWkN8tqCZHfPonkmgu5sqUoOO4ogS47p7VUW2RRDGTnTNwQKfRVlrocXC5rWntCyhOcnXmZTNlfhQmyrLgLWOSstqWSLJieDwpMkACe0lVGva54c9xm6Vvlcic0uNLSfSSi10I1GlxnkDcFL7SelstbW1zq89Wa04IhPp9qy2GoAO517Xt5S0YcWRa1rWgN3G6qNNsPVpllv4eqhe1++QGwJLZteXTOQtNA7SHVhk8TjYS2dZqitCGGyzTTDZ9hUoYfCa65nMoGRoxdjdae7YoL4aGnCVMS4zA3glVXR4bb1S/1Xco18sYRSXQTylcw7ZvknBwYPOiBE9b2qHMrJzyCqJ8JhOaZYnAZD6llxtKiw36ookNs79VWm6HCgh1JdjOLpSH6McWKvLBweSqjO0pwikamXTV/iqIwGTSCRk6nMfMtE6IZ1EuzmZXHoqtEqrpAGG5JGziSwl+gl7i0lwxSlNkveSiHu57chs+JE+U8MRvdR8WFEXSh82R88z5TUVXI30z6rs0sv3Bp2XvJPLQ7WaMkktllMDoupYsqLdBM9mRUGW6np2IgwS1mIDS05u7M5qLBzkLyl3qWuLcYl/UJVQJw23zUcpscP7TTTFrlp3IB2gg5dVCIpmZYD2WKQKelEXdUGe3arqZGhCeSKi6kgb804RgzN4cT2/CsmZlmSBcLgSTeR2zKvZOrX8IabWp7ZmaLlGddZtTWkWGWez1lY5Tpb6yM9WPP+48ykHW7UOzzqBtzN5LDsM/3lNT3ZIf9bKZoJzP+iKfRPpQA+0rp+ZKQfSL3y2hRPzIQZHf0HapnvuDkdqDpqTKee3YFEu0/wBQulLPuQS7IZnYJ5BCD/3UzmCPPJQkKm+eS6a6du1DP/ugk57rWUzlvCGd9/apB6JoggNpvumun5uwKATPYik4nYgHsn3IqXSsCD0lWIbajKQErmabyYnUJGVpTsrIl5YS2UUUukXN2zTYgPJybUaRcnKSdB0UznPW2K24USbTh2mauM3lNZEMv1mlzZbbzKstiw3NMN0PFxfeqr7dGhxhzs0TtCZ7N6slS8p9xVgsbYVD+6vQZQzhxW13Kk5sJjtU7FbFJZTSWg7jdE9r7IrSMuifSobBHKiIkNc0ANGzKysQ4hyled93rJhqw8pLZzdbantY5GWdgkgytJdbK4ycZrOMaeEtimYqsDKfpLZjMzpCzHw3OcRU4OAlLYOciymaI586qnNbtqK3IURhAbMntWJDbHYcLGuqlZaTHEAF0ulSwl8tAtEkpzGBS19Qz7kD4VQ1iDKUwbhRfABLcJdiVEgwXDhvuzKkNdDtdwn2lFEZyo6sitRlnxdGzsx3lD7pWe6CJlrac1pNL4E+XftwW92pDGgM0lk2yJAsWmRCpuMWUsLi0S2bkl1UtjuxWYmgRm5B3nVYMLc8J2zndSytSz6pdp3qHbmpp5QyEjLIz+JTS6rtzOaAkzWWt/QXNa3fPaCckIvneV00kETNz0FAaJdKLoR0SEthU1H2ISpnLKQ6VAc7YgW/esomJmRnbsmhqPft2Iahu25lXTDqiRe3tUek3uSq77RJdWmpgT/ZRv8ALRLlGnDIdq4ZLlyDhn51xXLkpHbVOxqhcgMbVzkC5BI1j2LioXJCpOQQjJSuQRtRDNQuRBBMbkkrkF+FrHsTBt7VmLlph6OFsUxcgvNrlph6uBq+knv1XeSvGrlRtxPzPSCt7u1eZXKD1Ldb0lZhc/yl41cg+is2LnL50uUV7mJmVnfxn/fMXl1yD2ULIeZMfqleJXIPfwck7aV86XKK+hbUPN86+frkZet/EP4Xlo9Fy8y8euWh7WNqlebjayzlyovtzVd2aQuWHSG7EvaoXKKkqNi5coqdiDYiXIBRLlyFf//Z"/>
          <p:cNvSpPr>
            <a:spLocks noChangeAspect="1" noChangeArrowheads="1"/>
          </p:cNvSpPr>
          <p:nvPr/>
        </p:nvSpPr>
        <p:spPr bwMode="auto">
          <a:xfrm>
            <a:off x="964035" y="-151652"/>
            <a:ext cx="319969" cy="3199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5991" tIns="47995" rIns="95991" bIns="47995" numCol="1" anchor="t" anchorCtr="0" compatLnSpc="1">
            <a:prstTxWarp prst="textNoShape">
              <a:avLst/>
            </a:prstTxWarp>
          </a:bodyPr>
          <a:lstStyle/>
          <a:p>
            <a:endParaRPr lang="zh-CN" altLang="en-US" sz="2143"/>
          </a:p>
        </p:txBody>
      </p:sp>
      <p:pic>
        <p:nvPicPr>
          <p:cNvPr id="9" name="图片 8"/>
          <p:cNvPicPr>
            <a:picLocks noChangeAspect="1"/>
          </p:cNvPicPr>
          <p:nvPr/>
        </p:nvPicPr>
        <p:blipFill>
          <a:blip r:embed="rId2"/>
          <a:stretch>
            <a:fillRect/>
          </a:stretch>
        </p:blipFill>
        <p:spPr>
          <a:xfrm>
            <a:off x="7173152" y="1420853"/>
            <a:ext cx="4999523" cy="37496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等腰三角形 7"/>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10" name="文本框 9"/>
          <p:cNvSpPr txBox="1"/>
          <p:nvPr/>
        </p:nvSpPr>
        <p:spPr>
          <a:xfrm>
            <a:off x="6239915" y="824408"/>
            <a:ext cx="1830369" cy="544636"/>
          </a:xfrm>
          <a:prstGeom prst="rect">
            <a:avLst/>
          </a:prstGeom>
          <a:noFill/>
        </p:spPr>
        <p:txBody>
          <a:bodyPr wrap="square" rtlCol="0">
            <a:spAutoFit/>
          </a:bodyPr>
          <a:lstStyle/>
          <a:p>
            <a:r>
              <a:rPr lang="zh-CN" altLang="en-US" sz="2939" b="1" dirty="0">
                <a:solidFill>
                  <a:srgbClr val="000090"/>
                </a:solidFill>
                <a:latin typeface="Microsoft YaHei"/>
                <a:ea typeface="Microsoft YaHei"/>
                <a:cs typeface="Microsoft YaHei"/>
              </a:rPr>
              <a:t>同行分析</a:t>
            </a:r>
          </a:p>
        </p:txBody>
      </p:sp>
      <p:pic>
        <p:nvPicPr>
          <p:cNvPr id="11" name="图片 10"/>
          <p:cNvPicPr>
            <a:picLocks noChangeAspect="1"/>
          </p:cNvPicPr>
          <p:nvPr/>
        </p:nvPicPr>
        <p:blipFill>
          <a:blip r:embed="rId3"/>
          <a:stretch>
            <a:fillRect/>
          </a:stretch>
        </p:blipFill>
        <p:spPr>
          <a:xfrm>
            <a:off x="1975870" y="1424717"/>
            <a:ext cx="4941851" cy="3743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图片 11" descr="xz.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spTree>
    <p:extLst>
      <p:ext uri="{BB962C8B-B14F-4D97-AF65-F5344CB8AC3E}">
        <p14:creationId xmlns:p14="http://schemas.microsoft.com/office/powerpoint/2010/main" val="83654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10800000">
            <a:off x="6308183"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15" name="文本框 14"/>
          <p:cNvSpPr txBox="1"/>
          <p:nvPr/>
        </p:nvSpPr>
        <p:spPr>
          <a:xfrm>
            <a:off x="6271261" y="762692"/>
            <a:ext cx="2117922" cy="544636"/>
          </a:xfrm>
          <a:prstGeom prst="rect">
            <a:avLst/>
          </a:prstGeom>
          <a:noFill/>
        </p:spPr>
        <p:txBody>
          <a:bodyPr wrap="square" rtlCol="0">
            <a:spAutoFit/>
          </a:bodyPr>
          <a:lstStyle/>
          <a:p>
            <a:r>
              <a:rPr lang="zh-CN" altLang="en-US" sz="2939" b="1" dirty="0">
                <a:solidFill>
                  <a:srgbClr val="000090"/>
                </a:solidFill>
                <a:latin typeface="Microsoft YaHei"/>
                <a:ea typeface="Microsoft YaHei"/>
                <a:cs typeface="Microsoft YaHei"/>
              </a:rPr>
              <a:t>解决方案</a:t>
            </a:r>
          </a:p>
        </p:txBody>
      </p:sp>
      <p:sp>
        <p:nvSpPr>
          <p:cNvPr id="7" name="矩形 6"/>
          <p:cNvSpPr/>
          <p:nvPr/>
        </p:nvSpPr>
        <p:spPr>
          <a:xfrm>
            <a:off x="89762" y="2559327"/>
            <a:ext cx="3685445" cy="2677015"/>
          </a:xfrm>
          <a:prstGeom prst="rect">
            <a:avLst/>
          </a:prstGeom>
        </p:spPr>
        <p:txBody>
          <a:bodyPr wrap="square">
            <a:spAutoFit/>
          </a:bodyPr>
          <a:lstStyle/>
          <a:p>
            <a:pPr marL="457200" indent="-457200" algn="ctr">
              <a:buFont typeface="Arial" panose="020B0604020202020204" pitchFamily="34" charset="0"/>
              <a:buChar char="•"/>
            </a:pPr>
            <a:r>
              <a:rPr lang="zh-CN" altLang="en-US" sz="3359" b="1" dirty="0" smtClean="0"/>
              <a:t>灌溉</a:t>
            </a:r>
            <a:endParaRPr lang="en-US" altLang="zh-CN" sz="3359" b="1" dirty="0" smtClean="0"/>
          </a:p>
          <a:p>
            <a:pPr marL="457200" indent="-457200" algn="ctr">
              <a:buFont typeface="Arial" panose="020B0604020202020204" pitchFamily="34" charset="0"/>
              <a:buChar char="•"/>
            </a:pPr>
            <a:r>
              <a:rPr lang="zh-CN" altLang="en-US" sz="3359" b="1" dirty="0" smtClean="0"/>
              <a:t>喷洒</a:t>
            </a:r>
            <a:endParaRPr lang="en-US" altLang="zh-CN" sz="3359" b="1" dirty="0" smtClean="0"/>
          </a:p>
          <a:p>
            <a:pPr marL="457200" indent="-457200" algn="ctr">
              <a:buFont typeface="Arial" panose="020B0604020202020204" pitchFamily="34" charset="0"/>
              <a:buChar char="•"/>
            </a:pPr>
            <a:r>
              <a:rPr lang="zh-CN" altLang="en-US" sz="3359" b="1" dirty="0" smtClean="0"/>
              <a:t>施肥</a:t>
            </a:r>
            <a:endParaRPr lang="en-US" altLang="zh-CN" sz="3359" b="1" dirty="0" smtClean="0"/>
          </a:p>
          <a:p>
            <a:pPr marL="457200" indent="-457200" algn="ctr">
              <a:buFont typeface="Arial" panose="020B0604020202020204" pitchFamily="34" charset="0"/>
              <a:buChar char="•"/>
            </a:pPr>
            <a:r>
              <a:rPr lang="zh-CN" altLang="en-US" sz="3359" b="1" dirty="0" smtClean="0"/>
              <a:t>消毒</a:t>
            </a:r>
            <a:endParaRPr lang="en-US" altLang="zh-CN" sz="3359" b="1" dirty="0" smtClean="0"/>
          </a:p>
          <a:p>
            <a:pPr marL="457200" indent="-457200" algn="ctr">
              <a:buFont typeface="Arial" panose="020B0604020202020204" pitchFamily="34" charset="0"/>
              <a:buChar char="•"/>
            </a:pPr>
            <a:r>
              <a:rPr lang="zh-CN" altLang="en-US" sz="3359" b="1" dirty="0" smtClean="0"/>
              <a:t>降低农药残留</a:t>
            </a:r>
            <a:endParaRPr lang="en-US" altLang="zh-CN" sz="3359" b="1" dirty="0"/>
          </a:p>
        </p:txBody>
      </p:sp>
      <p:sp>
        <p:nvSpPr>
          <p:cNvPr id="8" name="矩形 7"/>
          <p:cNvSpPr/>
          <p:nvPr/>
        </p:nvSpPr>
        <p:spPr>
          <a:xfrm>
            <a:off x="5849083" y="1307328"/>
            <a:ext cx="2702047" cy="523220"/>
          </a:xfrm>
          <a:prstGeom prst="rect">
            <a:avLst/>
          </a:prstGeom>
        </p:spPr>
        <p:txBody>
          <a:bodyPr wrap="square">
            <a:spAutoFit/>
          </a:bodyPr>
          <a:lstStyle/>
          <a:p>
            <a:r>
              <a:rPr lang="zh-CN" altLang="en-US" sz="2800" b="1" dirty="0">
                <a:solidFill>
                  <a:srgbClr val="262626"/>
                </a:solidFill>
                <a:latin typeface="微软雅黑"/>
                <a:ea typeface="微软雅黑"/>
                <a:cs typeface="微软雅黑"/>
              </a:rPr>
              <a:t>智能农业机器人</a:t>
            </a:r>
            <a:endParaRPr lang="zh-CN" altLang="en-US" sz="2800" b="1" dirty="0">
              <a:latin typeface="微软雅黑"/>
              <a:ea typeface="微软雅黑"/>
              <a:cs typeface="微软雅黑"/>
            </a:endParaRPr>
          </a:p>
        </p:txBody>
      </p:sp>
      <p:pic>
        <p:nvPicPr>
          <p:cNvPr id="14" name="图片 13" descr="农药机器人.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44" y="1830548"/>
            <a:ext cx="7130124" cy="4635593"/>
          </a:xfrm>
          <a:prstGeom prst="ellipse">
            <a:avLst/>
          </a:prstGeom>
          <a:ln>
            <a:noFill/>
          </a:ln>
          <a:effectLst>
            <a:softEdge rad="112500"/>
          </a:effectLst>
        </p:spPr>
      </p:pic>
      <p:pic>
        <p:nvPicPr>
          <p:cNvPr id="17" name="图片 16" descr="xz.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sp>
        <p:nvSpPr>
          <p:cNvPr id="9" name="矩形 8"/>
          <p:cNvSpPr/>
          <p:nvPr/>
        </p:nvSpPr>
        <p:spPr>
          <a:xfrm>
            <a:off x="3775208" y="6341279"/>
            <a:ext cx="8335795" cy="584775"/>
          </a:xfrm>
          <a:prstGeom prst="rect">
            <a:avLst/>
          </a:prstGeom>
        </p:spPr>
        <p:txBody>
          <a:bodyPr wrap="square">
            <a:spAutoFit/>
          </a:bodyPr>
          <a:lstStyle/>
          <a:p>
            <a:r>
              <a:rPr lang="zh-CN" altLang="en-US" sz="3200" dirty="0"/>
              <a:t>载重大，续航长，真正</a:t>
            </a:r>
            <a:r>
              <a:rPr lang="en-US" altLang="zh-CN" sz="3200" dirty="0"/>
              <a:t>8</a:t>
            </a:r>
            <a:r>
              <a:rPr lang="zh-CN" altLang="en-US" sz="3200" dirty="0"/>
              <a:t>小时无人作业</a:t>
            </a:r>
            <a:r>
              <a:rPr lang="zh-CN" altLang="en-US" sz="3200" dirty="0" smtClean="0"/>
              <a:t>！</a:t>
            </a:r>
            <a:endParaRPr lang="en-US" altLang="zh-CN" sz="3200" dirty="0"/>
          </a:p>
        </p:txBody>
      </p:sp>
    </p:spTree>
    <p:extLst>
      <p:ext uri="{BB962C8B-B14F-4D97-AF65-F5344CB8AC3E}">
        <p14:creationId xmlns:p14="http://schemas.microsoft.com/office/powerpoint/2010/main" val="411809626"/>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94679" y="2513946"/>
            <a:ext cx="6835620" cy="3209047"/>
          </a:xfrm>
          <a:prstGeom prst="rect">
            <a:avLst/>
          </a:prstGeom>
        </p:spPr>
        <p:txBody>
          <a:bodyPr wrap="square">
            <a:noAutofit/>
          </a:bodyPr>
          <a:lstStyle/>
          <a:p>
            <a:r>
              <a:rPr lang="zh-CN" altLang="en-US" sz="2800" dirty="0"/>
              <a:t>我国目前有家庭农场约</a:t>
            </a:r>
            <a:r>
              <a:rPr lang="en-US" altLang="zh-CN" sz="2800" dirty="0" smtClean="0"/>
              <a:t>88</a:t>
            </a:r>
            <a:r>
              <a:rPr lang="zh-CN" altLang="en-US" sz="2800" dirty="0" smtClean="0"/>
              <a:t>万</a:t>
            </a:r>
            <a:r>
              <a:rPr lang="zh-CN" altLang="en-US" sz="2800" dirty="0"/>
              <a:t>个，经营耕地面积</a:t>
            </a:r>
            <a:r>
              <a:rPr lang="en-US" altLang="zh-CN" sz="2800" dirty="0"/>
              <a:t>1.76</a:t>
            </a:r>
            <a:r>
              <a:rPr lang="zh-CN" altLang="en-US" sz="2800" dirty="0"/>
              <a:t>亿亩，平均经营规模</a:t>
            </a:r>
            <a:r>
              <a:rPr lang="en-US" altLang="zh-CN" sz="2800" dirty="0" smtClean="0"/>
              <a:t>200</a:t>
            </a:r>
            <a:r>
              <a:rPr lang="zh-CN" altLang="en-US" sz="2800" dirty="0" smtClean="0"/>
              <a:t>亩。</a:t>
            </a:r>
            <a:endParaRPr lang="en-US" altLang="zh-CN" sz="2800" dirty="0"/>
          </a:p>
          <a:p>
            <a:r>
              <a:rPr lang="zh-CN" altLang="en-US" sz="2800" dirty="0"/>
              <a:t>每台机器人可管</a:t>
            </a:r>
            <a:r>
              <a:rPr lang="en-US" altLang="zh-CN" sz="2800" dirty="0"/>
              <a:t>150</a:t>
            </a:r>
            <a:r>
              <a:rPr lang="zh-CN" altLang="en-US" sz="2800" dirty="0"/>
              <a:t>亩，保守估计</a:t>
            </a:r>
            <a:r>
              <a:rPr lang="en-US" altLang="zh-CN" sz="2800" dirty="0"/>
              <a:t>10%</a:t>
            </a:r>
            <a:r>
              <a:rPr lang="zh-CN" altLang="en-US" sz="2800" dirty="0"/>
              <a:t>的农场采用机器人，则需要</a:t>
            </a:r>
            <a:r>
              <a:rPr lang="en-US" altLang="zh-CN" sz="2800" dirty="0"/>
              <a:t>10</a:t>
            </a:r>
            <a:r>
              <a:rPr lang="zh-CN" altLang="en-US" sz="2800" dirty="0"/>
              <a:t>万台以上机器人。</a:t>
            </a:r>
            <a:endParaRPr lang="en-US" altLang="zh-CN" sz="2800" dirty="0"/>
          </a:p>
          <a:p>
            <a:r>
              <a:rPr lang="zh-CN" altLang="en-US" sz="2800" b="1" dirty="0">
                <a:solidFill>
                  <a:srgbClr val="C00000"/>
                </a:solidFill>
              </a:rPr>
              <a:t>农田机器人市场规模</a:t>
            </a:r>
            <a:r>
              <a:rPr lang="en-US" altLang="zh-CN" sz="2800" b="1" dirty="0">
                <a:solidFill>
                  <a:srgbClr val="C00000"/>
                </a:solidFill>
              </a:rPr>
              <a:t>100</a:t>
            </a:r>
            <a:r>
              <a:rPr lang="zh-CN" altLang="en-US" sz="2800" b="1" dirty="0">
                <a:solidFill>
                  <a:srgbClr val="C00000"/>
                </a:solidFill>
              </a:rPr>
              <a:t>亿。</a:t>
            </a:r>
          </a:p>
        </p:txBody>
      </p:sp>
      <p:sp>
        <p:nvSpPr>
          <p:cNvPr id="8" name="等腰三角形 7"/>
          <p:cNvSpPr/>
          <p:nvPr/>
        </p:nvSpPr>
        <p:spPr>
          <a:xfrm rot="10800000">
            <a:off x="6277928" y="0"/>
            <a:ext cx="1608380" cy="845682"/>
          </a:xfrm>
          <a:prstGeom prst="triangle">
            <a:avLst>
              <a:gd name="adj" fmla="val 48895"/>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143"/>
          </a:p>
        </p:txBody>
      </p:sp>
      <p:sp>
        <p:nvSpPr>
          <p:cNvPr id="9" name="文本框 8"/>
          <p:cNvSpPr txBox="1"/>
          <p:nvPr/>
        </p:nvSpPr>
        <p:spPr>
          <a:xfrm>
            <a:off x="6239915" y="778575"/>
            <a:ext cx="1830369" cy="544636"/>
          </a:xfrm>
          <a:prstGeom prst="rect">
            <a:avLst/>
          </a:prstGeom>
          <a:noFill/>
        </p:spPr>
        <p:txBody>
          <a:bodyPr wrap="square" rtlCol="0">
            <a:spAutoFit/>
          </a:bodyPr>
          <a:lstStyle/>
          <a:p>
            <a:r>
              <a:rPr lang="zh-CN" altLang="en-US" sz="2939" b="1" dirty="0" smtClean="0">
                <a:solidFill>
                  <a:srgbClr val="000090"/>
                </a:solidFill>
                <a:latin typeface="Microsoft YaHei"/>
                <a:ea typeface="Microsoft YaHei"/>
                <a:cs typeface="Microsoft YaHei"/>
              </a:rPr>
              <a:t>市场规模</a:t>
            </a:r>
            <a:endParaRPr lang="zh-CN" altLang="en-US" sz="2939" b="1" dirty="0">
              <a:solidFill>
                <a:srgbClr val="000090"/>
              </a:solidFill>
              <a:latin typeface="Microsoft YaHei"/>
              <a:ea typeface="Microsoft YaHei"/>
              <a:cs typeface="Microsoft YaHei"/>
            </a:endParaRPr>
          </a:p>
        </p:txBody>
      </p:sp>
      <p:pic>
        <p:nvPicPr>
          <p:cNvPr id="10" name="图片 9" descr="xz.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17" y="167651"/>
            <a:ext cx="2143867" cy="803151"/>
          </a:xfrm>
          <a:prstGeom prst="rect">
            <a:avLst/>
          </a:prstGeom>
        </p:spPr>
      </p:pic>
      <p:pic>
        <p:nvPicPr>
          <p:cNvPr id="11" name="图片 10"/>
          <p:cNvPicPr>
            <a:picLocks noChangeAspect="1"/>
          </p:cNvPicPr>
          <p:nvPr/>
        </p:nvPicPr>
        <p:blipFill>
          <a:blip r:embed="rId4"/>
          <a:stretch>
            <a:fillRect/>
          </a:stretch>
        </p:blipFill>
        <p:spPr>
          <a:xfrm>
            <a:off x="7359960" y="1708252"/>
            <a:ext cx="6804601" cy="4174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044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1556</TotalTime>
  <Words>1984</Words>
  <Application>Microsoft Macintosh PowerPoint</Application>
  <PresentationFormat>自定义</PresentationFormat>
  <Paragraphs>205</Paragraphs>
  <Slides>16</Slides>
  <Notes>12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Calibri</vt:lpstr>
      <vt:lpstr>Calibri Light</vt:lpstr>
      <vt:lpstr>Heiti SC Light</vt:lpstr>
      <vt:lpstr>Kaiti SC Regular</vt:lpstr>
      <vt:lpstr>Microsoft Yahei</vt:lpstr>
      <vt:lpstr>Microsoft Yahei</vt:lpstr>
      <vt:lpstr>Microsoft YaHei Bold</vt:lpstr>
      <vt:lpstr>黑体</vt:lpstr>
      <vt:lpstr>华文楷体</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10-15%股权 融资300-500万</vt:lpstr>
      <vt:lpstr>PowerPoint 演示文稿</vt:lpstr>
      <vt:lpstr>谢谢！</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Shyworm</dc:creator>
  <cp:lastModifiedBy>Microsoft Office 用户</cp:lastModifiedBy>
  <cp:revision>546</cp:revision>
  <dcterms:created xsi:type="dcterms:W3CDTF">2017-07-28T08:36:37Z</dcterms:created>
  <dcterms:modified xsi:type="dcterms:W3CDTF">2017-10-27T04:37:31Z</dcterms:modified>
</cp:coreProperties>
</file>