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3" r:id="rId5"/>
    <p:sldId id="264" r:id="rId6"/>
    <p:sldId id="265" r:id="rId7"/>
  </p:sldIdLst>
  <p:sldSz cx="9144000" cy="5143500" type="screen16x9"/>
  <p:notesSz cx="6858000" cy="9144000"/>
  <p:custShowLst>
    <p:custShow name="自定义放映 1" id="0">
      <p:sldLst>
        <p:sld r:id="rId2"/>
      </p:sldLst>
    </p:custShow>
  </p:custShow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3429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6858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0287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3716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7145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0574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24003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274320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61"/>
  </p:normalViewPr>
  <p:slideViewPr>
    <p:cSldViewPr snapToGrid="0" snapToObjects="1">
      <p:cViewPr>
        <p:scale>
          <a:sx n="125" d="100"/>
          <a:sy n="125" d="100"/>
        </p:scale>
        <p:origin x="2048" y="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9788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1200">
        <a:latin typeface="+mj-lt"/>
        <a:ea typeface="+mj-ea"/>
        <a:cs typeface="+mj-cs"/>
        <a:sym typeface="Calibri"/>
      </a:defRPr>
    </a:lvl1pPr>
    <a:lvl2pPr indent="228600" defTabSz="685800" latinLnBrk="0">
      <a:defRPr sz="1200">
        <a:latin typeface="+mj-lt"/>
        <a:ea typeface="+mj-ea"/>
        <a:cs typeface="+mj-cs"/>
        <a:sym typeface="Calibri"/>
      </a:defRPr>
    </a:lvl2pPr>
    <a:lvl3pPr indent="457200" defTabSz="685800" latinLnBrk="0">
      <a:defRPr sz="1200">
        <a:latin typeface="+mj-lt"/>
        <a:ea typeface="+mj-ea"/>
        <a:cs typeface="+mj-cs"/>
        <a:sym typeface="Calibri"/>
      </a:defRPr>
    </a:lvl3pPr>
    <a:lvl4pPr indent="685800" defTabSz="685800" latinLnBrk="0">
      <a:defRPr sz="1200">
        <a:latin typeface="+mj-lt"/>
        <a:ea typeface="+mj-ea"/>
        <a:cs typeface="+mj-cs"/>
        <a:sym typeface="Calibri"/>
      </a:defRPr>
    </a:lvl4pPr>
    <a:lvl5pPr indent="914400" defTabSz="685800" latinLnBrk="0">
      <a:defRPr sz="1200">
        <a:latin typeface="+mj-lt"/>
        <a:ea typeface="+mj-ea"/>
        <a:cs typeface="+mj-cs"/>
        <a:sym typeface="Calibri"/>
      </a:defRPr>
    </a:lvl5pPr>
    <a:lvl6pPr indent="1143000" defTabSz="685800" latinLnBrk="0">
      <a:defRPr sz="1200">
        <a:latin typeface="+mj-lt"/>
        <a:ea typeface="+mj-ea"/>
        <a:cs typeface="+mj-cs"/>
        <a:sym typeface="Calibri"/>
      </a:defRPr>
    </a:lvl6pPr>
    <a:lvl7pPr indent="1371600" defTabSz="685800" latinLnBrk="0">
      <a:defRPr sz="1200">
        <a:latin typeface="+mj-lt"/>
        <a:ea typeface="+mj-ea"/>
        <a:cs typeface="+mj-cs"/>
        <a:sym typeface="Calibri"/>
      </a:defRPr>
    </a:lvl7pPr>
    <a:lvl8pPr indent="1600200" defTabSz="685800" latinLnBrk="0">
      <a:defRPr sz="1200">
        <a:latin typeface="+mj-lt"/>
        <a:ea typeface="+mj-ea"/>
        <a:cs typeface="+mj-cs"/>
        <a:sym typeface="Calibri"/>
      </a:defRPr>
    </a:lvl8pPr>
    <a:lvl9pPr indent="1828800" defTabSz="685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7"/>
            <a:ext cx="6858000" cy="124182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>
            <a:spLocks noGrp="1"/>
          </p:cNvSpPr>
          <p:nvPr>
            <p:ph type="title"/>
          </p:nvPr>
        </p:nvSpPr>
        <p:spPr>
          <a:xfrm>
            <a:off x="6543675" y="273843"/>
            <a:ext cx="1971675" cy="435888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正文级别 1…"/>
          <p:cNvSpPr txBox="1">
            <a:spLocks noGrp="1"/>
          </p:cNvSpPr>
          <p:nvPr>
            <p:ph type="body" idx="1"/>
          </p:nvPr>
        </p:nvSpPr>
        <p:spPr>
          <a:xfrm>
            <a:off x="628650" y="273843"/>
            <a:ext cx="5800725" cy="435888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1" cy="2139554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3442098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/>
          </p:nvPr>
        </p:nvSpPr>
        <p:spPr>
          <a:xfrm>
            <a:off x="629841" y="273843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1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260871"/>
            <a:ext cx="3887392" cy="61793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3887391" y="740568"/>
            <a:ext cx="4629151" cy="36552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0"/>
            <a:ext cx="2949180" cy="285869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标题文本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740568"/>
            <a:ext cx="4629151" cy="36552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8" cy="285869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457950" y="4767262"/>
            <a:ext cx="277302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任意多边形 34"/>
          <p:cNvSpPr/>
          <p:nvPr/>
        </p:nvSpPr>
        <p:spPr>
          <a:xfrm>
            <a:off x="1893093" y="2759868"/>
            <a:ext cx="5366149" cy="244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418" y="0"/>
                  <a:pt x="21039" y="9361"/>
                  <a:pt x="21594" y="21356"/>
                </a:cubicBezTo>
                <a:lnTo>
                  <a:pt x="21600" y="21600"/>
                </a:lnTo>
                <a:lnTo>
                  <a:pt x="0" y="21600"/>
                </a:lnTo>
                <a:lnTo>
                  <a:pt x="6" y="21356"/>
                </a:lnTo>
                <a:cubicBezTo>
                  <a:pt x="561" y="9361"/>
                  <a:pt x="5182" y="0"/>
                  <a:pt x="10800" y="0"/>
                </a:cubicBez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4" name="图片 32" descr="图片 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6456" y="3040857"/>
            <a:ext cx="4900613" cy="21026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组合 21"/>
          <p:cNvGrpSpPr/>
          <p:nvPr/>
        </p:nvGrpSpPr>
        <p:grpSpPr>
          <a:xfrm>
            <a:off x="6357005" y="3402653"/>
            <a:ext cx="526931" cy="458698"/>
            <a:chOff x="75774" y="73530"/>
            <a:chExt cx="526929" cy="458696"/>
          </a:xfrm>
        </p:grpSpPr>
        <p:grpSp>
          <p:nvGrpSpPr>
            <p:cNvPr id="118" name="组合 16"/>
            <p:cNvGrpSpPr/>
            <p:nvPr/>
          </p:nvGrpSpPr>
          <p:grpSpPr>
            <a:xfrm>
              <a:off x="75774" y="73530"/>
              <a:ext cx="394468" cy="456164"/>
              <a:chOff x="75774" y="56547"/>
              <a:chExt cx="394467" cy="456162"/>
            </a:xfrm>
          </p:grpSpPr>
          <p:sp>
            <p:nvSpPr>
              <p:cNvPr id="115" name="等腰三角形 13"/>
              <p:cNvSpPr/>
              <p:nvPr/>
            </p:nvSpPr>
            <p:spPr>
              <a:xfrm>
                <a:off x="205674" y="284517"/>
                <a:ext cx="264568" cy="228193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6" name="等腰三角形 14"/>
              <p:cNvSpPr/>
              <p:nvPr/>
            </p:nvSpPr>
            <p:spPr>
              <a:xfrm rot="3624835">
                <a:off x="108398" y="226246"/>
                <a:ext cx="264705" cy="22807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" name="等腰三角形 15"/>
              <p:cNvSpPr/>
              <p:nvPr/>
            </p:nvSpPr>
            <p:spPr>
              <a:xfrm rot="7249998">
                <a:off x="109178" y="114603"/>
                <a:ext cx="264704" cy="22807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2" name="组合 17"/>
            <p:cNvGrpSpPr/>
            <p:nvPr/>
          </p:nvGrpSpPr>
          <p:grpSpPr>
            <a:xfrm>
              <a:off x="208236" y="76064"/>
              <a:ext cx="394469" cy="456163"/>
              <a:chOff x="20464" y="76064"/>
              <a:chExt cx="394467" cy="456162"/>
            </a:xfrm>
          </p:grpSpPr>
          <p:sp>
            <p:nvSpPr>
              <p:cNvPr id="119" name="等腰三角形 18"/>
              <p:cNvSpPr/>
              <p:nvPr/>
            </p:nvSpPr>
            <p:spPr>
              <a:xfrm rot="10800000">
                <a:off x="20464" y="76064"/>
                <a:ext cx="264568" cy="228193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" name="等腰三角形 19"/>
              <p:cNvSpPr/>
              <p:nvPr/>
            </p:nvSpPr>
            <p:spPr>
              <a:xfrm rot="14424834">
                <a:off x="117604" y="134451"/>
                <a:ext cx="264704" cy="22807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等腰三角形 20"/>
              <p:cNvSpPr/>
              <p:nvPr/>
            </p:nvSpPr>
            <p:spPr>
              <a:xfrm rot="18049999">
                <a:off x="116823" y="246094"/>
                <a:ext cx="264705" cy="22807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32" name="组合 22"/>
          <p:cNvGrpSpPr/>
          <p:nvPr/>
        </p:nvGrpSpPr>
        <p:grpSpPr>
          <a:xfrm>
            <a:off x="1990559" y="4335276"/>
            <a:ext cx="187260" cy="162697"/>
            <a:chOff x="26941" y="25971"/>
            <a:chExt cx="187258" cy="162695"/>
          </a:xfrm>
        </p:grpSpPr>
        <p:grpSp>
          <p:nvGrpSpPr>
            <p:cNvPr id="127" name="组合 23"/>
            <p:cNvGrpSpPr/>
            <p:nvPr/>
          </p:nvGrpSpPr>
          <p:grpSpPr>
            <a:xfrm>
              <a:off x="26941" y="25971"/>
              <a:ext cx="140233" cy="161717"/>
              <a:chOff x="26941" y="20091"/>
              <a:chExt cx="140232" cy="161715"/>
            </a:xfrm>
          </p:grpSpPr>
          <p:sp>
            <p:nvSpPr>
              <p:cNvPr id="124" name="等腰三角形 28"/>
              <p:cNvSpPr/>
              <p:nvPr/>
            </p:nvSpPr>
            <p:spPr>
              <a:xfrm>
                <a:off x="73056" y="100950"/>
                <a:ext cx="94118" cy="80857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" name="等腰三角形 29"/>
              <p:cNvSpPr/>
              <p:nvPr/>
            </p:nvSpPr>
            <p:spPr>
              <a:xfrm rot="3624835">
                <a:off x="38637" y="80142"/>
                <a:ext cx="93794" cy="8113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" name="等腰三角形 30"/>
              <p:cNvSpPr/>
              <p:nvPr/>
            </p:nvSpPr>
            <p:spPr>
              <a:xfrm rot="7249998">
                <a:off x="38915" y="40584"/>
                <a:ext cx="93793" cy="8113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31" name="组合 24"/>
            <p:cNvGrpSpPr/>
            <p:nvPr/>
          </p:nvGrpSpPr>
          <p:grpSpPr>
            <a:xfrm>
              <a:off x="73967" y="26951"/>
              <a:ext cx="140234" cy="161716"/>
              <a:chOff x="7280" y="26951"/>
              <a:chExt cx="140232" cy="161715"/>
            </a:xfrm>
          </p:grpSpPr>
          <p:sp>
            <p:nvSpPr>
              <p:cNvPr id="128" name="等腰三角形 25"/>
              <p:cNvSpPr/>
              <p:nvPr/>
            </p:nvSpPr>
            <p:spPr>
              <a:xfrm rot="10800000">
                <a:off x="7280" y="26951"/>
                <a:ext cx="94118" cy="80857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" name="等腰三角形 26"/>
              <p:cNvSpPr/>
              <p:nvPr/>
            </p:nvSpPr>
            <p:spPr>
              <a:xfrm rot="14424834">
                <a:off x="42023" y="47479"/>
                <a:ext cx="93793" cy="8113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" name="等腰三角形 27"/>
              <p:cNvSpPr/>
              <p:nvPr/>
            </p:nvSpPr>
            <p:spPr>
              <a:xfrm rot="18049999">
                <a:off x="41745" y="87038"/>
                <a:ext cx="93794" cy="81136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33" name="文本框 35"/>
          <p:cNvSpPr txBox="1"/>
          <p:nvPr/>
        </p:nvSpPr>
        <p:spPr>
          <a:xfrm>
            <a:off x="1257326" y="783430"/>
            <a:ext cx="6779362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500" b="1">
                <a:solidFill>
                  <a:srgbClr val="40937D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5900" dirty="0" smtClean="0"/>
              <a:t>拳</a:t>
            </a:r>
            <a:r>
              <a:rPr lang="en-US" sz="5900" dirty="0" smtClean="0"/>
              <a:t> </a:t>
            </a:r>
            <a:r>
              <a:rPr sz="5900" dirty="0" smtClean="0"/>
              <a:t>净</a:t>
            </a:r>
            <a:r>
              <a:rPr lang="en-US" sz="5900" dirty="0" smtClean="0"/>
              <a:t>  </a:t>
            </a:r>
            <a:r>
              <a:rPr lang="zh-CN" altLang="zh-CN" sz="5900" dirty="0" smtClean="0"/>
              <a:t>—</a:t>
            </a:r>
            <a:r>
              <a:rPr lang="en-US" altLang="zh-CN" sz="5900" dirty="0" smtClean="0"/>
              <a:t>   </a:t>
            </a:r>
            <a:r>
              <a:rPr lang="zh-CN" altLang="en-US" sz="5900" dirty="0" smtClean="0"/>
              <a:t>全民净水</a:t>
            </a:r>
            <a:endParaRPr sz="5900" dirty="0"/>
          </a:p>
        </p:txBody>
      </p:sp>
      <p:sp>
        <p:nvSpPr>
          <p:cNvPr id="134" name="矩形 36"/>
          <p:cNvSpPr txBox="1"/>
          <p:nvPr/>
        </p:nvSpPr>
        <p:spPr>
          <a:xfrm>
            <a:off x="3095823" y="1891506"/>
            <a:ext cx="4139804" cy="27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New retail   +    Everybody clean water</a:t>
            </a:r>
          </a:p>
        </p:txBody>
      </p:sp>
      <p:grpSp>
        <p:nvGrpSpPr>
          <p:cNvPr id="143" name="组合 38"/>
          <p:cNvGrpSpPr/>
          <p:nvPr/>
        </p:nvGrpSpPr>
        <p:grpSpPr>
          <a:xfrm>
            <a:off x="6733832" y="3061454"/>
            <a:ext cx="187616" cy="163593"/>
            <a:chOff x="26968" y="26317"/>
            <a:chExt cx="187614" cy="163592"/>
          </a:xfrm>
        </p:grpSpPr>
        <p:grpSp>
          <p:nvGrpSpPr>
            <p:cNvPr id="138" name="组合 39"/>
            <p:cNvGrpSpPr/>
            <p:nvPr/>
          </p:nvGrpSpPr>
          <p:grpSpPr>
            <a:xfrm>
              <a:off x="26968" y="26317"/>
              <a:ext cx="140412" cy="162760"/>
              <a:chOff x="26968" y="20137"/>
              <a:chExt cx="140410" cy="162758"/>
            </a:xfrm>
          </p:grpSpPr>
          <p:sp>
            <p:nvSpPr>
              <p:cNvPr id="135" name="等腰三角形 44"/>
              <p:cNvSpPr/>
              <p:nvPr/>
            </p:nvSpPr>
            <p:spPr>
              <a:xfrm>
                <a:off x="73261" y="101441"/>
                <a:ext cx="94119" cy="81456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" name="等腰三角形 45"/>
              <p:cNvSpPr/>
              <p:nvPr/>
            </p:nvSpPr>
            <p:spPr>
              <a:xfrm rot="3624835">
                <a:off x="38495" y="80779"/>
                <a:ext cx="94488" cy="8113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7" name="等腰三角形 46"/>
              <p:cNvSpPr/>
              <p:nvPr/>
            </p:nvSpPr>
            <p:spPr>
              <a:xfrm rot="7249998">
                <a:off x="38773" y="40928"/>
                <a:ext cx="94488" cy="8113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42" name="组合 40"/>
            <p:cNvGrpSpPr/>
            <p:nvPr/>
          </p:nvGrpSpPr>
          <p:grpSpPr>
            <a:xfrm>
              <a:off x="74173" y="27151"/>
              <a:ext cx="140411" cy="162760"/>
              <a:chOff x="7279" y="27151"/>
              <a:chExt cx="140410" cy="162758"/>
            </a:xfrm>
          </p:grpSpPr>
          <p:sp>
            <p:nvSpPr>
              <p:cNvPr id="139" name="等腰三角形 41"/>
              <p:cNvSpPr/>
              <p:nvPr/>
            </p:nvSpPr>
            <p:spPr>
              <a:xfrm rot="10800000">
                <a:off x="7279" y="27151"/>
                <a:ext cx="94119" cy="81455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" name="等腰三角形 42"/>
              <p:cNvSpPr/>
              <p:nvPr/>
            </p:nvSpPr>
            <p:spPr>
              <a:xfrm rot="14424834">
                <a:off x="41676" y="48131"/>
                <a:ext cx="94488" cy="8113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1" name="等腰三角形 43"/>
              <p:cNvSpPr/>
              <p:nvPr/>
            </p:nvSpPr>
            <p:spPr>
              <a:xfrm rot="18049999">
                <a:off x="41398" y="87983"/>
                <a:ext cx="94488" cy="8113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44" name="直接连接符 48"/>
          <p:cNvSpPr/>
          <p:nvPr/>
        </p:nvSpPr>
        <p:spPr>
          <a:xfrm>
            <a:off x="3293269" y="3398044"/>
            <a:ext cx="604839" cy="604839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" name="直接连接符 49"/>
          <p:cNvSpPr/>
          <p:nvPr/>
        </p:nvSpPr>
        <p:spPr>
          <a:xfrm flipV="1">
            <a:off x="2595563" y="4002880"/>
            <a:ext cx="1302545" cy="657226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直接连接符 52"/>
          <p:cNvSpPr/>
          <p:nvPr/>
        </p:nvSpPr>
        <p:spPr>
          <a:xfrm flipV="1">
            <a:off x="3127772" y="4002881"/>
            <a:ext cx="770335" cy="1140620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直接连接符 55"/>
          <p:cNvSpPr/>
          <p:nvPr/>
        </p:nvSpPr>
        <p:spPr>
          <a:xfrm>
            <a:off x="3794523" y="3402805"/>
            <a:ext cx="102394" cy="600076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直接连接符 58"/>
          <p:cNvSpPr/>
          <p:nvPr/>
        </p:nvSpPr>
        <p:spPr>
          <a:xfrm>
            <a:off x="3899296" y="4002881"/>
            <a:ext cx="657226" cy="1140620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直接连接符 61"/>
          <p:cNvSpPr/>
          <p:nvPr/>
        </p:nvSpPr>
        <p:spPr>
          <a:xfrm flipH="1">
            <a:off x="6236493" y="4792266"/>
            <a:ext cx="121445" cy="351235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直接连接符 65"/>
          <p:cNvSpPr/>
          <p:nvPr/>
        </p:nvSpPr>
        <p:spPr>
          <a:xfrm flipH="1">
            <a:off x="2605088" y="3402805"/>
            <a:ext cx="685801" cy="1257301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直接连接符 68"/>
          <p:cNvSpPr/>
          <p:nvPr/>
        </p:nvSpPr>
        <p:spPr>
          <a:xfrm flipH="1" flipV="1">
            <a:off x="2602706" y="4660107"/>
            <a:ext cx="522687" cy="488157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" name="直接连接符 71"/>
          <p:cNvSpPr/>
          <p:nvPr/>
        </p:nvSpPr>
        <p:spPr>
          <a:xfrm>
            <a:off x="3294460" y="3402805"/>
            <a:ext cx="497682" cy="1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椭圆 74"/>
          <p:cNvSpPr/>
          <p:nvPr/>
        </p:nvSpPr>
        <p:spPr>
          <a:xfrm>
            <a:off x="3876676" y="3983832"/>
            <a:ext cx="50007" cy="50007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椭圆 75"/>
          <p:cNvSpPr/>
          <p:nvPr/>
        </p:nvSpPr>
        <p:spPr>
          <a:xfrm>
            <a:off x="3765946" y="3377803"/>
            <a:ext cx="51199" cy="51199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椭圆 76"/>
          <p:cNvSpPr/>
          <p:nvPr/>
        </p:nvSpPr>
        <p:spPr>
          <a:xfrm>
            <a:off x="2593182" y="4635103"/>
            <a:ext cx="50007" cy="50007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椭圆 77"/>
          <p:cNvSpPr/>
          <p:nvPr/>
        </p:nvSpPr>
        <p:spPr>
          <a:xfrm>
            <a:off x="3107532" y="5118498"/>
            <a:ext cx="50007" cy="50007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椭圆 78"/>
          <p:cNvSpPr/>
          <p:nvPr/>
        </p:nvSpPr>
        <p:spPr>
          <a:xfrm>
            <a:off x="3269457" y="3383757"/>
            <a:ext cx="50007" cy="51199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直接连接符 82"/>
          <p:cNvSpPr/>
          <p:nvPr/>
        </p:nvSpPr>
        <p:spPr>
          <a:xfrm flipH="1" flipV="1">
            <a:off x="6349603" y="4792266"/>
            <a:ext cx="336948" cy="110729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直接连接符 85"/>
          <p:cNvSpPr/>
          <p:nvPr/>
        </p:nvSpPr>
        <p:spPr>
          <a:xfrm flipV="1">
            <a:off x="6611540" y="4902994"/>
            <a:ext cx="72629" cy="245270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直接连接符 91"/>
          <p:cNvSpPr/>
          <p:nvPr/>
        </p:nvSpPr>
        <p:spPr>
          <a:xfrm flipH="1" flipV="1">
            <a:off x="6357937" y="4794648"/>
            <a:ext cx="234555" cy="348854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椭圆 99"/>
          <p:cNvSpPr/>
          <p:nvPr/>
        </p:nvSpPr>
        <p:spPr>
          <a:xfrm>
            <a:off x="6335316" y="4789885"/>
            <a:ext cx="51199" cy="50007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椭圆 100"/>
          <p:cNvSpPr/>
          <p:nvPr/>
        </p:nvSpPr>
        <p:spPr>
          <a:xfrm>
            <a:off x="6663928" y="4883944"/>
            <a:ext cx="50007" cy="51199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矩形 13"/>
          <p:cNvSpPr/>
          <p:nvPr/>
        </p:nvSpPr>
        <p:spPr>
          <a:xfrm>
            <a:off x="701040" y="800100"/>
            <a:ext cx="2499360" cy="3230880"/>
          </a:xfrm>
          <a:prstGeom prst="rect">
            <a:avLst/>
          </a:prstGeom>
          <a:solidFill>
            <a:srgbClr val="4093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2" name="组合 7"/>
          <p:cNvGrpSpPr/>
          <p:nvPr/>
        </p:nvGrpSpPr>
        <p:grpSpPr>
          <a:xfrm>
            <a:off x="-1" y="245268"/>
            <a:ext cx="342901" cy="257176"/>
            <a:chOff x="0" y="0"/>
            <a:chExt cx="342899" cy="257175"/>
          </a:xfrm>
        </p:grpSpPr>
        <p:sp>
          <p:nvSpPr>
            <p:cNvPr id="250" name="矩形 8"/>
            <p:cNvSpPr/>
            <p:nvPr/>
          </p:nvSpPr>
          <p:spPr>
            <a:xfrm>
              <a:off x="-1" y="0"/>
              <a:ext cx="257176" cy="257175"/>
            </a:xfrm>
            <a:prstGeom prst="rect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矩形 9"/>
            <p:cNvSpPr/>
            <p:nvPr/>
          </p:nvSpPr>
          <p:spPr>
            <a:xfrm>
              <a:off x="285749" y="0"/>
              <a:ext cx="57151" cy="257175"/>
            </a:xfrm>
            <a:prstGeom prst="rect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53" name="文本框 10"/>
          <p:cNvSpPr txBox="1"/>
          <p:nvPr/>
        </p:nvSpPr>
        <p:spPr>
          <a:xfrm>
            <a:off x="421481" y="206418"/>
            <a:ext cx="207645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6262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/>
              <a:t>产品介绍</a:t>
            </a:r>
          </a:p>
        </p:txBody>
      </p:sp>
      <p:sp>
        <p:nvSpPr>
          <p:cNvPr id="256" name="文本框 14"/>
          <p:cNvSpPr txBox="1"/>
          <p:nvPr/>
        </p:nvSpPr>
        <p:spPr>
          <a:xfrm>
            <a:off x="4057275" y="2521336"/>
            <a:ext cx="3943362" cy="1509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>
              <a:lnSpc>
                <a:spcPct val="130000"/>
              </a:lnSpc>
              <a:defRPr sz="1200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endParaRPr lang="en-US" altLang="zh-CN" dirty="0" smtClean="0"/>
          </a:p>
          <a:p>
            <a:pPr algn="ctr"/>
            <a:r>
              <a:rPr lang="zh-CN" altLang="en-US" dirty="0" smtClean="0"/>
              <a:t>     扫描或者搜索微信小程序“拳净”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免费预约安装一台拳净设备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安装之后充值使用，最低充</a:t>
            </a:r>
            <a:r>
              <a:rPr lang="en-US" dirty="0" smtClean="0">
                <a:solidFill>
                  <a:srgbClr val="FF0000"/>
                </a:solidFill>
              </a:rPr>
              <a:t>50</a:t>
            </a:r>
            <a:r>
              <a:rPr lang="zh-CN" altLang="en-US" dirty="0" smtClean="0">
                <a:solidFill>
                  <a:srgbClr val="FF0000"/>
                </a:solidFill>
              </a:rPr>
              <a:t>元</a:t>
            </a:r>
            <a:r>
              <a:rPr lang="zh-CN" altLang="en-US" dirty="0" smtClean="0"/>
              <a:t>就可以激活使用</a:t>
            </a:r>
            <a:endParaRPr lang="en-US" dirty="0" smtClean="0"/>
          </a:p>
          <a:p>
            <a:endParaRPr lang="en-US" dirty="0" smtClean="0"/>
          </a:p>
          <a:p>
            <a:r>
              <a:rPr lang="zh-CN" altLang="en-US" dirty="0" smtClean="0">
                <a:solidFill>
                  <a:srgbClr val="2D7D7F"/>
                </a:solidFill>
              </a:rPr>
              <a:t>                    按用水量收费，</a:t>
            </a:r>
            <a:r>
              <a:rPr lang="en-US" altLang="zh-CN" dirty="0" smtClean="0">
                <a:solidFill>
                  <a:srgbClr val="2D7D7F"/>
                </a:solidFill>
              </a:rPr>
              <a:t>0.2</a:t>
            </a:r>
            <a:r>
              <a:rPr lang="zh-CN" altLang="en-US" dirty="0" smtClean="0">
                <a:solidFill>
                  <a:srgbClr val="2D7D7F"/>
                </a:solidFill>
              </a:rPr>
              <a:t>元一升！科学！</a:t>
            </a:r>
            <a:endParaRPr dirty="0">
              <a:solidFill>
                <a:srgbClr val="2D7D7F"/>
              </a:solidFill>
            </a:endParaRPr>
          </a:p>
        </p:txBody>
      </p:sp>
      <p:sp>
        <p:nvSpPr>
          <p:cNvPr id="268" name="圆角矩形"/>
          <p:cNvSpPr/>
          <p:nvPr/>
        </p:nvSpPr>
        <p:spPr>
          <a:xfrm>
            <a:off x="2676319" y="4342914"/>
            <a:ext cx="2944962" cy="382133"/>
          </a:xfrm>
          <a:prstGeom prst="roundRect">
            <a:avLst>
              <a:gd name="adj" fmla="val 43029"/>
            </a:avLst>
          </a:prstGeom>
          <a:solidFill>
            <a:srgbClr val="40937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拳净1.0版本搭载于 —  微信小程序"/>
          <p:cNvSpPr txBox="1"/>
          <p:nvPr/>
        </p:nvSpPr>
        <p:spPr>
          <a:xfrm>
            <a:off x="2847655" y="4373960"/>
            <a:ext cx="258959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拳净1.0版本搭载于 —  微信小程序</a:t>
            </a:r>
          </a:p>
        </p:txBody>
      </p:sp>
      <p:pic>
        <p:nvPicPr>
          <p:cNvPr id="1026" name="Picture 2" descr="C:\Users\ADMINI~1\AppData\Local\Temp\WeChat Files\241051895001481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5931" y="1281101"/>
            <a:ext cx="3023847" cy="2267885"/>
          </a:xfrm>
          <a:prstGeom prst="rect">
            <a:avLst/>
          </a:prstGeom>
          <a:noFill/>
        </p:spPr>
      </p:pic>
      <p:sp>
        <p:nvSpPr>
          <p:cNvPr id="25" name="文本框 10"/>
          <p:cNvSpPr txBox="1"/>
          <p:nvPr/>
        </p:nvSpPr>
        <p:spPr>
          <a:xfrm>
            <a:off x="4194435" y="903119"/>
            <a:ext cx="347890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400" b="1">
                <a:solidFill>
                  <a:srgbClr val="26262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ctr"/>
            <a:r>
              <a:rPr lang="zh-CN" altLang="en-US" dirty="0" smtClean="0">
                <a:solidFill>
                  <a:srgbClr val="2D7D7F"/>
                </a:solidFill>
              </a:rPr>
              <a:t>彻底杜绝饮水污染  </a:t>
            </a:r>
            <a:r>
              <a:rPr lang="en-US" altLang="zh-CN" dirty="0" smtClean="0">
                <a:solidFill>
                  <a:srgbClr val="2D7D7F"/>
                </a:solidFill>
              </a:rPr>
              <a:t> </a:t>
            </a:r>
            <a:r>
              <a:rPr lang="zh-CN" altLang="en-US" dirty="0" smtClean="0">
                <a:solidFill>
                  <a:srgbClr val="2D7D7F"/>
                </a:solidFill>
              </a:rPr>
              <a:t>健康饮用每一滴水</a:t>
            </a:r>
            <a:endParaRPr dirty="0">
              <a:solidFill>
                <a:srgbClr val="2D7D7F"/>
              </a:solidFill>
            </a:endParaRPr>
          </a:p>
        </p:txBody>
      </p:sp>
      <p:pic>
        <p:nvPicPr>
          <p:cNvPr id="1027" name="Picture 3" descr="C:\Users\Administrator\Desktop\小程序二维码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2945" y="1409700"/>
            <a:ext cx="1180216" cy="1180216"/>
          </a:xfrm>
          <a:prstGeom prst="rect">
            <a:avLst/>
          </a:prstGeom>
          <a:noFill/>
        </p:spPr>
      </p:pic>
      <p:sp>
        <p:nvSpPr>
          <p:cNvPr id="27" name="文本框 10"/>
          <p:cNvSpPr txBox="1"/>
          <p:nvPr/>
        </p:nvSpPr>
        <p:spPr>
          <a:xfrm>
            <a:off x="1005346" y="1905782"/>
            <a:ext cx="207645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6262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拳净净水器实景拍摄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86820" y="1613394"/>
            <a:ext cx="4058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①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1788680" y="3329940"/>
            <a:ext cx="40588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②</a:t>
            </a:r>
            <a:endParaRPr lang="zh-CN" altLang="en-US" dirty="0"/>
          </a:p>
        </p:txBody>
      </p:sp>
      <p:sp>
        <p:nvSpPr>
          <p:cNvPr id="37" name="文本框 10"/>
          <p:cNvSpPr txBox="1"/>
          <p:nvPr/>
        </p:nvSpPr>
        <p:spPr>
          <a:xfrm>
            <a:off x="1378908" y="206418"/>
            <a:ext cx="59515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26262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（猛然发现，</a:t>
            </a:r>
            <a:r>
              <a:rPr lang="en-US" altLang="zh-CN" dirty="0" smtClean="0">
                <a:solidFill>
                  <a:srgbClr val="FF0000"/>
                </a:solidFill>
              </a:rPr>
              <a:t>50</a:t>
            </a:r>
            <a:r>
              <a:rPr lang="zh-CN" altLang="en-US" dirty="0" smtClean="0">
                <a:solidFill>
                  <a:srgbClr val="FF0000"/>
                </a:solidFill>
              </a:rPr>
              <a:t>元拳净净水器的水质</a:t>
            </a: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 smtClean="0">
                <a:solidFill>
                  <a:srgbClr val="FF0000"/>
                </a:solidFill>
              </a:rPr>
              <a:t>商场几千元净水器的水质  ）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 advClick="0" advTm="0">
        <p15:prstTrans prst="peelOff" invX="1"/>
      </p:transition>
    </mc:Choice>
    <mc:Choice xmlns:p14="http://schemas.microsoft.com/office/powerpoint/2010/main" xmlns="" Requires="p14">
      <p:transition spd="slow" p14:dur="1200" advClick="0" advTm="0">
        <p:wip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组合 7"/>
          <p:cNvGrpSpPr/>
          <p:nvPr/>
        </p:nvGrpSpPr>
        <p:grpSpPr>
          <a:xfrm>
            <a:off x="-1" y="245268"/>
            <a:ext cx="342901" cy="257176"/>
            <a:chOff x="0" y="0"/>
            <a:chExt cx="342899" cy="257175"/>
          </a:xfrm>
        </p:grpSpPr>
        <p:sp>
          <p:nvSpPr>
            <p:cNvPr id="271" name="矩形 8"/>
            <p:cNvSpPr/>
            <p:nvPr/>
          </p:nvSpPr>
          <p:spPr>
            <a:xfrm>
              <a:off x="-1" y="0"/>
              <a:ext cx="257176" cy="257175"/>
            </a:xfrm>
            <a:prstGeom prst="rect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矩形 9"/>
            <p:cNvSpPr/>
            <p:nvPr/>
          </p:nvSpPr>
          <p:spPr>
            <a:xfrm>
              <a:off x="285749" y="0"/>
              <a:ext cx="57151" cy="257175"/>
            </a:xfrm>
            <a:prstGeom prst="rect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4" name="文本框 10"/>
          <p:cNvSpPr txBox="1"/>
          <p:nvPr/>
        </p:nvSpPr>
        <p:spPr>
          <a:xfrm>
            <a:off x="421481" y="206418"/>
            <a:ext cx="207645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6262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/>
              <a:t>小程序设备页面</a:t>
            </a:r>
          </a:p>
        </p:txBody>
      </p:sp>
      <p:sp>
        <p:nvSpPr>
          <p:cNvPr id="275" name="矩形 13"/>
          <p:cNvSpPr/>
          <p:nvPr/>
        </p:nvSpPr>
        <p:spPr>
          <a:xfrm>
            <a:off x="0" y="1686880"/>
            <a:ext cx="9144000" cy="2356248"/>
          </a:xfrm>
          <a:prstGeom prst="rect">
            <a:avLst/>
          </a:prstGeom>
          <a:solidFill>
            <a:srgbClr val="4093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0" name="组合 39"/>
          <p:cNvGrpSpPr/>
          <p:nvPr/>
        </p:nvGrpSpPr>
        <p:grpSpPr>
          <a:xfrm>
            <a:off x="3691625" y="1826183"/>
            <a:ext cx="1256845" cy="2106812"/>
            <a:chOff x="222390" y="222671"/>
            <a:chExt cx="1256844" cy="2106811"/>
          </a:xfrm>
        </p:grpSpPr>
        <p:sp>
          <p:nvSpPr>
            <p:cNvPr id="276" name="流程图: 联系 15"/>
            <p:cNvSpPr/>
            <p:nvPr/>
          </p:nvSpPr>
          <p:spPr>
            <a:xfrm rot="8029717">
              <a:off x="222680" y="222381"/>
              <a:ext cx="1074953" cy="1075533"/>
            </a:xfrm>
            <a:prstGeom prst="ellips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Freeform 6"/>
            <p:cNvSpPr/>
            <p:nvPr/>
          </p:nvSpPr>
          <p:spPr>
            <a:xfrm>
              <a:off x="544368" y="472471"/>
              <a:ext cx="419821" cy="60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65" y="0"/>
                    <a:pt x="0" y="3354"/>
                    <a:pt x="0" y="7446"/>
                  </a:cubicBezTo>
                  <a:cubicBezTo>
                    <a:pt x="0" y="10129"/>
                    <a:pt x="3600" y="13014"/>
                    <a:pt x="4962" y="15563"/>
                  </a:cubicBezTo>
                  <a:cubicBezTo>
                    <a:pt x="6908" y="19319"/>
                    <a:pt x="6714" y="21600"/>
                    <a:pt x="10800" y="21600"/>
                  </a:cubicBezTo>
                  <a:cubicBezTo>
                    <a:pt x="14984" y="21600"/>
                    <a:pt x="14692" y="19319"/>
                    <a:pt x="16638" y="15563"/>
                  </a:cubicBezTo>
                  <a:cubicBezTo>
                    <a:pt x="18000" y="13014"/>
                    <a:pt x="21600" y="10129"/>
                    <a:pt x="21600" y="7446"/>
                  </a:cubicBezTo>
                  <a:cubicBezTo>
                    <a:pt x="21600" y="3354"/>
                    <a:pt x="16735" y="0"/>
                    <a:pt x="10800" y="0"/>
                  </a:cubicBezTo>
                  <a:close/>
                  <a:moveTo>
                    <a:pt x="13330" y="18313"/>
                  </a:moveTo>
                  <a:cubicBezTo>
                    <a:pt x="8465" y="18783"/>
                    <a:pt x="8465" y="18783"/>
                    <a:pt x="8465" y="18783"/>
                  </a:cubicBezTo>
                  <a:cubicBezTo>
                    <a:pt x="8270" y="18447"/>
                    <a:pt x="8173" y="18045"/>
                    <a:pt x="7881" y="17508"/>
                  </a:cubicBezTo>
                  <a:cubicBezTo>
                    <a:pt x="7881" y="17508"/>
                    <a:pt x="7881" y="17441"/>
                    <a:pt x="7881" y="17441"/>
                  </a:cubicBezTo>
                  <a:cubicBezTo>
                    <a:pt x="13914" y="16971"/>
                    <a:pt x="13914" y="16971"/>
                    <a:pt x="13914" y="16971"/>
                  </a:cubicBezTo>
                  <a:cubicBezTo>
                    <a:pt x="13816" y="17173"/>
                    <a:pt x="13816" y="17374"/>
                    <a:pt x="13719" y="17508"/>
                  </a:cubicBezTo>
                  <a:cubicBezTo>
                    <a:pt x="13524" y="17843"/>
                    <a:pt x="13427" y="18112"/>
                    <a:pt x="13330" y="18313"/>
                  </a:cubicBezTo>
                  <a:close/>
                  <a:moveTo>
                    <a:pt x="7589" y="16837"/>
                  </a:moveTo>
                  <a:cubicBezTo>
                    <a:pt x="7395" y="16435"/>
                    <a:pt x="7200" y="15965"/>
                    <a:pt x="7005" y="15496"/>
                  </a:cubicBezTo>
                  <a:cubicBezTo>
                    <a:pt x="14595" y="15496"/>
                    <a:pt x="14595" y="15496"/>
                    <a:pt x="14595" y="15496"/>
                  </a:cubicBezTo>
                  <a:cubicBezTo>
                    <a:pt x="14497" y="15764"/>
                    <a:pt x="14400" y="16032"/>
                    <a:pt x="14303" y="16234"/>
                  </a:cubicBezTo>
                  <a:lnTo>
                    <a:pt x="7589" y="16837"/>
                  </a:lnTo>
                  <a:close/>
                  <a:moveTo>
                    <a:pt x="10800" y="20258"/>
                  </a:moveTo>
                  <a:cubicBezTo>
                    <a:pt x="9827" y="20258"/>
                    <a:pt x="9341" y="20191"/>
                    <a:pt x="8854" y="19386"/>
                  </a:cubicBezTo>
                  <a:cubicBezTo>
                    <a:pt x="13038" y="19051"/>
                    <a:pt x="13038" y="19051"/>
                    <a:pt x="13038" y="19051"/>
                  </a:cubicBezTo>
                  <a:cubicBezTo>
                    <a:pt x="12357" y="20191"/>
                    <a:pt x="11968" y="20258"/>
                    <a:pt x="10800" y="20258"/>
                  </a:cubicBezTo>
                  <a:close/>
                  <a:moveTo>
                    <a:pt x="15373" y="14154"/>
                  </a:moveTo>
                  <a:cubicBezTo>
                    <a:pt x="6227" y="14154"/>
                    <a:pt x="6227" y="14154"/>
                    <a:pt x="6227" y="14154"/>
                  </a:cubicBezTo>
                  <a:cubicBezTo>
                    <a:pt x="5741" y="13416"/>
                    <a:pt x="5157" y="12745"/>
                    <a:pt x="4573" y="12007"/>
                  </a:cubicBezTo>
                  <a:cubicBezTo>
                    <a:pt x="3308" y="10398"/>
                    <a:pt x="1946" y="8788"/>
                    <a:pt x="1946" y="7446"/>
                  </a:cubicBezTo>
                  <a:cubicBezTo>
                    <a:pt x="1946" y="4092"/>
                    <a:pt x="5935" y="1342"/>
                    <a:pt x="10800" y="1342"/>
                  </a:cubicBezTo>
                  <a:cubicBezTo>
                    <a:pt x="15665" y="1342"/>
                    <a:pt x="19654" y="4092"/>
                    <a:pt x="19654" y="7446"/>
                  </a:cubicBezTo>
                  <a:cubicBezTo>
                    <a:pt x="19654" y="8788"/>
                    <a:pt x="18292" y="10398"/>
                    <a:pt x="17027" y="12007"/>
                  </a:cubicBezTo>
                  <a:cubicBezTo>
                    <a:pt x="16443" y="12745"/>
                    <a:pt x="15859" y="13483"/>
                    <a:pt x="15373" y="14154"/>
                  </a:cubicBezTo>
                  <a:close/>
                  <a:moveTo>
                    <a:pt x="10800" y="3354"/>
                  </a:moveTo>
                  <a:cubicBezTo>
                    <a:pt x="11092" y="3354"/>
                    <a:pt x="11286" y="3555"/>
                    <a:pt x="11286" y="3689"/>
                  </a:cubicBezTo>
                  <a:cubicBezTo>
                    <a:pt x="11286" y="3891"/>
                    <a:pt x="11092" y="4025"/>
                    <a:pt x="10800" y="4025"/>
                  </a:cubicBezTo>
                  <a:cubicBezTo>
                    <a:pt x="8076" y="4025"/>
                    <a:pt x="5935" y="5568"/>
                    <a:pt x="5935" y="7446"/>
                  </a:cubicBezTo>
                  <a:cubicBezTo>
                    <a:pt x="5935" y="7580"/>
                    <a:pt x="5643" y="7781"/>
                    <a:pt x="5449" y="7781"/>
                  </a:cubicBezTo>
                  <a:cubicBezTo>
                    <a:pt x="5157" y="7781"/>
                    <a:pt x="4962" y="7580"/>
                    <a:pt x="4962" y="7446"/>
                  </a:cubicBezTo>
                  <a:cubicBezTo>
                    <a:pt x="4962" y="5165"/>
                    <a:pt x="7589" y="3354"/>
                    <a:pt x="10800" y="335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文本框 31"/>
            <p:cNvSpPr txBox="1"/>
            <p:nvPr/>
          </p:nvSpPr>
          <p:spPr>
            <a:xfrm>
              <a:off x="248127" y="1621598"/>
              <a:ext cx="1231107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方正正黑简体"/>
                  <a:ea typeface="方正正黑简体"/>
                  <a:cs typeface="方正正黑简体"/>
                  <a:sym typeface="方正正黑简体"/>
                </a:defRPr>
              </a:lvl1pPr>
            </a:lstStyle>
            <a:p>
              <a:r>
                <a:rPr dirty="0"/>
                <a:t>即充即用，不用为高额的保养费用烦脑，</a:t>
              </a:r>
              <a:r>
                <a:rPr dirty="0" smtClean="0"/>
                <a:t>充多少钱</a:t>
              </a:r>
              <a:r>
                <a:rPr lang="zh-CN" altLang="en-US" dirty="0" smtClean="0"/>
                <a:t>过滤</a:t>
              </a:r>
              <a:r>
                <a:rPr dirty="0" smtClean="0"/>
                <a:t>多少水</a:t>
              </a:r>
              <a:r>
                <a:rPr dirty="0"/>
                <a:t>，</a:t>
              </a:r>
              <a:r>
                <a:rPr dirty="0" smtClean="0"/>
                <a:t>公正。</a:t>
              </a:r>
              <a:endParaRPr dirty="0"/>
            </a:p>
          </p:txBody>
        </p:sp>
        <p:sp>
          <p:nvSpPr>
            <p:cNvPr id="279" name="文本框 32"/>
            <p:cNvSpPr txBox="1"/>
            <p:nvPr/>
          </p:nvSpPr>
          <p:spPr>
            <a:xfrm>
              <a:off x="454916" y="1408705"/>
              <a:ext cx="837876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方正正黑简体"/>
                  <a:ea typeface="方正正黑简体"/>
                  <a:cs typeface="方正正黑简体"/>
                  <a:sym typeface="方正正黑简体"/>
                </a:defRPr>
              </a:lvl1pPr>
            </a:lstStyle>
            <a:p>
              <a:r>
                <a:t>简单实用</a:t>
              </a:r>
            </a:p>
          </p:txBody>
        </p:sp>
      </p:grpSp>
      <p:grpSp>
        <p:nvGrpSpPr>
          <p:cNvPr id="286" name="组合 73"/>
          <p:cNvGrpSpPr/>
          <p:nvPr/>
        </p:nvGrpSpPr>
        <p:grpSpPr>
          <a:xfrm>
            <a:off x="5333391" y="1589671"/>
            <a:ext cx="1599960" cy="2451921"/>
            <a:chOff x="0" y="0"/>
            <a:chExt cx="1599959" cy="2451920"/>
          </a:xfrm>
        </p:grpSpPr>
        <p:sp>
          <p:nvSpPr>
            <p:cNvPr id="281" name="流程图: 联系 48"/>
            <p:cNvSpPr/>
            <p:nvPr/>
          </p:nvSpPr>
          <p:spPr>
            <a:xfrm rot="8029717">
              <a:off x="222640" y="222398"/>
              <a:ext cx="1074953" cy="1075423"/>
            </a:xfrm>
            <a:prstGeom prst="ellips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85" name="组合 40"/>
            <p:cNvGrpSpPr/>
            <p:nvPr/>
          </p:nvGrpSpPr>
          <p:grpSpPr>
            <a:xfrm>
              <a:off x="195100" y="451124"/>
              <a:ext cx="1404860" cy="2000797"/>
              <a:chOff x="0" y="0"/>
              <a:chExt cx="1404858" cy="2000796"/>
            </a:xfrm>
          </p:grpSpPr>
          <p:pic>
            <p:nvPicPr>
              <p:cNvPr id="282" name="Group 9" descr="Group 9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52658" y="0"/>
                <a:ext cx="569092" cy="6523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83" name="文本框 69"/>
              <p:cNvSpPr txBox="1"/>
              <p:nvPr/>
            </p:nvSpPr>
            <p:spPr>
              <a:xfrm>
                <a:off x="0" y="1287694"/>
                <a:ext cx="1404859" cy="7131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sz="1000">
                    <a:solidFill>
                      <a:srgbClr val="FFFFFF"/>
                    </a:solidFill>
                    <a:latin typeface="方正正黑简体"/>
                    <a:ea typeface="方正正黑简体"/>
                    <a:cs typeface="方正正黑简体"/>
                    <a:sym typeface="方正正黑简体"/>
                  </a:defRPr>
                </a:lvl1pPr>
              </a:lstStyle>
              <a:p>
                <a:r>
                  <a:rPr dirty="0"/>
                  <a:t>采用流量计费，机械设定，只会多放水</a:t>
                </a:r>
                <a:r>
                  <a:rPr dirty="0" smtClean="0"/>
                  <a:t>，不会少放水</a:t>
                </a:r>
                <a:r>
                  <a:rPr dirty="0"/>
                  <a:t>。厚道的设定，</a:t>
                </a:r>
              </a:p>
            </p:txBody>
          </p:sp>
          <p:sp>
            <p:nvSpPr>
              <p:cNvPr id="284" name="文本框 70"/>
              <p:cNvSpPr txBox="1"/>
              <p:nvPr/>
            </p:nvSpPr>
            <p:spPr>
              <a:xfrm>
                <a:off x="160864" y="939544"/>
                <a:ext cx="956131" cy="5101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sz="1000">
                    <a:solidFill>
                      <a:srgbClr val="FFFFFF"/>
                    </a:solidFill>
                    <a:latin typeface="方正正黑简体"/>
                    <a:ea typeface="方正正黑简体"/>
                    <a:cs typeface="方正正黑简体"/>
                    <a:sym typeface="方正正黑简体"/>
                  </a:defRPr>
                </a:lvl1pPr>
              </a:lstStyle>
              <a:p>
                <a:r>
                  <a:t>水量只多不少</a:t>
                </a:r>
              </a:p>
            </p:txBody>
          </p:sp>
        </p:grpSp>
      </p:grpSp>
      <p:grpSp>
        <p:nvGrpSpPr>
          <p:cNvPr id="291" name="组合 58"/>
          <p:cNvGrpSpPr/>
          <p:nvPr/>
        </p:nvGrpSpPr>
        <p:grpSpPr>
          <a:xfrm>
            <a:off x="7162893" y="1603919"/>
            <a:ext cx="1519465" cy="2423830"/>
            <a:chOff x="0" y="0"/>
            <a:chExt cx="1519464" cy="2423828"/>
          </a:xfrm>
        </p:grpSpPr>
        <p:sp>
          <p:nvSpPr>
            <p:cNvPr id="287" name="流程图: 联系 51"/>
            <p:cNvSpPr/>
            <p:nvPr/>
          </p:nvSpPr>
          <p:spPr>
            <a:xfrm rot="8029717">
              <a:off x="222256" y="222562"/>
              <a:ext cx="1074953" cy="1074357"/>
            </a:xfrm>
            <a:prstGeom prst="ellips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8" name="Freeform 16"/>
            <p:cNvSpPr/>
            <p:nvPr/>
          </p:nvSpPr>
          <p:spPr>
            <a:xfrm>
              <a:off x="493325" y="563776"/>
              <a:ext cx="576047" cy="41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37" y="7597"/>
                  </a:moveTo>
                  <a:cubicBezTo>
                    <a:pt x="17216" y="3277"/>
                    <a:pt x="14650" y="0"/>
                    <a:pt x="11442" y="0"/>
                  </a:cubicBezTo>
                  <a:cubicBezTo>
                    <a:pt x="8982" y="0"/>
                    <a:pt x="6950" y="1937"/>
                    <a:pt x="5988" y="4916"/>
                  </a:cubicBezTo>
                  <a:cubicBezTo>
                    <a:pt x="5667" y="4767"/>
                    <a:pt x="5347" y="4618"/>
                    <a:pt x="5026" y="4618"/>
                  </a:cubicBezTo>
                  <a:cubicBezTo>
                    <a:pt x="3422" y="4618"/>
                    <a:pt x="2032" y="6554"/>
                    <a:pt x="2032" y="8938"/>
                  </a:cubicBezTo>
                  <a:cubicBezTo>
                    <a:pt x="2032" y="9385"/>
                    <a:pt x="2139" y="9832"/>
                    <a:pt x="2139" y="10130"/>
                  </a:cubicBezTo>
                  <a:cubicBezTo>
                    <a:pt x="855" y="11321"/>
                    <a:pt x="0" y="13258"/>
                    <a:pt x="0" y="15492"/>
                  </a:cubicBezTo>
                  <a:cubicBezTo>
                    <a:pt x="0" y="18770"/>
                    <a:pt x="1925" y="21600"/>
                    <a:pt x="4384" y="21600"/>
                  </a:cubicBezTo>
                  <a:cubicBezTo>
                    <a:pt x="4384" y="21600"/>
                    <a:pt x="4384" y="21600"/>
                    <a:pt x="4384" y="21600"/>
                  </a:cubicBezTo>
                  <a:cubicBezTo>
                    <a:pt x="16574" y="21600"/>
                    <a:pt x="16574" y="21600"/>
                    <a:pt x="16574" y="21600"/>
                  </a:cubicBezTo>
                  <a:cubicBezTo>
                    <a:pt x="19354" y="21600"/>
                    <a:pt x="21600" y="18472"/>
                    <a:pt x="21600" y="14450"/>
                  </a:cubicBezTo>
                  <a:cubicBezTo>
                    <a:pt x="21600" y="11023"/>
                    <a:pt x="19782" y="8193"/>
                    <a:pt x="17537" y="7597"/>
                  </a:cubicBezTo>
                  <a:close/>
                  <a:moveTo>
                    <a:pt x="16574" y="19663"/>
                  </a:moveTo>
                  <a:cubicBezTo>
                    <a:pt x="16574" y="19663"/>
                    <a:pt x="16574" y="19663"/>
                    <a:pt x="16574" y="19663"/>
                  </a:cubicBezTo>
                  <a:cubicBezTo>
                    <a:pt x="4384" y="19663"/>
                    <a:pt x="4384" y="19663"/>
                    <a:pt x="4384" y="19663"/>
                  </a:cubicBezTo>
                  <a:cubicBezTo>
                    <a:pt x="2673" y="19663"/>
                    <a:pt x="1390" y="17727"/>
                    <a:pt x="1390" y="15492"/>
                  </a:cubicBezTo>
                  <a:cubicBezTo>
                    <a:pt x="1390" y="14003"/>
                    <a:pt x="1925" y="12513"/>
                    <a:pt x="2887" y="11768"/>
                  </a:cubicBezTo>
                  <a:cubicBezTo>
                    <a:pt x="3850" y="11023"/>
                    <a:pt x="3850" y="10874"/>
                    <a:pt x="3422" y="9534"/>
                  </a:cubicBezTo>
                  <a:cubicBezTo>
                    <a:pt x="3422" y="9385"/>
                    <a:pt x="3422" y="9087"/>
                    <a:pt x="3422" y="8938"/>
                  </a:cubicBezTo>
                  <a:cubicBezTo>
                    <a:pt x="3422" y="7597"/>
                    <a:pt x="4170" y="6554"/>
                    <a:pt x="5026" y="6554"/>
                  </a:cubicBezTo>
                  <a:cubicBezTo>
                    <a:pt x="5026" y="6554"/>
                    <a:pt x="5453" y="6406"/>
                    <a:pt x="5988" y="6703"/>
                  </a:cubicBezTo>
                  <a:cubicBezTo>
                    <a:pt x="6737" y="7150"/>
                    <a:pt x="6844" y="6703"/>
                    <a:pt x="7164" y="5661"/>
                  </a:cubicBezTo>
                  <a:cubicBezTo>
                    <a:pt x="8020" y="3277"/>
                    <a:pt x="9624" y="1788"/>
                    <a:pt x="11442" y="1788"/>
                  </a:cubicBezTo>
                  <a:cubicBezTo>
                    <a:pt x="13901" y="1788"/>
                    <a:pt x="15933" y="4320"/>
                    <a:pt x="16147" y="7746"/>
                  </a:cubicBezTo>
                  <a:cubicBezTo>
                    <a:pt x="16253" y="9087"/>
                    <a:pt x="16253" y="9087"/>
                    <a:pt x="17216" y="9385"/>
                  </a:cubicBezTo>
                  <a:cubicBezTo>
                    <a:pt x="19034" y="9832"/>
                    <a:pt x="20210" y="12066"/>
                    <a:pt x="20210" y="14450"/>
                  </a:cubicBezTo>
                  <a:cubicBezTo>
                    <a:pt x="20210" y="17429"/>
                    <a:pt x="18606" y="19663"/>
                    <a:pt x="16574" y="196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文本框 71"/>
            <p:cNvSpPr txBox="1"/>
            <p:nvPr/>
          </p:nvSpPr>
          <p:spPr>
            <a:xfrm>
              <a:off x="256047" y="1621188"/>
              <a:ext cx="1229760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方正正黑简体"/>
                  <a:ea typeface="方正正黑简体"/>
                  <a:cs typeface="方正正黑简体"/>
                  <a:sym typeface="方正正黑简体"/>
                </a:defRPr>
              </a:lvl1pPr>
            </a:lstStyle>
            <a:p>
              <a:r>
                <a:t>云管理，每台设备连接云端，在线查看水质，专人24小时值班在线服务。</a:t>
              </a:r>
            </a:p>
          </p:txBody>
        </p:sp>
        <p:sp>
          <p:nvSpPr>
            <p:cNvPr id="290" name="文本框 72"/>
            <p:cNvSpPr txBox="1"/>
            <p:nvPr/>
          </p:nvSpPr>
          <p:spPr>
            <a:xfrm>
              <a:off x="437238" y="1382897"/>
              <a:ext cx="836960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方正正黑简体"/>
                  <a:ea typeface="方正正黑简体"/>
                  <a:cs typeface="方正正黑简体"/>
                  <a:sym typeface="方正正黑简体"/>
                </a:defRPr>
              </a:lvl1pPr>
            </a:lstStyle>
            <a:p>
              <a:r>
                <a:t>   物联网</a:t>
              </a:r>
            </a:p>
          </p:txBody>
        </p:sp>
      </p:grpSp>
      <p:pic>
        <p:nvPicPr>
          <p:cNvPr id="292" name="图片 37" descr="图片 37"/>
          <p:cNvPicPr>
            <a:picLocks noChangeAspect="1"/>
          </p:cNvPicPr>
          <p:nvPr/>
        </p:nvPicPr>
        <p:blipFill>
          <a:blip r:embed="rId3">
            <a:extLst/>
          </a:blip>
          <a:srcRect l="7729" t="3799" r="9810" b="5762"/>
          <a:stretch>
            <a:fillRect/>
          </a:stretch>
        </p:blipFill>
        <p:spPr>
          <a:xfrm>
            <a:off x="688695" y="892701"/>
            <a:ext cx="2138273" cy="4081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新版的副本.jpg" descr="新版的副本.jpg"/>
          <p:cNvPicPr>
            <a:picLocks noChangeAspect="1"/>
          </p:cNvPicPr>
          <p:nvPr/>
        </p:nvPicPr>
        <p:blipFill>
          <a:blip r:embed="rId4">
            <a:extLst/>
          </a:blip>
          <a:srcRect t="9813"/>
          <a:stretch>
            <a:fillRect/>
          </a:stretch>
        </p:blipFill>
        <p:spPr>
          <a:xfrm>
            <a:off x="886067" y="1384275"/>
            <a:ext cx="1785687" cy="2864445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圆角矩形"/>
          <p:cNvSpPr/>
          <p:nvPr/>
        </p:nvSpPr>
        <p:spPr>
          <a:xfrm>
            <a:off x="2003219" y="188073"/>
            <a:ext cx="2944962" cy="382132"/>
          </a:xfrm>
          <a:prstGeom prst="roundRect">
            <a:avLst>
              <a:gd name="adj" fmla="val 43029"/>
            </a:avLst>
          </a:prstGeom>
          <a:solidFill>
            <a:srgbClr val="40937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拳净1.0版本搭载于 —  微信小程序"/>
          <p:cNvSpPr txBox="1"/>
          <p:nvPr/>
        </p:nvSpPr>
        <p:spPr>
          <a:xfrm>
            <a:off x="2174555" y="219118"/>
            <a:ext cx="258959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拳净1.0版本搭载于 —  微信小程序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blind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组合 7"/>
          <p:cNvGrpSpPr/>
          <p:nvPr/>
        </p:nvGrpSpPr>
        <p:grpSpPr>
          <a:xfrm>
            <a:off x="-1" y="245268"/>
            <a:ext cx="342901" cy="257176"/>
            <a:chOff x="0" y="0"/>
            <a:chExt cx="342899" cy="257175"/>
          </a:xfrm>
        </p:grpSpPr>
        <p:sp>
          <p:nvSpPr>
            <p:cNvPr id="364" name="矩形 8"/>
            <p:cNvSpPr/>
            <p:nvPr/>
          </p:nvSpPr>
          <p:spPr>
            <a:xfrm>
              <a:off x="-1" y="0"/>
              <a:ext cx="257176" cy="257175"/>
            </a:xfrm>
            <a:prstGeom prst="rect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矩形 9"/>
            <p:cNvSpPr/>
            <p:nvPr/>
          </p:nvSpPr>
          <p:spPr>
            <a:xfrm>
              <a:off x="285749" y="0"/>
              <a:ext cx="57151" cy="257175"/>
            </a:xfrm>
            <a:prstGeom prst="rect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67" name="文本框 10"/>
          <p:cNvSpPr txBox="1"/>
          <p:nvPr/>
        </p:nvSpPr>
        <p:spPr>
          <a:xfrm>
            <a:off x="421481" y="206418"/>
            <a:ext cx="207645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6262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运营数据</a:t>
            </a:r>
          </a:p>
        </p:txBody>
      </p:sp>
      <p:grpSp>
        <p:nvGrpSpPr>
          <p:cNvPr id="378" name="Group 15"/>
          <p:cNvGrpSpPr/>
          <p:nvPr/>
        </p:nvGrpSpPr>
        <p:grpSpPr>
          <a:xfrm>
            <a:off x="1844201" y="78359"/>
            <a:ext cx="1322218" cy="2864699"/>
            <a:chOff x="264459" y="-994918"/>
            <a:chExt cx="1322216" cy="2864698"/>
          </a:xfrm>
        </p:grpSpPr>
        <p:sp>
          <p:nvSpPr>
            <p:cNvPr id="368" name="Straight Connector 16"/>
            <p:cNvSpPr/>
            <p:nvPr/>
          </p:nvSpPr>
          <p:spPr>
            <a:xfrm>
              <a:off x="264459" y="1869780"/>
              <a:ext cx="1322218" cy="1"/>
            </a:xfrm>
            <a:prstGeom prst="line">
              <a:avLst/>
            </a:prstGeom>
            <a:noFill/>
            <a:ln w="76200" cap="flat">
              <a:solidFill>
                <a:srgbClr val="9999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71" name="Group 17"/>
            <p:cNvGrpSpPr/>
            <p:nvPr/>
          </p:nvGrpSpPr>
          <p:grpSpPr>
            <a:xfrm>
              <a:off x="298359" y="11366"/>
              <a:ext cx="254934" cy="1847693"/>
              <a:chOff x="0" y="11366"/>
              <a:chExt cx="254933" cy="1847692"/>
            </a:xfrm>
          </p:grpSpPr>
          <p:sp>
            <p:nvSpPr>
              <p:cNvPr id="369" name="Straight Connector 34"/>
              <p:cNvSpPr/>
              <p:nvPr/>
            </p:nvSpPr>
            <p:spPr>
              <a:xfrm flipV="1">
                <a:off x="127466" y="11366"/>
                <a:ext cx="1" cy="1847693"/>
              </a:xfrm>
              <a:prstGeom prst="line">
                <a:avLst/>
              </a:prstGeom>
              <a:noFill/>
              <a:ln w="6350" cap="flat">
                <a:solidFill>
                  <a:srgbClr val="999999"/>
                </a:solidFill>
                <a:prstDash val="sysDot"/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Rounded Rectangle 35"/>
              <p:cNvSpPr/>
              <p:nvPr/>
            </p:nvSpPr>
            <p:spPr>
              <a:xfrm>
                <a:off x="0" y="1228011"/>
                <a:ext cx="254934" cy="549948"/>
              </a:xfrm>
              <a:prstGeom prst="roundRect">
                <a:avLst>
                  <a:gd name="adj" fmla="val 16667"/>
                </a:avLst>
              </a:prstGeom>
              <a:solidFill>
                <a:srgbClr val="548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74" name="Group 18"/>
            <p:cNvGrpSpPr/>
            <p:nvPr/>
          </p:nvGrpSpPr>
          <p:grpSpPr>
            <a:xfrm>
              <a:off x="782501" y="-5567"/>
              <a:ext cx="254934" cy="1847693"/>
              <a:chOff x="0" y="-5566"/>
              <a:chExt cx="254933" cy="1847692"/>
            </a:xfrm>
          </p:grpSpPr>
          <p:sp>
            <p:nvSpPr>
              <p:cNvPr id="372" name="Straight Connector 32"/>
              <p:cNvSpPr/>
              <p:nvPr/>
            </p:nvSpPr>
            <p:spPr>
              <a:xfrm flipV="1">
                <a:off x="127466" y="-5567"/>
                <a:ext cx="1" cy="1847693"/>
              </a:xfrm>
              <a:prstGeom prst="line">
                <a:avLst/>
              </a:prstGeom>
              <a:noFill/>
              <a:ln w="6350" cap="flat">
                <a:solidFill>
                  <a:srgbClr val="999999"/>
                </a:solidFill>
                <a:prstDash val="sysDot"/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Rounded Rectangle 33"/>
              <p:cNvSpPr/>
              <p:nvPr/>
            </p:nvSpPr>
            <p:spPr>
              <a:xfrm>
                <a:off x="0" y="486562"/>
                <a:ext cx="254934" cy="1291397"/>
              </a:xfrm>
              <a:prstGeom prst="roundRect">
                <a:avLst>
                  <a:gd name="adj" fmla="val 16667"/>
                </a:avLst>
              </a:prstGeom>
              <a:solidFill>
                <a:srgbClr val="40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77" name="Group 19"/>
            <p:cNvGrpSpPr/>
            <p:nvPr/>
          </p:nvGrpSpPr>
          <p:grpSpPr>
            <a:xfrm>
              <a:off x="1266643" y="-994919"/>
              <a:ext cx="253105" cy="2847267"/>
              <a:chOff x="0" y="-1001628"/>
              <a:chExt cx="253103" cy="2847265"/>
            </a:xfrm>
          </p:grpSpPr>
          <p:sp>
            <p:nvSpPr>
              <p:cNvPr id="375" name="Straight Connector 30"/>
              <p:cNvSpPr/>
              <p:nvPr/>
            </p:nvSpPr>
            <p:spPr>
              <a:xfrm flipV="1">
                <a:off x="126551" y="-1001629"/>
                <a:ext cx="1" cy="2847266"/>
              </a:xfrm>
              <a:prstGeom prst="line">
                <a:avLst/>
              </a:prstGeom>
              <a:noFill/>
              <a:ln w="6350" cap="flat">
                <a:solidFill>
                  <a:srgbClr val="999999"/>
                </a:solidFill>
                <a:prstDash val="sysDot"/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Rounded Rectangle 31"/>
              <p:cNvSpPr/>
              <p:nvPr/>
            </p:nvSpPr>
            <p:spPr>
              <a:xfrm>
                <a:off x="-1" y="-878944"/>
                <a:ext cx="253105" cy="2644145"/>
              </a:xfrm>
              <a:prstGeom prst="roundRect">
                <a:avLst>
                  <a:gd name="adj" fmla="val 16667"/>
                </a:avLst>
              </a:prstGeom>
              <a:solidFill>
                <a:srgbClr val="5482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85" name="Group 36"/>
          <p:cNvGrpSpPr/>
          <p:nvPr/>
        </p:nvGrpSpPr>
        <p:grpSpPr>
          <a:xfrm>
            <a:off x="1929282" y="2457357"/>
            <a:ext cx="2550563" cy="127001"/>
            <a:chOff x="21764" y="0"/>
            <a:chExt cx="2550562" cy="127000"/>
          </a:xfrm>
        </p:grpSpPr>
        <p:sp>
          <p:nvSpPr>
            <p:cNvPr id="379" name="Rectangle 1436"/>
            <p:cNvSpPr txBox="1"/>
            <p:nvPr/>
          </p:nvSpPr>
          <p:spPr>
            <a:xfrm>
              <a:off x="21764" y="0"/>
              <a:ext cx="146646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900" b="1">
                  <a:solidFill>
                    <a:srgbClr val="F2F2F2"/>
                  </a:solidFill>
                </a:defRPr>
              </a:lvl1pPr>
            </a:lstStyle>
            <a:p>
              <a:r>
                <a:t>80</a:t>
              </a:r>
            </a:p>
          </p:txBody>
        </p:sp>
        <p:sp>
          <p:nvSpPr>
            <p:cNvPr id="380" name="Rectangle 1436"/>
            <p:cNvSpPr txBox="1"/>
            <p:nvPr/>
          </p:nvSpPr>
          <p:spPr>
            <a:xfrm>
              <a:off x="462531" y="0"/>
              <a:ext cx="213619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900" b="1">
                  <a:solidFill>
                    <a:srgbClr val="F2F2F2"/>
                  </a:solidFill>
                </a:defRPr>
              </a:lvl1pPr>
            </a:lstStyle>
            <a:p>
              <a:r>
                <a:t>164</a:t>
              </a:r>
            </a:p>
          </p:txBody>
        </p:sp>
        <p:sp>
          <p:nvSpPr>
            <p:cNvPr id="381" name="Rectangle 1436"/>
            <p:cNvSpPr txBox="1"/>
            <p:nvPr/>
          </p:nvSpPr>
          <p:spPr>
            <a:xfrm>
              <a:off x="919567" y="0"/>
              <a:ext cx="248054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900" b="1">
                  <a:solidFill>
                    <a:srgbClr val="F2F2F2"/>
                  </a:solidFill>
                </a:defRPr>
              </a:lvl1pPr>
            </a:lstStyle>
            <a:p>
              <a:r>
                <a:t> 352</a:t>
              </a:r>
            </a:p>
          </p:txBody>
        </p:sp>
        <p:sp>
          <p:nvSpPr>
            <p:cNvPr id="382" name="Rectangle 1436"/>
            <p:cNvSpPr txBox="1"/>
            <p:nvPr/>
          </p:nvSpPr>
          <p:spPr>
            <a:xfrm>
              <a:off x="1466289" y="0"/>
              <a:ext cx="146646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900" b="1">
                  <a:solidFill>
                    <a:srgbClr val="F2F2F2"/>
                  </a:solidFill>
                </a:defRPr>
              </a:lvl1pPr>
            </a:lstStyle>
            <a:p>
              <a:r>
                <a:t>63</a:t>
              </a:r>
            </a:p>
          </p:txBody>
        </p:sp>
        <p:sp>
          <p:nvSpPr>
            <p:cNvPr id="383" name="Rectangle 1436"/>
            <p:cNvSpPr txBox="1"/>
            <p:nvPr/>
          </p:nvSpPr>
          <p:spPr>
            <a:xfrm>
              <a:off x="1940540" y="0"/>
              <a:ext cx="146646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900" b="1">
                  <a:solidFill>
                    <a:srgbClr val="F2F2F2"/>
                  </a:solidFill>
                </a:defRPr>
              </a:lvl1pPr>
            </a:lstStyle>
            <a:p>
              <a:r>
                <a:t>82</a:t>
              </a:r>
            </a:p>
          </p:txBody>
        </p:sp>
        <p:sp>
          <p:nvSpPr>
            <p:cNvPr id="384" name="Rectangle 1436"/>
            <p:cNvSpPr txBox="1"/>
            <p:nvPr/>
          </p:nvSpPr>
          <p:spPr>
            <a:xfrm>
              <a:off x="2425681" y="0"/>
              <a:ext cx="146646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900" b="1">
                  <a:solidFill>
                    <a:srgbClr val="F2F2F2"/>
                  </a:solidFill>
                </a:defRPr>
              </a:lvl1pPr>
            </a:lstStyle>
            <a:p>
              <a:r>
                <a:t>90</a:t>
              </a:r>
            </a:p>
          </p:txBody>
        </p:sp>
      </p:grpSp>
      <p:sp>
        <p:nvSpPr>
          <p:cNvPr id="386" name="TextBox 58"/>
          <p:cNvSpPr txBox="1"/>
          <p:nvPr/>
        </p:nvSpPr>
        <p:spPr>
          <a:xfrm>
            <a:off x="4470603" y="1538646"/>
            <a:ext cx="3131533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defRPr sz="1000">
                <a:solidFill>
                  <a:srgbClr val="808080"/>
                </a:solidFill>
                <a:latin typeface="Impact MT Std"/>
                <a:ea typeface="Impact MT Std"/>
                <a:cs typeface="Impact MT Std"/>
                <a:sym typeface="Impact MT Std"/>
              </a:defRPr>
            </a:pPr>
            <a:r>
              <a:rPr dirty="0">
                <a:latin typeface="微软雅黑"/>
                <a:ea typeface="微软雅黑"/>
                <a:cs typeface="微软雅黑"/>
                <a:sym typeface="微软雅黑"/>
              </a:rPr>
              <a:t>截止目前，</a:t>
            </a:r>
            <a:r>
              <a:rPr dirty="0" smtClean="0">
                <a:latin typeface="微软雅黑"/>
                <a:ea typeface="微软雅黑"/>
                <a:cs typeface="微软雅黑"/>
                <a:sym typeface="微软雅黑"/>
              </a:rPr>
              <a:t>净水器用户</a:t>
            </a:r>
            <a:r>
              <a:rPr lang="en-US" dirty="0" smtClean="0">
                <a:latin typeface="微软雅黑"/>
                <a:ea typeface="微软雅黑"/>
                <a:cs typeface="微软雅黑"/>
                <a:sym typeface="微软雅黑"/>
              </a:rPr>
              <a:t>1</a:t>
            </a:r>
            <a:r>
              <a:rPr dirty="0" smtClean="0">
                <a:latin typeface="微软雅黑"/>
                <a:ea typeface="微软雅黑"/>
                <a:cs typeface="微软雅黑"/>
                <a:sym typeface="微软雅黑"/>
              </a:rPr>
              <a:t>80个</a:t>
            </a:r>
            <a:endParaRPr dirty="0"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387" name="TextBox 59"/>
          <p:cNvSpPr txBox="1"/>
          <p:nvPr/>
        </p:nvSpPr>
        <p:spPr>
          <a:xfrm>
            <a:off x="4470603" y="1175550"/>
            <a:ext cx="242963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运营数据</a:t>
            </a:r>
          </a:p>
        </p:txBody>
      </p:sp>
      <p:sp>
        <p:nvSpPr>
          <p:cNvPr id="388" name="TextBox 60"/>
          <p:cNvSpPr txBox="1"/>
          <p:nvPr/>
        </p:nvSpPr>
        <p:spPr>
          <a:xfrm>
            <a:off x="4445203" y="2663889"/>
            <a:ext cx="242963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rgbClr val="40937D"/>
                </a:solidFill>
                <a:latin typeface="Impact MT Std"/>
                <a:ea typeface="Impact MT Std"/>
                <a:cs typeface="Impact MT Std"/>
                <a:sym typeface="Impact MT Std"/>
              </a:defRPr>
            </a:lvl1pPr>
          </a:lstStyle>
          <a:p>
            <a:r>
              <a:rPr lang="zh-CN" altLang="zh-CN" dirty="0"/>
              <a:t>2</a:t>
            </a:r>
            <a:r>
              <a:rPr dirty="0" smtClean="0"/>
              <a:t>47920</a:t>
            </a:r>
            <a:endParaRPr dirty="0"/>
          </a:p>
        </p:txBody>
      </p:sp>
      <p:sp>
        <p:nvSpPr>
          <p:cNvPr id="389" name="TextBox 61"/>
          <p:cNvSpPr txBox="1"/>
          <p:nvPr/>
        </p:nvSpPr>
        <p:spPr>
          <a:xfrm>
            <a:off x="4475043" y="2346784"/>
            <a:ext cx="107984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000" b="1">
                <a:solidFill>
                  <a:srgbClr val="808080"/>
                </a:solidFill>
                <a:latin typeface="Impact MT Std"/>
                <a:ea typeface="Impact MT Std"/>
                <a:cs typeface="Impact MT Std"/>
                <a:sym typeface="Impact MT Std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全年运营总额：</a:t>
            </a:r>
          </a:p>
        </p:txBody>
      </p:sp>
      <p:sp>
        <p:nvSpPr>
          <p:cNvPr id="390" name="TextBox 90"/>
          <p:cNvSpPr txBox="1"/>
          <p:nvPr/>
        </p:nvSpPr>
        <p:spPr>
          <a:xfrm>
            <a:off x="4428957" y="3970556"/>
            <a:ext cx="612808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>
              <a:defRPr sz="1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目前为止，零售行业内未出现同类型产品</a:t>
            </a:r>
          </a:p>
        </p:txBody>
      </p:sp>
      <p:sp>
        <p:nvSpPr>
          <p:cNvPr id="391" name="TextBox 91"/>
          <p:cNvSpPr txBox="1"/>
          <p:nvPr/>
        </p:nvSpPr>
        <p:spPr>
          <a:xfrm>
            <a:off x="4446576" y="3429118"/>
            <a:ext cx="292632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dirty="0"/>
              <a:t>发展潜力巨大，市场一片蓝海</a:t>
            </a:r>
          </a:p>
        </p:txBody>
      </p:sp>
      <p:sp>
        <p:nvSpPr>
          <p:cNvPr id="392" name="净…"/>
          <p:cNvSpPr txBox="1"/>
          <p:nvPr/>
        </p:nvSpPr>
        <p:spPr>
          <a:xfrm>
            <a:off x="1827529" y="3023960"/>
            <a:ext cx="31898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净</a:t>
            </a:r>
          </a:p>
          <a:p>
            <a:r>
              <a:t>水</a:t>
            </a:r>
          </a:p>
          <a:p>
            <a:r>
              <a:t>器</a:t>
            </a:r>
          </a:p>
          <a:p>
            <a:r>
              <a:t>用</a:t>
            </a:r>
          </a:p>
          <a:p>
            <a:r>
              <a:t>户</a:t>
            </a:r>
          </a:p>
        </p:txBody>
      </p:sp>
      <p:sp>
        <p:nvSpPr>
          <p:cNvPr id="393" name="货…"/>
          <p:cNvSpPr txBox="1"/>
          <p:nvPr/>
        </p:nvSpPr>
        <p:spPr>
          <a:xfrm>
            <a:off x="2345820" y="3023959"/>
            <a:ext cx="318980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货</a:t>
            </a:r>
          </a:p>
          <a:p>
            <a:r>
              <a:t>架</a:t>
            </a:r>
          </a:p>
          <a:p>
            <a:r>
              <a:t>活</a:t>
            </a:r>
          </a:p>
          <a:p>
            <a:r>
              <a:t>跃</a:t>
            </a:r>
          </a:p>
          <a:p>
            <a:r>
              <a:t>用</a:t>
            </a:r>
          </a:p>
          <a:p>
            <a:r>
              <a:t>户</a:t>
            </a:r>
          </a:p>
        </p:txBody>
      </p:sp>
      <p:sp>
        <p:nvSpPr>
          <p:cNvPr id="394" name="货…"/>
          <p:cNvSpPr txBox="1"/>
          <p:nvPr/>
        </p:nvSpPr>
        <p:spPr>
          <a:xfrm>
            <a:off x="2838710" y="3023959"/>
            <a:ext cx="259043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zh-CN" altLang="en-US" dirty="0" smtClean="0"/>
              <a:t>其</a:t>
            </a:r>
            <a:endParaRPr lang="en-US" altLang="zh-CN" dirty="0" smtClean="0"/>
          </a:p>
          <a:p>
            <a:r>
              <a:rPr lang="zh-CN" altLang="en-US" dirty="0" smtClean="0"/>
              <a:t>他</a:t>
            </a:r>
            <a:endParaRPr dirty="0"/>
          </a:p>
          <a:p>
            <a:r>
              <a:rPr dirty="0"/>
              <a:t>注</a:t>
            </a:r>
          </a:p>
          <a:p>
            <a:r>
              <a:rPr dirty="0"/>
              <a:t>册</a:t>
            </a:r>
          </a:p>
          <a:p>
            <a:r>
              <a:rPr dirty="0"/>
              <a:t>用</a:t>
            </a:r>
          </a:p>
          <a:p>
            <a:r>
              <a:rPr dirty="0"/>
              <a:t>户</a:t>
            </a:r>
          </a:p>
        </p:txBody>
      </p:sp>
      <p:sp>
        <p:nvSpPr>
          <p:cNvPr id="33" name="TextBox 58"/>
          <p:cNvSpPr txBox="1"/>
          <p:nvPr/>
        </p:nvSpPr>
        <p:spPr>
          <a:xfrm>
            <a:off x="4461816" y="1815227"/>
            <a:ext cx="3131533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>
              <a:defRPr sz="1000">
                <a:solidFill>
                  <a:srgbClr val="808080"/>
                </a:solidFill>
                <a:latin typeface="Impact MT Std"/>
                <a:ea typeface="Impact MT Std"/>
                <a:cs typeface="Impact MT Std"/>
                <a:sym typeface="Impact MT Std"/>
              </a:defRPr>
            </a:pPr>
            <a:r>
              <a:rPr lang="zh-CN" altLang="en-US" dirty="0" smtClean="0">
                <a:latin typeface="微软雅黑"/>
                <a:ea typeface="微软雅黑"/>
                <a:cs typeface="微软雅黑"/>
                <a:sym typeface="微软雅黑"/>
              </a:rPr>
              <a:t>小程序商城</a:t>
            </a:r>
            <a:r>
              <a:rPr dirty="0" smtClean="0">
                <a:latin typeface="微软雅黑"/>
                <a:ea typeface="微软雅黑"/>
                <a:cs typeface="微软雅黑"/>
                <a:sym typeface="微软雅黑"/>
              </a:rPr>
              <a:t>用户</a:t>
            </a:r>
            <a:r>
              <a:rPr lang="en-US" dirty="0" smtClean="0">
                <a:latin typeface="微软雅黑"/>
                <a:ea typeface="微软雅黑"/>
                <a:cs typeface="微软雅黑"/>
                <a:sym typeface="微软雅黑"/>
              </a:rPr>
              <a:t>260</a:t>
            </a:r>
            <a:r>
              <a:rPr dirty="0" smtClean="0">
                <a:latin typeface="微软雅黑"/>
                <a:ea typeface="微软雅黑"/>
                <a:cs typeface="微软雅黑"/>
                <a:sym typeface="微软雅黑"/>
              </a:rPr>
              <a:t>个</a:t>
            </a:r>
            <a:endParaRPr dirty="0">
              <a:latin typeface="微软雅黑"/>
              <a:ea typeface="微软雅黑"/>
              <a:cs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组合 7"/>
          <p:cNvGrpSpPr/>
          <p:nvPr/>
        </p:nvGrpSpPr>
        <p:grpSpPr>
          <a:xfrm>
            <a:off x="-1" y="245268"/>
            <a:ext cx="342901" cy="257176"/>
            <a:chOff x="0" y="0"/>
            <a:chExt cx="342899" cy="257175"/>
          </a:xfrm>
        </p:grpSpPr>
        <p:sp>
          <p:nvSpPr>
            <p:cNvPr id="396" name="矩形 8"/>
            <p:cNvSpPr/>
            <p:nvPr/>
          </p:nvSpPr>
          <p:spPr>
            <a:xfrm>
              <a:off x="-1" y="0"/>
              <a:ext cx="257176" cy="257175"/>
            </a:xfrm>
            <a:prstGeom prst="rect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7" name="矩形 9"/>
            <p:cNvSpPr/>
            <p:nvPr/>
          </p:nvSpPr>
          <p:spPr>
            <a:xfrm>
              <a:off x="285749" y="0"/>
              <a:ext cx="57151" cy="257175"/>
            </a:xfrm>
            <a:prstGeom prst="rect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99" name="文本框 10"/>
          <p:cNvSpPr txBox="1"/>
          <p:nvPr/>
        </p:nvSpPr>
        <p:spPr>
          <a:xfrm>
            <a:off x="421481" y="206418"/>
            <a:ext cx="207645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262626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融资需求</a:t>
            </a:r>
          </a:p>
        </p:txBody>
      </p:sp>
      <p:sp>
        <p:nvSpPr>
          <p:cNvPr id="400" name="椭圆 5"/>
          <p:cNvSpPr/>
          <p:nvPr/>
        </p:nvSpPr>
        <p:spPr>
          <a:xfrm>
            <a:off x="1548451" y="2463767"/>
            <a:ext cx="1863483" cy="1863483"/>
          </a:xfrm>
          <a:prstGeom prst="ellipse">
            <a:avLst/>
          </a:prstGeom>
          <a:solidFill>
            <a:srgbClr val="4093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5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03" name="椭圆 6"/>
          <p:cNvGrpSpPr/>
          <p:nvPr/>
        </p:nvGrpSpPr>
        <p:grpSpPr>
          <a:xfrm>
            <a:off x="3762121" y="1059975"/>
            <a:ext cx="432355" cy="432478"/>
            <a:chOff x="0" y="0"/>
            <a:chExt cx="432353" cy="432476"/>
          </a:xfrm>
        </p:grpSpPr>
        <p:sp>
          <p:nvSpPr>
            <p:cNvPr id="401" name="圆形"/>
            <p:cNvSpPr/>
            <p:nvPr/>
          </p:nvSpPr>
          <p:spPr>
            <a:xfrm>
              <a:off x="0" y="-1"/>
              <a:ext cx="432354" cy="432478"/>
            </a:xfrm>
            <a:prstGeom prst="ellipse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pPr>
              <a:endParaRPr/>
            </a:p>
          </p:txBody>
        </p:sp>
        <p:sp>
          <p:nvSpPr>
            <p:cNvPr id="402" name="1"/>
            <p:cNvSpPr txBox="1"/>
            <p:nvPr/>
          </p:nvSpPr>
          <p:spPr>
            <a:xfrm>
              <a:off x="63316" y="94317"/>
              <a:ext cx="305722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404" name="直接连接符 11"/>
          <p:cNvSpPr/>
          <p:nvPr/>
        </p:nvSpPr>
        <p:spPr>
          <a:xfrm>
            <a:off x="4194862" y="1288539"/>
            <a:ext cx="751909" cy="1"/>
          </a:xfrm>
          <a:prstGeom prst="line">
            <a:avLst/>
          </a:prstGeom>
          <a:ln w="6350">
            <a:solidFill>
              <a:srgbClr val="808080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5" name="TextBox 22"/>
          <p:cNvSpPr txBox="1"/>
          <p:nvPr/>
        </p:nvSpPr>
        <p:spPr>
          <a:xfrm>
            <a:off x="1719256" y="3277267"/>
            <a:ext cx="150108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800" b="1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altLang="en-US" dirty="0" smtClean="0"/>
              <a:t>出让股份</a:t>
            </a:r>
            <a:r>
              <a:rPr lang="en-US" altLang="zh-CN" dirty="0" smtClean="0"/>
              <a:t>18%</a:t>
            </a:r>
          </a:p>
          <a:p>
            <a:r>
              <a:rPr lang="zh-CN" altLang="en-US" dirty="0" smtClean="0"/>
              <a:t>融资</a:t>
            </a:r>
            <a:r>
              <a:rPr lang="en-US" altLang="zh-CN" dirty="0" smtClean="0"/>
              <a:t>80</a:t>
            </a:r>
            <a:r>
              <a:rPr lang="zh-CN" altLang="en-US" dirty="0" smtClean="0"/>
              <a:t>万</a:t>
            </a:r>
            <a:endParaRPr dirty="0"/>
          </a:p>
        </p:txBody>
      </p:sp>
      <p:sp>
        <p:nvSpPr>
          <p:cNvPr id="406" name="椭圆 13"/>
          <p:cNvSpPr/>
          <p:nvPr/>
        </p:nvSpPr>
        <p:spPr>
          <a:xfrm>
            <a:off x="1548451" y="951991"/>
            <a:ext cx="1863483" cy="1863483"/>
          </a:xfrm>
          <a:prstGeom prst="ellipse">
            <a:avLst/>
          </a:prstGeom>
          <a:solidFill>
            <a:srgbClr val="40937D"/>
          </a:solidFill>
          <a:ln w="762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7" name="KSO_Shape"/>
          <p:cNvSpPr/>
          <p:nvPr/>
        </p:nvSpPr>
        <p:spPr>
          <a:xfrm>
            <a:off x="1851911" y="1483073"/>
            <a:ext cx="1235771" cy="86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28" y="8610"/>
                </a:moveTo>
                <a:lnTo>
                  <a:pt x="19986" y="8622"/>
                </a:lnTo>
                <a:lnTo>
                  <a:pt x="19945" y="8633"/>
                </a:lnTo>
                <a:lnTo>
                  <a:pt x="19904" y="8651"/>
                </a:lnTo>
                <a:lnTo>
                  <a:pt x="19862" y="8681"/>
                </a:lnTo>
                <a:lnTo>
                  <a:pt x="19829" y="8716"/>
                </a:lnTo>
                <a:lnTo>
                  <a:pt x="19800" y="8746"/>
                </a:lnTo>
                <a:lnTo>
                  <a:pt x="19767" y="8787"/>
                </a:lnTo>
                <a:lnTo>
                  <a:pt x="19738" y="8835"/>
                </a:lnTo>
                <a:lnTo>
                  <a:pt x="19709" y="8876"/>
                </a:lnTo>
                <a:lnTo>
                  <a:pt x="19689" y="8929"/>
                </a:lnTo>
                <a:lnTo>
                  <a:pt x="19672" y="8983"/>
                </a:lnTo>
                <a:lnTo>
                  <a:pt x="19660" y="9042"/>
                </a:lnTo>
                <a:lnTo>
                  <a:pt x="19647" y="9101"/>
                </a:lnTo>
                <a:lnTo>
                  <a:pt x="19639" y="9166"/>
                </a:lnTo>
                <a:lnTo>
                  <a:pt x="19639" y="9290"/>
                </a:lnTo>
                <a:lnTo>
                  <a:pt x="19647" y="9355"/>
                </a:lnTo>
                <a:lnTo>
                  <a:pt x="19660" y="9415"/>
                </a:lnTo>
                <a:lnTo>
                  <a:pt x="19672" y="9468"/>
                </a:lnTo>
                <a:lnTo>
                  <a:pt x="19689" y="9527"/>
                </a:lnTo>
                <a:lnTo>
                  <a:pt x="19709" y="9574"/>
                </a:lnTo>
                <a:lnTo>
                  <a:pt x="19738" y="9628"/>
                </a:lnTo>
                <a:lnTo>
                  <a:pt x="19767" y="9669"/>
                </a:lnTo>
                <a:lnTo>
                  <a:pt x="19800" y="9705"/>
                </a:lnTo>
                <a:lnTo>
                  <a:pt x="19829" y="9746"/>
                </a:lnTo>
                <a:lnTo>
                  <a:pt x="19862" y="9776"/>
                </a:lnTo>
                <a:lnTo>
                  <a:pt x="19904" y="9799"/>
                </a:lnTo>
                <a:lnTo>
                  <a:pt x="19945" y="9823"/>
                </a:lnTo>
                <a:lnTo>
                  <a:pt x="19986" y="9841"/>
                </a:lnTo>
                <a:lnTo>
                  <a:pt x="20028" y="9847"/>
                </a:lnTo>
                <a:lnTo>
                  <a:pt x="20073" y="9852"/>
                </a:lnTo>
                <a:lnTo>
                  <a:pt x="20119" y="9847"/>
                </a:lnTo>
                <a:lnTo>
                  <a:pt x="20164" y="9841"/>
                </a:lnTo>
                <a:lnTo>
                  <a:pt x="20202" y="9823"/>
                </a:lnTo>
                <a:lnTo>
                  <a:pt x="20243" y="9799"/>
                </a:lnTo>
                <a:lnTo>
                  <a:pt x="20280" y="9776"/>
                </a:lnTo>
                <a:lnTo>
                  <a:pt x="20317" y="9746"/>
                </a:lnTo>
                <a:lnTo>
                  <a:pt x="20351" y="9705"/>
                </a:lnTo>
                <a:lnTo>
                  <a:pt x="20384" y="9669"/>
                </a:lnTo>
                <a:lnTo>
                  <a:pt x="20408" y="9628"/>
                </a:lnTo>
                <a:lnTo>
                  <a:pt x="20437" y="9574"/>
                </a:lnTo>
                <a:lnTo>
                  <a:pt x="20458" y="9527"/>
                </a:lnTo>
                <a:lnTo>
                  <a:pt x="20475" y="9468"/>
                </a:lnTo>
                <a:lnTo>
                  <a:pt x="20487" y="9415"/>
                </a:lnTo>
                <a:lnTo>
                  <a:pt x="20499" y="9355"/>
                </a:lnTo>
                <a:lnTo>
                  <a:pt x="20508" y="9290"/>
                </a:lnTo>
                <a:lnTo>
                  <a:pt x="20512" y="9231"/>
                </a:lnTo>
                <a:lnTo>
                  <a:pt x="20508" y="9166"/>
                </a:lnTo>
                <a:lnTo>
                  <a:pt x="20499" y="9101"/>
                </a:lnTo>
                <a:lnTo>
                  <a:pt x="20487" y="9042"/>
                </a:lnTo>
                <a:lnTo>
                  <a:pt x="20475" y="8983"/>
                </a:lnTo>
                <a:lnTo>
                  <a:pt x="20458" y="8929"/>
                </a:lnTo>
                <a:lnTo>
                  <a:pt x="20437" y="8876"/>
                </a:lnTo>
                <a:lnTo>
                  <a:pt x="20408" y="8835"/>
                </a:lnTo>
                <a:lnTo>
                  <a:pt x="20384" y="8787"/>
                </a:lnTo>
                <a:lnTo>
                  <a:pt x="20351" y="8746"/>
                </a:lnTo>
                <a:lnTo>
                  <a:pt x="20317" y="8716"/>
                </a:lnTo>
                <a:lnTo>
                  <a:pt x="20280" y="8681"/>
                </a:lnTo>
                <a:lnTo>
                  <a:pt x="20243" y="8651"/>
                </a:lnTo>
                <a:lnTo>
                  <a:pt x="20202" y="8633"/>
                </a:lnTo>
                <a:lnTo>
                  <a:pt x="20164" y="8622"/>
                </a:lnTo>
                <a:lnTo>
                  <a:pt x="20119" y="8610"/>
                </a:lnTo>
                <a:lnTo>
                  <a:pt x="20028" y="8610"/>
                </a:lnTo>
                <a:close/>
                <a:moveTo>
                  <a:pt x="5406" y="2389"/>
                </a:moveTo>
                <a:lnTo>
                  <a:pt x="5452" y="2389"/>
                </a:lnTo>
                <a:lnTo>
                  <a:pt x="5497" y="2395"/>
                </a:lnTo>
                <a:lnTo>
                  <a:pt x="5539" y="2407"/>
                </a:lnTo>
                <a:lnTo>
                  <a:pt x="5585" y="2424"/>
                </a:lnTo>
                <a:lnTo>
                  <a:pt x="5622" y="2442"/>
                </a:lnTo>
                <a:lnTo>
                  <a:pt x="5663" y="2477"/>
                </a:lnTo>
                <a:lnTo>
                  <a:pt x="5697" y="2512"/>
                </a:lnTo>
                <a:lnTo>
                  <a:pt x="5730" y="2547"/>
                </a:lnTo>
                <a:lnTo>
                  <a:pt x="5763" y="2594"/>
                </a:lnTo>
                <a:lnTo>
                  <a:pt x="5792" y="2634"/>
                </a:lnTo>
                <a:lnTo>
                  <a:pt x="5817" y="2693"/>
                </a:lnTo>
                <a:lnTo>
                  <a:pt x="5834" y="2740"/>
                </a:lnTo>
                <a:lnTo>
                  <a:pt x="5854" y="2804"/>
                </a:lnTo>
                <a:lnTo>
                  <a:pt x="5871" y="2868"/>
                </a:lnTo>
                <a:lnTo>
                  <a:pt x="5879" y="2926"/>
                </a:lnTo>
                <a:lnTo>
                  <a:pt x="5883" y="2996"/>
                </a:lnTo>
                <a:lnTo>
                  <a:pt x="5883" y="3060"/>
                </a:lnTo>
                <a:lnTo>
                  <a:pt x="5879" y="3119"/>
                </a:lnTo>
                <a:lnTo>
                  <a:pt x="5871" y="3183"/>
                </a:lnTo>
                <a:lnTo>
                  <a:pt x="5858" y="3241"/>
                </a:lnTo>
                <a:lnTo>
                  <a:pt x="5838" y="3300"/>
                </a:lnTo>
                <a:lnTo>
                  <a:pt x="5817" y="3352"/>
                </a:lnTo>
                <a:lnTo>
                  <a:pt x="5796" y="3405"/>
                </a:lnTo>
                <a:lnTo>
                  <a:pt x="5767" y="3445"/>
                </a:lnTo>
                <a:lnTo>
                  <a:pt x="5738" y="3498"/>
                </a:lnTo>
                <a:lnTo>
                  <a:pt x="5701" y="3533"/>
                </a:lnTo>
                <a:lnTo>
                  <a:pt x="5668" y="3574"/>
                </a:lnTo>
                <a:lnTo>
                  <a:pt x="5626" y="3597"/>
                </a:lnTo>
                <a:lnTo>
                  <a:pt x="5589" y="3620"/>
                </a:lnTo>
                <a:lnTo>
                  <a:pt x="5543" y="3644"/>
                </a:lnTo>
                <a:lnTo>
                  <a:pt x="5497" y="3661"/>
                </a:lnTo>
                <a:lnTo>
                  <a:pt x="5452" y="3667"/>
                </a:lnTo>
                <a:lnTo>
                  <a:pt x="5402" y="3667"/>
                </a:lnTo>
                <a:lnTo>
                  <a:pt x="5360" y="3661"/>
                </a:lnTo>
                <a:lnTo>
                  <a:pt x="5315" y="3644"/>
                </a:lnTo>
                <a:lnTo>
                  <a:pt x="5273" y="3626"/>
                </a:lnTo>
                <a:lnTo>
                  <a:pt x="5236" y="3603"/>
                </a:lnTo>
                <a:lnTo>
                  <a:pt x="5194" y="3574"/>
                </a:lnTo>
                <a:lnTo>
                  <a:pt x="5161" y="3539"/>
                </a:lnTo>
                <a:lnTo>
                  <a:pt x="5124" y="3504"/>
                </a:lnTo>
                <a:lnTo>
                  <a:pt x="5095" y="3463"/>
                </a:lnTo>
                <a:lnTo>
                  <a:pt x="5062" y="3410"/>
                </a:lnTo>
                <a:lnTo>
                  <a:pt x="5041" y="3364"/>
                </a:lnTo>
                <a:lnTo>
                  <a:pt x="5020" y="3305"/>
                </a:lnTo>
                <a:lnTo>
                  <a:pt x="5003" y="3247"/>
                </a:lnTo>
                <a:lnTo>
                  <a:pt x="4987" y="3189"/>
                </a:lnTo>
                <a:lnTo>
                  <a:pt x="4979" y="3119"/>
                </a:lnTo>
                <a:lnTo>
                  <a:pt x="4974" y="3060"/>
                </a:lnTo>
                <a:lnTo>
                  <a:pt x="4974" y="2990"/>
                </a:lnTo>
                <a:lnTo>
                  <a:pt x="4979" y="2926"/>
                </a:lnTo>
                <a:lnTo>
                  <a:pt x="4987" y="2868"/>
                </a:lnTo>
                <a:lnTo>
                  <a:pt x="5003" y="2810"/>
                </a:lnTo>
                <a:lnTo>
                  <a:pt x="5016" y="2751"/>
                </a:lnTo>
                <a:lnTo>
                  <a:pt x="5037" y="2699"/>
                </a:lnTo>
                <a:lnTo>
                  <a:pt x="5062" y="2646"/>
                </a:lnTo>
                <a:lnTo>
                  <a:pt x="5091" y="2600"/>
                </a:lnTo>
                <a:lnTo>
                  <a:pt x="5120" y="2553"/>
                </a:lnTo>
                <a:lnTo>
                  <a:pt x="5153" y="2512"/>
                </a:lnTo>
                <a:lnTo>
                  <a:pt x="5190" y="2483"/>
                </a:lnTo>
                <a:lnTo>
                  <a:pt x="5228" y="2448"/>
                </a:lnTo>
                <a:lnTo>
                  <a:pt x="5269" y="2424"/>
                </a:lnTo>
                <a:lnTo>
                  <a:pt x="5315" y="2407"/>
                </a:lnTo>
                <a:lnTo>
                  <a:pt x="5360" y="2395"/>
                </a:lnTo>
                <a:lnTo>
                  <a:pt x="5406" y="2389"/>
                </a:lnTo>
                <a:close/>
                <a:moveTo>
                  <a:pt x="17694" y="1656"/>
                </a:moveTo>
                <a:lnTo>
                  <a:pt x="17893" y="1958"/>
                </a:lnTo>
                <a:lnTo>
                  <a:pt x="18121" y="2307"/>
                </a:lnTo>
                <a:lnTo>
                  <a:pt x="18410" y="2775"/>
                </a:lnTo>
                <a:lnTo>
                  <a:pt x="18576" y="3053"/>
                </a:lnTo>
                <a:lnTo>
                  <a:pt x="18758" y="3349"/>
                </a:lnTo>
                <a:lnTo>
                  <a:pt x="18940" y="3674"/>
                </a:lnTo>
                <a:lnTo>
                  <a:pt x="19138" y="4011"/>
                </a:lnTo>
                <a:lnTo>
                  <a:pt x="19337" y="4378"/>
                </a:lnTo>
                <a:lnTo>
                  <a:pt x="19544" y="4751"/>
                </a:lnTo>
                <a:lnTo>
                  <a:pt x="19755" y="5148"/>
                </a:lnTo>
                <a:lnTo>
                  <a:pt x="19962" y="5550"/>
                </a:lnTo>
                <a:lnTo>
                  <a:pt x="20164" y="5964"/>
                </a:lnTo>
                <a:lnTo>
                  <a:pt x="20351" y="6361"/>
                </a:lnTo>
                <a:lnTo>
                  <a:pt x="20528" y="6751"/>
                </a:lnTo>
                <a:lnTo>
                  <a:pt x="20686" y="7124"/>
                </a:lnTo>
                <a:lnTo>
                  <a:pt x="20835" y="7473"/>
                </a:lnTo>
                <a:lnTo>
                  <a:pt x="20967" y="7817"/>
                </a:lnTo>
                <a:lnTo>
                  <a:pt x="21091" y="8130"/>
                </a:lnTo>
                <a:lnTo>
                  <a:pt x="21199" y="8420"/>
                </a:lnTo>
                <a:lnTo>
                  <a:pt x="21294" y="8681"/>
                </a:lnTo>
                <a:lnTo>
                  <a:pt x="21377" y="8923"/>
                </a:lnTo>
                <a:lnTo>
                  <a:pt x="21501" y="9296"/>
                </a:lnTo>
                <a:lnTo>
                  <a:pt x="21575" y="9539"/>
                </a:lnTo>
                <a:lnTo>
                  <a:pt x="21600" y="9628"/>
                </a:lnTo>
                <a:lnTo>
                  <a:pt x="19469" y="11876"/>
                </a:lnTo>
                <a:lnTo>
                  <a:pt x="19440" y="11764"/>
                </a:lnTo>
                <a:lnTo>
                  <a:pt x="19362" y="11433"/>
                </a:lnTo>
                <a:lnTo>
                  <a:pt x="19308" y="11196"/>
                </a:lnTo>
                <a:lnTo>
                  <a:pt x="19238" y="10930"/>
                </a:lnTo>
                <a:lnTo>
                  <a:pt x="19155" y="10616"/>
                </a:lnTo>
                <a:lnTo>
                  <a:pt x="19060" y="10285"/>
                </a:lnTo>
                <a:lnTo>
                  <a:pt x="18956" y="9929"/>
                </a:lnTo>
                <a:lnTo>
                  <a:pt x="18836" y="9545"/>
                </a:lnTo>
                <a:lnTo>
                  <a:pt x="18708" y="9154"/>
                </a:lnTo>
                <a:lnTo>
                  <a:pt x="18567" y="8746"/>
                </a:lnTo>
                <a:lnTo>
                  <a:pt x="18414" y="8332"/>
                </a:lnTo>
                <a:lnTo>
                  <a:pt x="18253" y="7917"/>
                </a:lnTo>
                <a:lnTo>
                  <a:pt x="18162" y="7710"/>
                </a:lnTo>
                <a:lnTo>
                  <a:pt x="18075" y="7509"/>
                </a:lnTo>
                <a:lnTo>
                  <a:pt x="17984" y="7308"/>
                </a:lnTo>
                <a:lnTo>
                  <a:pt x="17893" y="7107"/>
                </a:lnTo>
                <a:lnTo>
                  <a:pt x="17794" y="6905"/>
                </a:lnTo>
                <a:lnTo>
                  <a:pt x="17699" y="6716"/>
                </a:lnTo>
                <a:lnTo>
                  <a:pt x="17599" y="6532"/>
                </a:lnTo>
                <a:lnTo>
                  <a:pt x="17500" y="6349"/>
                </a:lnTo>
                <a:lnTo>
                  <a:pt x="17301" y="6012"/>
                </a:lnTo>
                <a:lnTo>
                  <a:pt x="17107" y="5692"/>
                </a:lnTo>
                <a:lnTo>
                  <a:pt x="16917" y="5396"/>
                </a:lnTo>
                <a:lnTo>
                  <a:pt x="16726" y="5118"/>
                </a:lnTo>
                <a:lnTo>
                  <a:pt x="16552" y="4875"/>
                </a:lnTo>
                <a:lnTo>
                  <a:pt x="16379" y="4645"/>
                </a:lnTo>
                <a:lnTo>
                  <a:pt x="16221" y="4449"/>
                </a:lnTo>
                <a:lnTo>
                  <a:pt x="16081" y="4278"/>
                </a:lnTo>
                <a:lnTo>
                  <a:pt x="15953" y="4124"/>
                </a:lnTo>
                <a:lnTo>
                  <a:pt x="15845" y="4006"/>
                </a:lnTo>
                <a:lnTo>
                  <a:pt x="15688" y="3840"/>
                </a:lnTo>
                <a:lnTo>
                  <a:pt x="15634" y="3787"/>
                </a:lnTo>
                <a:lnTo>
                  <a:pt x="17694" y="1656"/>
                </a:lnTo>
                <a:close/>
                <a:moveTo>
                  <a:pt x="5516" y="1172"/>
                </a:moveTo>
                <a:lnTo>
                  <a:pt x="5326" y="1314"/>
                </a:lnTo>
                <a:lnTo>
                  <a:pt x="5094" y="1504"/>
                </a:lnTo>
                <a:lnTo>
                  <a:pt x="4962" y="1616"/>
                </a:lnTo>
                <a:lnTo>
                  <a:pt x="4822" y="1740"/>
                </a:lnTo>
                <a:lnTo>
                  <a:pt x="4673" y="1882"/>
                </a:lnTo>
                <a:lnTo>
                  <a:pt x="4516" y="2030"/>
                </a:lnTo>
                <a:lnTo>
                  <a:pt x="4346" y="2202"/>
                </a:lnTo>
                <a:lnTo>
                  <a:pt x="4181" y="2380"/>
                </a:lnTo>
                <a:lnTo>
                  <a:pt x="3999" y="2575"/>
                </a:lnTo>
                <a:lnTo>
                  <a:pt x="3822" y="2776"/>
                </a:lnTo>
                <a:lnTo>
                  <a:pt x="3636" y="2995"/>
                </a:lnTo>
                <a:lnTo>
                  <a:pt x="3454" y="3226"/>
                </a:lnTo>
                <a:lnTo>
                  <a:pt x="3264" y="3475"/>
                </a:lnTo>
                <a:lnTo>
                  <a:pt x="3070" y="3735"/>
                </a:lnTo>
                <a:lnTo>
                  <a:pt x="2884" y="4007"/>
                </a:lnTo>
                <a:lnTo>
                  <a:pt x="2698" y="4280"/>
                </a:lnTo>
                <a:lnTo>
                  <a:pt x="2343" y="4807"/>
                </a:lnTo>
                <a:lnTo>
                  <a:pt x="2012" y="5316"/>
                </a:lnTo>
                <a:lnTo>
                  <a:pt x="1715" y="5801"/>
                </a:lnTo>
                <a:lnTo>
                  <a:pt x="1446" y="6251"/>
                </a:lnTo>
                <a:lnTo>
                  <a:pt x="1211" y="6648"/>
                </a:lnTo>
                <a:lnTo>
                  <a:pt x="1012" y="6991"/>
                </a:lnTo>
                <a:lnTo>
                  <a:pt x="859" y="7275"/>
                </a:lnTo>
                <a:lnTo>
                  <a:pt x="2136" y="9134"/>
                </a:lnTo>
                <a:lnTo>
                  <a:pt x="2227" y="8903"/>
                </a:lnTo>
                <a:lnTo>
                  <a:pt x="2338" y="8660"/>
                </a:lnTo>
                <a:lnTo>
                  <a:pt x="2467" y="8382"/>
                </a:lnTo>
                <a:lnTo>
                  <a:pt x="2607" y="8092"/>
                </a:lnTo>
                <a:lnTo>
                  <a:pt x="2669" y="7920"/>
                </a:lnTo>
                <a:lnTo>
                  <a:pt x="2710" y="7814"/>
                </a:lnTo>
                <a:lnTo>
                  <a:pt x="2760" y="7689"/>
                </a:lnTo>
                <a:lnTo>
                  <a:pt x="2818" y="7565"/>
                </a:lnTo>
                <a:lnTo>
                  <a:pt x="2884" y="7435"/>
                </a:lnTo>
                <a:lnTo>
                  <a:pt x="2958" y="7281"/>
                </a:lnTo>
                <a:lnTo>
                  <a:pt x="3041" y="7133"/>
                </a:lnTo>
                <a:lnTo>
                  <a:pt x="3136" y="6967"/>
                </a:lnTo>
                <a:lnTo>
                  <a:pt x="3243" y="6801"/>
                </a:lnTo>
                <a:lnTo>
                  <a:pt x="3355" y="6618"/>
                </a:lnTo>
                <a:lnTo>
                  <a:pt x="3483" y="6434"/>
                </a:lnTo>
                <a:lnTo>
                  <a:pt x="3623" y="6239"/>
                </a:lnTo>
                <a:lnTo>
                  <a:pt x="3772" y="6044"/>
                </a:lnTo>
                <a:lnTo>
                  <a:pt x="3942" y="5837"/>
                </a:lnTo>
                <a:lnTo>
                  <a:pt x="4119" y="5629"/>
                </a:lnTo>
                <a:lnTo>
                  <a:pt x="4301" y="5399"/>
                </a:lnTo>
                <a:lnTo>
                  <a:pt x="4483" y="5174"/>
                </a:lnTo>
                <a:lnTo>
                  <a:pt x="4669" y="4960"/>
                </a:lnTo>
                <a:lnTo>
                  <a:pt x="4855" y="4753"/>
                </a:lnTo>
                <a:lnTo>
                  <a:pt x="5041" y="4552"/>
                </a:lnTo>
                <a:lnTo>
                  <a:pt x="5226" y="4363"/>
                </a:lnTo>
                <a:lnTo>
                  <a:pt x="5408" y="4185"/>
                </a:lnTo>
                <a:lnTo>
                  <a:pt x="5590" y="4007"/>
                </a:lnTo>
                <a:lnTo>
                  <a:pt x="5764" y="3842"/>
                </a:lnTo>
                <a:lnTo>
                  <a:pt x="5937" y="3688"/>
                </a:lnTo>
                <a:lnTo>
                  <a:pt x="6264" y="3404"/>
                </a:lnTo>
                <a:lnTo>
                  <a:pt x="6557" y="3161"/>
                </a:lnTo>
                <a:lnTo>
                  <a:pt x="6809" y="2960"/>
                </a:lnTo>
                <a:lnTo>
                  <a:pt x="5516" y="1172"/>
                </a:lnTo>
                <a:close/>
                <a:moveTo>
                  <a:pt x="5598" y="0"/>
                </a:moveTo>
                <a:lnTo>
                  <a:pt x="5652" y="12"/>
                </a:lnTo>
                <a:lnTo>
                  <a:pt x="5706" y="36"/>
                </a:lnTo>
                <a:lnTo>
                  <a:pt x="5751" y="65"/>
                </a:lnTo>
                <a:lnTo>
                  <a:pt x="5801" y="101"/>
                </a:lnTo>
                <a:lnTo>
                  <a:pt x="5842" y="154"/>
                </a:lnTo>
                <a:lnTo>
                  <a:pt x="7693" y="2705"/>
                </a:lnTo>
                <a:lnTo>
                  <a:pt x="7722" y="2758"/>
                </a:lnTo>
                <a:lnTo>
                  <a:pt x="7751" y="2806"/>
                </a:lnTo>
                <a:lnTo>
                  <a:pt x="7772" y="2865"/>
                </a:lnTo>
                <a:lnTo>
                  <a:pt x="7788" y="2918"/>
                </a:lnTo>
                <a:lnTo>
                  <a:pt x="7796" y="2983"/>
                </a:lnTo>
                <a:lnTo>
                  <a:pt x="7805" y="3043"/>
                </a:lnTo>
                <a:lnTo>
                  <a:pt x="7805" y="3108"/>
                </a:lnTo>
                <a:lnTo>
                  <a:pt x="7800" y="3179"/>
                </a:lnTo>
                <a:lnTo>
                  <a:pt x="7792" y="3238"/>
                </a:lnTo>
                <a:lnTo>
                  <a:pt x="7776" y="3297"/>
                </a:lnTo>
                <a:lnTo>
                  <a:pt x="7759" y="3350"/>
                </a:lnTo>
                <a:lnTo>
                  <a:pt x="7730" y="3410"/>
                </a:lnTo>
                <a:lnTo>
                  <a:pt x="7705" y="3451"/>
                </a:lnTo>
                <a:lnTo>
                  <a:pt x="7668" y="3498"/>
                </a:lnTo>
                <a:lnTo>
                  <a:pt x="7635" y="3534"/>
                </a:lnTo>
                <a:lnTo>
                  <a:pt x="7594" y="3569"/>
                </a:lnTo>
                <a:lnTo>
                  <a:pt x="7524" y="3617"/>
                </a:lnTo>
                <a:lnTo>
                  <a:pt x="7342" y="3747"/>
                </a:lnTo>
                <a:lnTo>
                  <a:pt x="8086" y="4410"/>
                </a:lnTo>
                <a:lnTo>
                  <a:pt x="8470" y="4753"/>
                </a:lnTo>
                <a:lnTo>
                  <a:pt x="8784" y="5043"/>
                </a:lnTo>
                <a:lnTo>
                  <a:pt x="8904" y="4955"/>
                </a:lnTo>
                <a:lnTo>
                  <a:pt x="9032" y="4866"/>
                </a:lnTo>
                <a:lnTo>
                  <a:pt x="9160" y="4795"/>
                </a:lnTo>
                <a:lnTo>
                  <a:pt x="9288" y="4730"/>
                </a:lnTo>
                <a:lnTo>
                  <a:pt x="9428" y="4665"/>
                </a:lnTo>
                <a:lnTo>
                  <a:pt x="9569" y="4617"/>
                </a:lnTo>
                <a:lnTo>
                  <a:pt x="9722" y="4576"/>
                </a:lnTo>
                <a:lnTo>
                  <a:pt x="9870" y="4534"/>
                </a:lnTo>
                <a:lnTo>
                  <a:pt x="10106" y="4499"/>
                </a:lnTo>
                <a:lnTo>
                  <a:pt x="10329" y="4475"/>
                </a:lnTo>
                <a:lnTo>
                  <a:pt x="10548" y="4457"/>
                </a:lnTo>
                <a:lnTo>
                  <a:pt x="10755" y="4451"/>
                </a:lnTo>
                <a:lnTo>
                  <a:pt x="10957" y="4463"/>
                </a:lnTo>
                <a:lnTo>
                  <a:pt x="11147" y="4487"/>
                </a:lnTo>
                <a:lnTo>
                  <a:pt x="11329" y="4511"/>
                </a:lnTo>
                <a:lnTo>
                  <a:pt x="11507" y="4546"/>
                </a:lnTo>
                <a:lnTo>
                  <a:pt x="11672" y="4593"/>
                </a:lnTo>
                <a:lnTo>
                  <a:pt x="11837" y="4647"/>
                </a:lnTo>
                <a:lnTo>
                  <a:pt x="11990" y="4706"/>
                </a:lnTo>
                <a:lnTo>
                  <a:pt x="12135" y="4777"/>
                </a:lnTo>
                <a:lnTo>
                  <a:pt x="12275" y="4842"/>
                </a:lnTo>
                <a:lnTo>
                  <a:pt x="12407" y="4913"/>
                </a:lnTo>
                <a:lnTo>
                  <a:pt x="12531" y="4996"/>
                </a:lnTo>
                <a:lnTo>
                  <a:pt x="12651" y="5067"/>
                </a:lnTo>
                <a:lnTo>
                  <a:pt x="12771" y="5150"/>
                </a:lnTo>
                <a:lnTo>
                  <a:pt x="12878" y="5233"/>
                </a:lnTo>
                <a:lnTo>
                  <a:pt x="13081" y="5404"/>
                </a:lnTo>
                <a:lnTo>
                  <a:pt x="13267" y="5558"/>
                </a:lnTo>
                <a:lnTo>
                  <a:pt x="13428" y="5706"/>
                </a:lnTo>
                <a:lnTo>
                  <a:pt x="13576" y="5837"/>
                </a:lnTo>
                <a:lnTo>
                  <a:pt x="13647" y="5896"/>
                </a:lnTo>
                <a:lnTo>
                  <a:pt x="13713" y="5943"/>
                </a:lnTo>
                <a:lnTo>
                  <a:pt x="13779" y="5990"/>
                </a:lnTo>
                <a:lnTo>
                  <a:pt x="13837" y="6020"/>
                </a:lnTo>
                <a:lnTo>
                  <a:pt x="13895" y="6044"/>
                </a:lnTo>
                <a:lnTo>
                  <a:pt x="13952" y="6056"/>
                </a:lnTo>
                <a:lnTo>
                  <a:pt x="14006" y="6067"/>
                </a:lnTo>
                <a:lnTo>
                  <a:pt x="14068" y="6067"/>
                </a:lnTo>
                <a:lnTo>
                  <a:pt x="14138" y="6061"/>
                </a:lnTo>
                <a:lnTo>
                  <a:pt x="14209" y="6056"/>
                </a:lnTo>
                <a:lnTo>
                  <a:pt x="14361" y="6026"/>
                </a:lnTo>
                <a:lnTo>
                  <a:pt x="14531" y="5979"/>
                </a:lnTo>
                <a:lnTo>
                  <a:pt x="14700" y="5919"/>
                </a:lnTo>
                <a:lnTo>
                  <a:pt x="14882" y="5854"/>
                </a:lnTo>
                <a:lnTo>
                  <a:pt x="15060" y="5777"/>
                </a:lnTo>
                <a:lnTo>
                  <a:pt x="15237" y="5700"/>
                </a:lnTo>
                <a:lnTo>
                  <a:pt x="15560" y="5541"/>
                </a:lnTo>
                <a:lnTo>
                  <a:pt x="15832" y="5404"/>
                </a:lnTo>
                <a:lnTo>
                  <a:pt x="16084" y="5262"/>
                </a:lnTo>
                <a:lnTo>
                  <a:pt x="16146" y="5327"/>
                </a:lnTo>
                <a:lnTo>
                  <a:pt x="16212" y="5416"/>
                </a:lnTo>
                <a:lnTo>
                  <a:pt x="16303" y="5535"/>
                </a:lnTo>
                <a:lnTo>
                  <a:pt x="16423" y="5694"/>
                </a:lnTo>
                <a:lnTo>
                  <a:pt x="16551" y="5890"/>
                </a:lnTo>
                <a:lnTo>
                  <a:pt x="16708" y="6115"/>
                </a:lnTo>
                <a:lnTo>
                  <a:pt x="16873" y="6381"/>
                </a:lnTo>
                <a:lnTo>
                  <a:pt x="17059" y="6695"/>
                </a:lnTo>
                <a:lnTo>
                  <a:pt x="17249" y="7044"/>
                </a:lnTo>
                <a:lnTo>
                  <a:pt x="17353" y="7234"/>
                </a:lnTo>
                <a:lnTo>
                  <a:pt x="17452" y="7435"/>
                </a:lnTo>
                <a:lnTo>
                  <a:pt x="17559" y="7642"/>
                </a:lnTo>
                <a:lnTo>
                  <a:pt x="17663" y="7867"/>
                </a:lnTo>
                <a:lnTo>
                  <a:pt x="17774" y="8092"/>
                </a:lnTo>
                <a:lnTo>
                  <a:pt x="17882" y="8340"/>
                </a:lnTo>
                <a:lnTo>
                  <a:pt x="17989" y="8589"/>
                </a:lnTo>
                <a:lnTo>
                  <a:pt x="18101" y="8855"/>
                </a:lnTo>
                <a:lnTo>
                  <a:pt x="18212" y="9134"/>
                </a:lnTo>
                <a:lnTo>
                  <a:pt x="18324" y="9424"/>
                </a:lnTo>
                <a:lnTo>
                  <a:pt x="18431" y="9714"/>
                </a:lnTo>
                <a:lnTo>
                  <a:pt x="18543" y="10028"/>
                </a:lnTo>
                <a:lnTo>
                  <a:pt x="18766" y="10661"/>
                </a:lnTo>
                <a:lnTo>
                  <a:pt x="18848" y="10904"/>
                </a:lnTo>
                <a:lnTo>
                  <a:pt x="18877" y="11016"/>
                </a:lnTo>
                <a:lnTo>
                  <a:pt x="18906" y="11117"/>
                </a:lnTo>
                <a:lnTo>
                  <a:pt x="18923" y="11211"/>
                </a:lnTo>
                <a:lnTo>
                  <a:pt x="18935" y="11300"/>
                </a:lnTo>
                <a:lnTo>
                  <a:pt x="18939" y="11389"/>
                </a:lnTo>
                <a:lnTo>
                  <a:pt x="18939" y="11466"/>
                </a:lnTo>
                <a:lnTo>
                  <a:pt x="18931" y="11543"/>
                </a:lnTo>
                <a:lnTo>
                  <a:pt x="18910" y="11608"/>
                </a:lnTo>
                <a:lnTo>
                  <a:pt x="18886" y="11679"/>
                </a:lnTo>
                <a:lnTo>
                  <a:pt x="18848" y="11750"/>
                </a:lnTo>
                <a:lnTo>
                  <a:pt x="18799" y="11809"/>
                </a:lnTo>
                <a:lnTo>
                  <a:pt x="18749" y="11874"/>
                </a:lnTo>
                <a:lnTo>
                  <a:pt x="18679" y="11939"/>
                </a:lnTo>
                <a:lnTo>
                  <a:pt x="18605" y="12011"/>
                </a:lnTo>
                <a:lnTo>
                  <a:pt x="18514" y="12082"/>
                </a:lnTo>
                <a:lnTo>
                  <a:pt x="18419" y="12159"/>
                </a:lnTo>
                <a:lnTo>
                  <a:pt x="18187" y="12312"/>
                </a:lnTo>
                <a:lnTo>
                  <a:pt x="17906" y="12496"/>
                </a:lnTo>
                <a:lnTo>
                  <a:pt x="17572" y="12703"/>
                </a:lnTo>
                <a:lnTo>
                  <a:pt x="17179" y="12946"/>
                </a:lnTo>
                <a:lnTo>
                  <a:pt x="16737" y="13236"/>
                </a:lnTo>
                <a:lnTo>
                  <a:pt x="16328" y="13496"/>
                </a:lnTo>
                <a:lnTo>
                  <a:pt x="16175" y="13591"/>
                </a:lnTo>
                <a:lnTo>
                  <a:pt x="16047" y="13656"/>
                </a:lnTo>
                <a:lnTo>
                  <a:pt x="15940" y="13703"/>
                </a:lnTo>
                <a:lnTo>
                  <a:pt x="15894" y="13721"/>
                </a:lnTo>
                <a:lnTo>
                  <a:pt x="15853" y="13733"/>
                </a:lnTo>
                <a:lnTo>
                  <a:pt x="15812" y="13739"/>
                </a:lnTo>
                <a:lnTo>
                  <a:pt x="15770" y="13739"/>
                </a:lnTo>
                <a:lnTo>
                  <a:pt x="15737" y="13733"/>
                </a:lnTo>
                <a:lnTo>
                  <a:pt x="15704" y="13727"/>
                </a:lnTo>
                <a:lnTo>
                  <a:pt x="15671" y="13715"/>
                </a:lnTo>
                <a:lnTo>
                  <a:pt x="15642" y="13703"/>
                </a:lnTo>
                <a:lnTo>
                  <a:pt x="15576" y="13656"/>
                </a:lnTo>
                <a:lnTo>
                  <a:pt x="15510" y="13603"/>
                </a:lnTo>
                <a:lnTo>
                  <a:pt x="15432" y="13526"/>
                </a:lnTo>
                <a:lnTo>
                  <a:pt x="15332" y="13443"/>
                </a:lnTo>
                <a:lnTo>
                  <a:pt x="15225" y="13348"/>
                </a:lnTo>
                <a:lnTo>
                  <a:pt x="15093" y="13242"/>
                </a:lnTo>
                <a:lnTo>
                  <a:pt x="14927" y="13129"/>
                </a:lnTo>
                <a:lnTo>
                  <a:pt x="14837" y="13064"/>
                </a:lnTo>
                <a:lnTo>
                  <a:pt x="14737" y="12975"/>
                </a:lnTo>
                <a:lnTo>
                  <a:pt x="14622" y="12869"/>
                </a:lnTo>
                <a:lnTo>
                  <a:pt x="14506" y="12739"/>
                </a:lnTo>
                <a:lnTo>
                  <a:pt x="14382" y="12602"/>
                </a:lnTo>
                <a:lnTo>
                  <a:pt x="14250" y="12443"/>
                </a:lnTo>
                <a:lnTo>
                  <a:pt x="14114" y="12277"/>
                </a:lnTo>
                <a:lnTo>
                  <a:pt x="13973" y="12093"/>
                </a:lnTo>
                <a:lnTo>
                  <a:pt x="13680" y="11703"/>
                </a:lnTo>
                <a:lnTo>
                  <a:pt x="13370" y="11288"/>
                </a:lnTo>
                <a:lnTo>
                  <a:pt x="13060" y="10856"/>
                </a:lnTo>
                <a:lnTo>
                  <a:pt x="12754" y="10412"/>
                </a:lnTo>
                <a:lnTo>
                  <a:pt x="12155" y="9572"/>
                </a:lnTo>
                <a:lnTo>
                  <a:pt x="11878" y="9187"/>
                </a:lnTo>
                <a:lnTo>
                  <a:pt x="11626" y="8850"/>
                </a:lnTo>
                <a:lnTo>
                  <a:pt x="11511" y="8702"/>
                </a:lnTo>
                <a:lnTo>
                  <a:pt x="11399" y="8565"/>
                </a:lnTo>
                <a:lnTo>
                  <a:pt x="11300" y="8453"/>
                </a:lnTo>
                <a:lnTo>
                  <a:pt x="11213" y="8352"/>
                </a:lnTo>
                <a:lnTo>
                  <a:pt x="11131" y="8269"/>
                </a:lnTo>
                <a:lnTo>
                  <a:pt x="11060" y="8216"/>
                </a:lnTo>
                <a:lnTo>
                  <a:pt x="11002" y="8175"/>
                </a:lnTo>
                <a:lnTo>
                  <a:pt x="10974" y="8163"/>
                </a:lnTo>
                <a:lnTo>
                  <a:pt x="10854" y="8163"/>
                </a:lnTo>
                <a:lnTo>
                  <a:pt x="10709" y="8175"/>
                </a:lnTo>
                <a:lnTo>
                  <a:pt x="10333" y="8210"/>
                </a:lnTo>
                <a:lnTo>
                  <a:pt x="9883" y="8246"/>
                </a:lnTo>
                <a:lnTo>
                  <a:pt x="9395" y="8293"/>
                </a:lnTo>
                <a:lnTo>
                  <a:pt x="8540" y="8388"/>
                </a:lnTo>
                <a:lnTo>
                  <a:pt x="8168" y="8435"/>
                </a:lnTo>
                <a:lnTo>
                  <a:pt x="7920" y="8080"/>
                </a:lnTo>
                <a:lnTo>
                  <a:pt x="7867" y="7932"/>
                </a:lnTo>
                <a:lnTo>
                  <a:pt x="7829" y="7772"/>
                </a:lnTo>
                <a:lnTo>
                  <a:pt x="7792" y="7624"/>
                </a:lnTo>
                <a:lnTo>
                  <a:pt x="7772" y="7464"/>
                </a:lnTo>
                <a:lnTo>
                  <a:pt x="7759" y="7311"/>
                </a:lnTo>
                <a:lnTo>
                  <a:pt x="7755" y="7157"/>
                </a:lnTo>
                <a:lnTo>
                  <a:pt x="7763" y="7009"/>
                </a:lnTo>
                <a:lnTo>
                  <a:pt x="7776" y="6855"/>
                </a:lnTo>
                <a:lnTo>
                  <a:pt x="7796" y="6707"/>
                </a:lnTo>
                <a:lnTo>
                  <a:pt x="7829" y="6559"/>
                </a:lnTo>
                <a:lnTo>
                  <a:pt x="7867" y="6417"/>
                </a:lnTo>
                <a:lnTo>
                  <a:pt x="7912" y="6269"/>
                </a:lnTo>
                <a:lnTo>
                  <a:pt x="7966" y="6133"/>
                </a:lnTo>
                <a:lnTo>
                  <a:pt x="8028" y="5996"/>
                </a:lnTo>
                <a:lnTo>
                  <a:pt x="8098" y="5860"/>
                </a:lnTo>
                <a:lnTo>
                  <a:pt x="8172" y="5736"/>
                </a:lnTo>
                <a:lnTo>
                  <a:pt x="7805" y="5404"/>
                </a:lnTo>
                <a:lnTo>
                  <a:pt x="7412" y="5055"/>
                </a:lnTo>
                <a:lnTo>
                  <a:pt x="6751" y="4481"/>
                </a:lnTo>
                <a:lnTo>
                  <a:pt x="6611" y="4576"/>
                </a:lnTo>
                <a:lnTo>
                  <a:pt x="6429" y="4712"/>
                </a:lnTo>
                <a:lnTo>
                  <a:pt x="6210" y="4884"/>
                </a:lnTo>
                <a:lnTo>
                  <a:pt x="5958" y="5091"/>
                </a:lnTo>
                <a:lnTo>
                  <a:pt x="5677" y="5333"/>
                </a:lnTo>
                <a:lnTo>
                  <a:pt x="5528" y="5470"/>
                </a:lnTo>
                <a:lnTo>
                  <a:pt x="5375" y="5623"/>
                </a:lnTo>
                <a:lnTo>
                  <a:pt x="5214" y="5777"/>
                </a:lnTo>
                <a:lnTo>
                  <a:pt x="5045" y="5949"/>
                </a:lnTo>
                <a:lnTo>
                  <a:pt x="4871" y="6133"/>
                </a:lnTo>
                <a:lnTo>
                  <a:pt x="4693" y="6322"/>
                </a:lnTo>
                <a:lnTo>
                  <a:pt x="4561" y="6470"/>
                </a:lnTo>
                <a:lnTo>
                  <a:pt x="4508" y="6553"/>
                </a:lnTo>
                <a:lnTo>
                  <a:pt x="4322" y="6807"/>
                </a:lnTo>
                <a:lnTo>
                  <a:pt x="4152" y="7056"/>
                </a:lnTo>
                <a:lnTo>
                  <a:pt x="3987" y="7311"/>
                </a:lnTo>
                <a:lnTo>
                  <a:pt x="3834" y="7553"/>
                </a:lnTo>
                <a:lnTo>
                  <a:pt x="3690" y="7808"/>
                </a:lnTo>
                <a:lnTo>
                  <a:pt x="3553" y="8045"/>
                </a:lnTo>
                <a:lnTo>
                  <a:pt x="3425" y="8281"/>
                </a:lnTo>
                <a:lnTo>
                  <a:pt x="3305" y="8506"/>
                </a:lnTo>
                <a:lnTo>
                  <a:pt x="4032" y="10910"/>
                </a:lnTo>
                <a:lnTo>
                  <a:pt x="4177" y="10791"/>
                </a:lnTo>
                <a:lnTo>
                  <a:pt x="4231" y="10750"/>
                </a:lnTo>
                <a:lnTo>
                  <a:pt x="4301" y="10738"/>
                </a:lnTo>
                <a:lnTo>
                  <a:pt x="4367" y="10726"/>
                </a:lnTo>
                <a:lnTo>
                  <a:pt x="4425" y="10726"/>
                </a:lnTo>
                <a:lnTo>
                  <a:pt x="4483" y="10738"/>
                </a:lnTo>
                <a:lnTo>
                  <a:pt x="4541" y="10756"/>
                </a:lnTo>
                <a:lnTo>
                  <a:pt x="4594" y="10773"/>
                </a:lnTo>
                <a:lnTo>
                  <a:pt x="4648" y="10797"/>
                </a:lnTo>
                <a:lnTo>
                  <a:pt x="4693" y="10827"/>
                </a:lnTo>
                <a:lnTo>
                  <a:pt x="4739" y="10868"/>
                </a:lnTo>
                <a:lnTo>
                  <a:pt x="4784" y="10904"/>
                </a:lnTo>
                <a:lnTo>
                  <a:pt x="4826" y="10951"/>
                </a:lnTo>
                <a:lnTo>
                  <a:pt x="4867" y="10998"/>
                </a:lnTo>
                <a:lnTo>
                  <a:pt x="4937" y="11099"/>
                </a:lnTo>
                <a:lnTo>
                  <a:pt x="5008" y="11211"/>
                </a:lnTo>
                <a:lnTo>
                  <a:pt x="5069" y="11324"/>
                </a:lnTo>
                <a:lnTo>
                  <a:pt x="5123" y="11448"/>
                </a:lnTo>
                <a:lnTo>
                  <a:pt x="5226" y="11673"/>
                </a:lnTo>
                <a:lnTo>
                  <a:pt x="5272" y="11774"/>
                </a:lnTo>
                <a:lnTo>
                  <a:pt x="5317" y="11863"/>
                </a:lnTo>
                <a:lnTo>
                  <a:pt x="5367" y="11928"/>
                </a:lnTo>
                <a:lnTo>
                  <a:pt x="5388" y="11963"/>
                </a:lnTo>
                <a:lnTo>
                  <a:pt x="5408" y="11981"/>
                </a:lnTo>
                <a:lnTo>
                  <a:pt x="5474" y="12034"/>
                </a:lnTo>
                <a:lnTo>
                  <a:pt x="5532" y="12093"/>
                </a:lnTo>
                <a:lnTo>
                  <a:pt x="5590" y="12159"/>
                </a:lnTo>
                <a:lnTo>
                  <a:pt x="5640" y="12212"/>
                </a:lnTo>
                <a:lnTo>
                  <a:pt x="5731" y="12330"/>
                </a:lnTo>
                <a:lnTo>
                  <a:pt x="5809" y="12443"/>
                </a:lnTo>
                <a:lnTo>
                  <a:pt x="5875" y="12567"/>
                </a:lnTo>
                <a:lnTo>
                  <a:pt x="5929" y="12679"/>
                </a:lnTo>
                <a:lnTo>
                  <a:pt x="5974" y="12792"/>
                </a:lnTo>
                <a:lnTo>
                  <a:pt x="6016" y="12904"/>
                </a:lnTo>
                <a:lnTo>
                  <a:pt x="6086" y="13106"/>
                </a:lnTo>
                <a:lnTo>
                  <a:pt x="6115" y="13200"/>
                </a:lnTo>
                <a:lnTo>
                  <a:pt x="6148" y="13289"/>
                </a:lnTo>
                <a:lnTo>
                  <a:pt x="6185" y="13366"/>
                </a:lnTo>
                <a:lnTo>
                  <a:pt x="6226" y="13431"/>
                </a:lnTo>
                <a:lnTo>
                  <a:pt x="6272" y="13496"/>
                </a:lnTo>
                <a:lnTo>
                  <a:pt x="6297" y="13520"/>
                </a:lnTo>
                <a:lnTo>
                  <a:pt x="6325" y="13544"/>
                </a:lnTo>
                <a:lnTo>
                  <a:pt x="6387" y="13597"/>
                </a:lnTo>
                <a:lnTo>
                  <a:pt x="6441" y="13644"/>
                </a:lnTo>
                <a:lnTo>
                  <a:pt x="6499" y="13698"/>
                </a:lnTo>
                <a:lnTo>
                  <a:pt x="6549" y="13751"/>
                </a:lnTo>
                <a:lnTo>
                  <a:pt x="6594" y="13804"/>
                </a:lnTo>
                <a:lnTo>
                  <a:pt x="6639" y="13857"/>
                </a:lnTo>
                <a:lnTo>
                  <a:pt x="6718" y="13982"/>
                </a:lnTo>
                <a:lnTo>
                  <a:pt x="6784" y="14100"/>
                </a:lnTo>
                <a:lnTo>
                  <a:pt x="6846" y="14218"/>
                </a:lnTo>
                <a:lnTo>
                  <a:pt x="6892" y="14337"/>
                </a:lnTo>
                <a:lnTo>
                  <a:pt x="6933" y="14455"/>
                </a:lnTo>
                <a:lnTo>
                  <a:pt x="6970" y="14562"/>
                </a:lnTo>
                <a:lnTo>
                  <a:pt x="6995" y="14662"/>
                </a:lnTo>
                <a:lnTo>
                  <a:pt x="7015" y="14757"/>
                </a:lnTo>
                <a:lnTo>
                  <a:pt x="7028" y="14840"/>
                </a:lnTo>
                <a:lnTo>
                  <a:pt x="7049" y="14952"/>
                </a:lnTo>
                <a:lnTo>
                  <a:pt x="7053" y="15000"/>
                </a:lnTo>
                <a:lnTo>
                  <a:pt x="7090" y="15035"/>
                </a:lnTo>
                <a:lnTo>
                  <a:pt x="7197" y="15148"/>
                </a:lnTo>
                <a:lnTo>
                  <a:pt x="7267" y="15231"/>
                </a:lnTo>
                <a:lnTo>
                  <a:pt x="7346" y="15331"/>
                </a:lnTo>
                <a:lnTo>
                  <a:pt x="7424" y="15444"/>
                </a:lnTo>
                <a:lnTo>
                  <a:pt x="7511" y="15574"/>
                </a:lnTo>
                <a:lnTo>
                  <a:pt x="7594" y="15728"/>
                </a:lnTo>
                <a:lnTo>
                  <a:pt x="7677" y="15894"/>
                </a:lnTo>
                <a:lnTo>
                  <a:pt x="7714" y="15977"/>
                </a:lnTo>
                <a:lnTo>
                  <a:pt x="7751" y="16065"/>
                </a:lnTo>
                <a:lnTo>
                  <a:pt x="7780" y="16166"/>
                </a:lnTo>
                <a:lnTo>
                  <a:pt x="7809" y="16261"/>
                </a:lnTo>
                <a:lnTo>
                  <a:pt x="7842" y="16361"/>
                </a:lnTo>
                <a:lnTo>
                  <a:pt x="7862" y="16468"/>
                </a:lnTo>
                <a:lnTo>
                  <a:pt x="7887" y="16574"/>
                </a:lnTo>
                <a:lnTo>
                  <a:pt x="7904" y="16693"/>
                </a:lnTo>
                <a:lnTo>
                  <a:pt x="7912" y="16811"/>
                </a:lnTo>
                <a:lnTo>
                  <a:pt x="7920" y="16924"/>
                </a:lnTo>
                <a:lnTo>
                  <a:pt x="7920" y="17048"/>
                </a:lnTo>
                <a:lnTo>
                  <a:pt x="7916" y="17172"/>
                </a:lnTo>
                <a:lnTo>
                  <a:pt x="7912" y="17243"/>
                </a:lnTo>
                <a:lnTo>
                  <a:pt x="7904" y="17320"/>
                </a:lnTo>
                <a:lnTo>
                  <a:pt x="7879" y="17456"/>
                </a:lnTo>
                <a:lnTo>
                  <a:pt x="7846" y="17604"/>
                </a:lnTo>
                <a:lnTo>
                  <a:pt x="7805" y="17735"/>
                </a:lnTo>
                <a:lnTo>
                  <a:pt x="7755" y="17871"/>
                </a:lnTo>
                <a:lnTo>
                  <a:pt x="7697" y="17995"/>
                </a:lnTo>
                <a:lnTo>
                  <a:pt x="7631" y="18131"/>
                </a:lnTo>
                <a:lnTo>
                  <a:pt x="7561" y="18250"/>
                </a:lnTo>
                <a:lnTo>
                  <a:pt x="8999" y="19883"/>
                </a:lnTo>
                <a:lnTo>
                  <a:pt x="9073" y="19972"/>
                </a:lnTo>
                <a:lnTo>
                  <a:pt x="9077" y="19978"/>
                </a:lnTo>
                <a:lnTo>
                  <a:pt x="9085" y="19978"/>
                </a:lnTo>
                <a:lnTo>
                  <a:pt x="9280" y="20209"/>
                </a:lnTo>
                <a:lnTo>
                  <a:pt x="9453" y="20404"/>
                </a:lnTo>
                <a:lnTo>
                  <a:pt x="9527" y="20481"/>
                </a:lnTo>
                <a:lnTo>
                  <a:pt x="9598" y="20552"/>
                </a:lnTo>
                <a:lnTo>
                  <a:pt x="9722" y="20659"/>
                </a:lnTo>
                <a:lnTo>
                  <a:pt x="9775" y="20688"/>
                </a:lnTo>
                <a:lnTo>
                  <a:pt x="9833" y="20712"/>
                </a:lnTo>
                <a:lnTo>
                  <a:pt x="9887" y="20718"/>
                </a:lnTo>
                <a:lnTo>
                  <a:pt x="9941" y="20718"/>
                </a:lnTo>
                <a:lnTo>
                  <a:pt x="9994" y="20706"/>
                </a:lnTo>
                <a:lnTo>
                  <a:pt x="10048" y="20682"/>
                </a:lnTo>
                <a:lnTo>
                  <a:pt x="10110" y="20641"/>
                </a:lnTo>
                <a:lnTo>
                  <a:pt x="10172" y="20588"/>
                </a:lnTo>
                <a:lnTo>
                  <a:pt x="10238" y="20517"/>
                </a:lnTo>
                <a:lnTo>
                  <a:pt x="10308" y="20446"/>
                </a:lnTo>
                <a:lnTo>
                  <a:pt x="10358" y="20387"/>
                </a:lnTo>
                <a:lnTo>
                  <a:pt x="10395" y="20333"/>
                </a:lnTo>
                <a:lnTo>
                  <a:pt x="10436" y="20274"/>
                </a:lnTo>
                <a:lnTo>
                  <a:pt x="10465" y="20215"/>
                </a:lnTo>
                <a:lnTo>
                  <a:pt x="10494" y="20167"/>
                </a:lnTo>
                <a:lnTo>
                  <a:pt x="10511" y="20114"/>
                </a:lnTo>
                <a:lnTo>
                  <a:pt x="10523" y="20067"/>
                </a:lnTo>
                <a:lnTo>
                  <a:pt x="10527" y="20025"/>
                </a:lnTo>
                <a:lnTo>
                  <a:pt x="10527" y="19996"/>
                </a:lnTo>
                <a:lnTo>
                  <a:pt x="10523" y="19966"/>
                </a:lnTo>
                <a:lnTo>
                  <a:pt x="10511" y="19925"/>
                </a:lnTo>
                <a:lnTo>
                  <a:pt x="10498" y="19895"/>
                </a:lnTo>
                <a:lnTo>
                  <a:pt x="10486" y="19883"/>
                </a:lnTo>
                <a:lnTo>
                  <a:pt x="10122" y="19321"/>
                </a:lnTo>
                <a:lnTo>
                  <a:pt x="8809" y="17486"/>
                </a:lnTo>
                <a:lnTo>
                  <a:pt x="8784" y="17450"/>
                </a:lnTo>
                <a:lnTo>
                  <a:pt x="8763" y="17409"/>
                </a:lnTo>
                <a:lnTo>
                  <a:pt x="8742" y="17362"/>
                </a:lnTo>
                <a:lnTo>
                  <a:pt x="8726" y="17320"/>
                </a:lnTo>
                <a:lnTo>
                  <a:pt x="8714" y="17267"/>
                </a:lnTo>
                <a:lnTo>
                  <a:pt x="8705" y="17226"/>
                </a:lnTo>
                <a:lnTo>
                  <a:pt x="8701" y="17172"/>
                </a:lnTo>
                <a:lnTo>
                  <a:pt x="8697" y="17125"/>
                </a:lnTo>
                <a:lnTo>
                  <a:pt x="8701" y="17072"/>
                </a:lnTo>
                <a:lnTo>
                  <a:pt x="8705" y="17024"/>
                </a:lnTo>
                <a:lnTo>
                  <a:pt x="8709" y="16971"/>
                </a:lnTo>
                <a:lnTo>
                  <a:pt x="8722" y="16930"/>
                </a:lnTo>
                <a:lnTo>
                  <a:pt x="8738" y="16876"/>
                </a:lnTo>
                <a:lnTo>
                  <a:pt x="8755" y="16835"/>
                </a:lnTo>
                <a:lnTo>
                  <a:pt x="8776" y="16793"/>
                </a:lnTo>
                <a:lnTo>
                  <a:pt x="8804" y="16752"/>
                </a:lnTo>
                <a:lnTo>
                  <a:pt x="8829" y="16716"/>
                </a:lnTo>
                <a:lnTo>
                  <a:pt x="8858" y="16681"/>
                </a:lnTo>
                <a:lnTo>
                  <a:pt x="8891" y="16657"/>
                </a:lnTo>
                <a:lnTo>
                  <a:pt x="8920" y="16634"/>
                </a:lnTo>
                <a:lnTo>
                  <a:pt x="8953" y="16622"/>
                </a:lnTo>
                <a:lnTo>
                  <a:pt x="8986" y="16610"/>
                </a:lnTo>
                <a:lnTo>
                  <a:pt x="9023" y="16598"/>
                </a:lnTo>
                <a:lnTo>
                  <a:pt x="9094" y="16598"/>
                </a:lnTo>
                <a:lnTo>
                  <a:pt x="9127" y="16604"/>
                </a:lnTo>
                <a:lnTo>
                  <a:pt x="9160" y="16616"/>
                </a:lnTo>
                <a:lnTo>
                  <a:pt x="9226" y="16651"/>
                </a:lnTo>
                <a:lnTo>
                  <a:pt x="9255" y="16675"/>
                </a:lnTo>
                <a:lnTo>
                  <a:pt x="9284" y="16711"/>
                </a:lnTo>
                <a:lnTo>
                  <a:pt x="9317" y="16740"/>
                </a:lnTo>
                <a:lnTo>
                  <a:pt x="11073" y="19185"/>
                </a:lnTo>
                <a:lnTo>
                  <a:pt x="11073" y="19179"/>
                </a:lnTo>
                <a:lnTo>
                  <a:pt x="11155" y="19297"/>
                </a:lnTo>
                <a:lnTo>
                  <a:pt x="11180" y="19345"/>
                </a:lnTo>
                <a:lnTo>
                  <a:pt x="11370" y="19605"/>
                </a:lnTo>
                <a:lnTo>
                  <a:pt x="11556" y="19860"/>
                </a:lnTo>
                <a:lnTo>
                  <a:pt x="11630" y="19966"/>
                </a:lnTo>
                <a:lnTo>
                  <a:pt x="11701" y="20055"/>
                </a:lnTo>
                <a:lnTo>
                  <a:pt x="11767" y="20126"/>
                </a:lnTo>
                <a:lnTo>
                  <a:pt x="11821" y="20179"/>
                </a:lnTo>
                <a:lnTo>
                  <a:pt x="11878" y="20215"/>
                </a:lnTo>
                <a:lnTo>
                  <a:pt x="11928" y="20244"/>
                </a:lnTo>
                <a:lnTo>
                  <a:pt x="11982" y="20256"/>
                </a:lnTo>
                <a:lnTo>
                  <a:pt x="12027" y="20250"/>
                </a:lnTo>
                <a:lnTo>
                  <a:pt x="12077" y="20233"/>
                </a:lnTo>
                <a:lnTo>
                  <a:pt x="12126" y="20191"/>
                </a:lnTo>
                <a:lnTo>
                  <a:pt x="12176" y="20144"/>
                </a:lnTo>
                <a:lnTo>
                  <a:pt x="12234" y="20079"/>
                </a:lnTo>
                <a:lnTo>
                  <a:pt x="12296" y="19996"/>
                </a:lnTo>
                <a:lnTo>
                  <a:pt x="12366" y="19907"/>
                </a:lnTo>
                <a:lnTo>
                  <a:pt x="12424" y="19824"/>
                </a:lnTo>
                <a:lnTo>
                  <a:pt x="12473" y="19741"/>
                </a:lnTo>
                <a:lnTo>
                  <a:pt x="12510" y="19658"/>
                </a:lnTo>
                <a:lnTo>
                  <a:pt x="12548" y="19581"/>
                </a:lnTo>
                <a:lnTo>
                  <a:pt x="12568" y="19510"/>
                </a:lnTo>
                <a:lnTo>
                  <a:pt x="12589" y="19445"/>
                </a:lnTo>
                <a:lnTo>
                  <a:pt x="12601" y="19386"/>
                </a:lnTo>
                <a:lnTo>
                  <a:pt x="12610" y="19333"/>
                </a:lnTo>
                <a:lnTo>
                  <a:pt x="12614" y="19274"/>
                </a:lnTo>
                <a:lnTo>
                  <a:pt x="12614" y="19232"/>
                </a:lnTo>
                <a:lnTo>
                  <a:pt x="12610" y="19185"/>
                </a:lnTo>
                <a:lnTo>
                  <a:pt x="12597" y="19149"/>
                </a:lnTo>
                <a:lnTo>
                  <a:pt x="12581" y="19078"/>
                </a:lnTo>
                <a:lnTo>
                  <a:pt x="12564" y="19037"/>
                </a:lnTo>
                <a:lnTo>
                  <a:pt x="12093" y="18380"/>
                </a:lnTo>
                <a:lnTo>
                  <a:pt x="12068" y="18338"/>
                </a:lnTo>
                <a:lnTo>
                  <a:pt x="12039" y="18291"/>
                </a:lnTo>
                <a:lnTo>
                  <a:pt x="12023" y="18244"/>
                </a:lnTo>
                <a:lnTo>
                  <a:pt x="12006" y="18190"/>
                </a:lnTo>
                <a:lnTo>
                  <a:pt x="9660" y="14976"/>
                </a:lnTo>
                <a:lnTo>
                  <a:pt x="9631" y="14935"/>
                </a:lnTo>
                <a:lnTo>
                  <a:pt x="9610" y="14893"/>
                </a:lnTo>
                <a:lnTo>
                  <a:pt x="9594" y="14846"/>
                </a:lnTo>
                <a:lnTo>
                  <a:pt x="9573" y="14804"/>
                </a:lnTo>
                <a:lnTo>
                  <a:pt x="9561" y="14751"/>
                </a:lnTo>
                <a:lnTo>
                  <a:pt x="9552" y="14704"/>
                </a:lnTo>
                <a:lnTo>
                  <a:pt x="9548" y="14651"/>
                </a:lnTo>
                <a:lnTo>
                  <a:pt x="9544" y="14603"/>
                </a:lnTo>
                <a:lnTo>
                  <a:pt x="9544" y="14550"/>
                </a:lnTo>
                <a:lnTo>
                  <a:pt x="9548" y="14503"/>
                </a:lnTo>
                <a:lnTo>
                  <a:pt x="9556" y="14449"/>
                </a:lnTo>
                <a:lnTo>
                  <a:pt x="9569" y="14402"/>
                </a:lnTo>
                <a:lnTo>
                  <a:pt x="9585" y="14349"/>
                </a:lnTo>
                <a:lnTo>
                  <a:pt x="9602" y="14307"/>
                </a:lnTo>
                <a:lnTo>
                  <a:pt x="9622" y="14260"/>
                </a:lnTo>
                <a:lnTo>
                  <a:pt x="9651" y="14218"/>
                </a:lnTo>
                <a:lnTo>
                  <a:pt x="9676" y="14189"/>
                </a:lnTo>
                <a:lnTo>
                  <a:pt x="9705" y="14147"/>
                </a:lnTo>
                <a:lnTo>
                  <a:pt x="9738" y="14124"/>
                </a:lnTo>
                <a:lnTo>
                  <a:pt x="9767" y="14100"/>
                </a:lnTo>
                <a:lnTo>
                  <a:pt x="9804" y="14082"/>
                </a:lnTo>
                <a:lnTo>
                  <a:pt x="9837" y="14070"/>
                </a:lnTo>
                <a:lnTo>
                  <a:pt x="9875" y="14059"/>
                </a:lnTo>
                <a:lnTo>
                  <a:pt x="9908" y="14053"/>
                </a:lnTo>
                <a:lnTo>
                  <a:pt x="9945" y="14053"/>
                </a:lnTo>
                <a:lnTo>
                  <a:pt x="9978" y="14059"/>
                </a:lnTo>
                <a:lnTo>
                  <a:pt x="10015" y="14076"/>
                </a:lnTo>
                <a:lnTo>
                  <a:pt x="10048" y="14094"/>
                </a:lnTo>
                <a:lnTo>
                  <a:pt x="10085" y="14112"/>
                </a:lnTo>
                <a:lnTo>
                  <a:pt x="10114" y="14136"/>
                </a:lnTo>
                <a:lnTo>
                  <a:pt x="10147" y="14171"/>
                </a:lnTo>
                <a:lnTo>
                  <a:pt x="10176" y="14207"/>
                </a:lnTo>
                <a:lnTo>
                  <a:pt x="12639" y="17575"/>
                </a:lnTo>
                <a:lnTo>
                  <a:pt x="12667" y="17622"/>
                </a:lnTo>
                <a:lnTo>
                  <a:pt x="12862" y="17883"/>
                </a:lnTo>
                <a:lnTo>
                  <a:pt x="13056" y="18143"/>
                </a:lnTo>
                <a:lnTo>
                  <a:pt x="13138" y="18250"/>
                </a:lnTo>
                <a:lnTo>
                  <a:pt x="13209" y="18338"/>
                </a:lnTo>
                <a:lnTo>
                  <a:pt x="13279" y="18415"/>
                </a:lnTo>
                <a:lnTo>
                  <a:pt x="13341" y="18469"/>
                </a:lnTo>
                <a:lnTo>
                  <a:pt x="13399" y="18510"/>
                </a:lnTo>
                <a:lnTo>
                  <a:pt x="13457" y="18540"/>
                </a:lnTo>
                <a:lnTo>
                  <a:pt x="13506" y="18546"/>
                </a:lnTo>
                <a:lnTo>
                  <a:pt x="13531" y="18546"/>
                </a:lnTo>
                <a:lnTo>
                  <a:pt x="13556" y="18540"/>
                </a:lnTo>
                <a:lnTo>
                  <a:pt x="13609" y="18522"/>
                </a:lnTo>
                <a:lnTo>
                  <a:pt x="13667" y="18480"/>
                </a:lnTo>
                <a:lnTo>
                  <a:pt x="13717" y="18433"/>
                </a:lnTo>
                <a:lnTo>
                  <a:pt x="13779" y="18368"/>
                </a:lnTo>
                <a:lnTo>
                  <a:pt x="13845" y="18285"/>
                </a:lnTo>
                <a:lnTo>
                  <a:pt x="13915" y="18190"/>
                </a:lnTo>
                <a:lnTo>
                  <a:pt x="13985" y="18090"/>
                </a:lnTo>
                <a:lnTo>
                  <a:pt x="14043" y="17995"/>
                </a:lnTo>
                <a:lnTo>
                  <a:pt x="14085" y="17912"/>
                </a:lnTo>
                <a:lnTo>
                  <a:pt x="14118" y="17829"/>
                </a:lnTo>
                <a:lnTo>
                  <a:pt x="14142" y="17752"/>
                </a:lnTo>
                <a:lnTo>
                  <a:pt x="14163" y="17675"/>
                </a:lnTo>
                <a:lnTo>
                  <a:pt x="14171" y="17616"/>
                </a:lnTo>
                <a:lnTo>
                  <a:pt x="14176" y="17557"/>
                </a:lnTo>
                <a:lnTo>
                  <a:pt x="14171" y="17510"/>
                </a:lnTo>
                <a:lnTo>
                  <a:pt x="14167" y="17462"/>
                </a:lnTo>
                <a:lnTo>
                  <a:pt x="14155" y="17421"/>
                </a:lnTo>
                <a:lnTo>
                  <a:pt x="14151" y="17385"/>
                </a:lnTo>
                <a:lnTo>
                  <a:pt x="14134" y="17350"/>
                </a:lnTo>
                <a:lnTo>
                  <a:pt x="14126" y="17332"/>
                </a:lnTo>
                <a:lnTo>
                  <a:pt x="13634" y="16669"/>
                </a:lnTo>
                <a:lnTo>
                  <a:pt x="13614" y="16640"/>
                </a:lnTo>
                <a:lnTo>
                  <a:pt x="13597" y="16604"/>
                </a:lnTo>
                <a:lnTo>
                  <a:pt x="13560" y="16527"/>
                </a:lnTo>
                <a:lnTo>
                  <a:pt x="13527" y="16474"/>
                </a:lnTo>
                <a:lnTo>
                  <a:pt x="13316" y="16166"/>
                </a:lnTo>
                <a:lnTo>
                  <a:pt x="13308" y="16160"/>
                </a:lnTo>
                <a:lnTo>
                  <a:pt x="10920" y="12739"/>
                </a:lnTo>
                <a:lnTo>
                  <a:pt x="10891" y="12697"/>
                </a:lnTo>
                <a:lnTo>
                  <a:pt x="10870" y="12656"/>
                </a:lnTo>
                <a:lnTo>
                  <a:pt x="10854" y="12608"/>
                </a:lnTo>
                <a:lnTo>
                  <a:pt x="10837" y="12567"/>
                </a:lnTo>
                <a:lnTo>
                  <a:pt x="10825" y="12514"/>
                </a:lnTo>
                <a:lnTo>
                  <a:pt x="10817" y="12466"/>
                </a:lnTo>
                <a:lnTo>
                  <a:pt x="10812" y="12413"/>
                </a:lnTo>
                <a:lnTo>
                  <a:pt x="10812" y="12312"/>
                </a:lnTo>
                <a:lnTo>
                  <a:pt x="10817" y="12265"/>
                </a:lnTo>
                <a:lnTo>
                  <a:pt x="10825" y="12212"/>
                </a:lnTo>
                <a:lnTo>
                  <a:pt x="10837" y="12164"/>
                </a:lnTo>
                <a:lnTo>
                  <a:pt x="10854" y="12117"/>
                </a:lnTo>
                <a:lnTo>
                  <a:pt x="10870" y="12076"/>
                </a:lnTo>
                <a:lnTo>
                  <a:pt x="10891" y="12028"/>
                </a:lnTo>
                <a:lnTo>
                  <a:pt x="10949" y="11957"/>
                </a:lnTo>
                <a:lnTo>
                  <a:pt x="10974" y="11922"/>
                </a:lnTo>
                <a:lnTo>
                  <a:pt x="11011" y="11898"/>
                </a:lnTo>
                <a:lnTo>
                  <a:pt x="11040" y="11874"/>
                </a:lnTo>
                <a:lnTo>
                  <a:pt x="11077" y="11857"/>
                </a:lnTo>
                <a:lnTo>
                  <a:pt x="11110" y="11845"/>
                </a:lnTo>
                <a:lnTo>
                  <a:pt x="11147" y="11833"/>
                </a:lnTo>
                <a:lnTo>
                  <a:pt x="11217" y="11833"/>
                </a:lnTo>
                <a:lnTo>
                  <a:pt x="11250" y="11845"/>
                </a:lnTo>
                <a:lnTo>
                  <a:pt x="11288" y="11857"/>
                </a:lnTo>
                <a:lnTo>
                  <a:pt x="11316" y="11874"/>
                </a:lnTo>
                <a:lnTo>
                  <a:pt x="11354" y="11898"/>
                </a:lnTo>
                <a:lnTo>
                  <a:pt x="11383" y="11922"/>
                </a:lnTo>
                <a:lnTo>
                  <a:pt x="11416" y="11957"/>
                </a:lnTo>
                <a:lnTo>
                  <a:pt x="11440" y="11993"/>
                </a:lnTo>
                <a:lnTo>
                  <a:pt x="13833" y="15414"/>
                </a:lnTo>
                <a:lnTo>
                  <a:pt x="13857" y="15456"/>
                </a:lnTo>
                <a:lnTo>
                  <a:pt x="14047" y="15728"/>
                </a:lnTo>
                <a:lnTo>
                  <a:pt x="14204" y="15947"/>
                </a:lnTo>
                <a:lnTo>
                  <a:pt x="14279" y="16048"/>
                </a:lnTo>
                <a:lnTo>
                  <a:pt x="14349" y="16142"/>
                </a:lnTo>
                <a:lnTo>
                  <a:pt x="14419" y="16225"/>
                </a:lnTo>
                <a:lnTo>
                  <a:pt x="14485" y="16296"/>
                </a:lnTo>
                <a:lnTo>
                  <a:pt x="14547" y="16344"/>
                </a:lnTo>
                <a:lnTo>
                  <a:pt x="14576" y="16361"/>
                </a:lnTo>
                <a:lnTo>
                  <a:pt x="14605" y="16373"/>
                </a:lnTo>
                <a:lnTo>
                  <a:pt x="14622" y="16379"/>
                </a:lnTo>
                <a:lnTo>
                  <a:pt x="14655" y="16391"/>
                </a:lnTo>
                <a:lnTo>
                  <a:pt x="14688" y="16379"/>
                </a:lnTo>
                <a:lnTo>
                  <a:pt x="14737" y="16367"/>
                </a:lnTo>
                <a:lnTo>
                  <a:pt x="14795" y="16332"/>
                </a:lnTo>
                <a:lnTo>
                  <a:pt x="14828" y="16302"/>
                </a:lnTo>
                <a:lnTo>
                  <a:pt x="14865" y="16261"/>
                </a:lnTo>
                <a:lnTo>
                  <a:pt x="14903" y="16225"/>
                </a:lnTo>
                <a:lnTo>
                  <a:pt x="14948" y="16166"/>
                </a:lnTo>
                <a:lnTo>
                  <a:pt x="14994" y="16113"/>
                </a:lnTo>
                <a:lnTo>
                  <a:pt x="15047" y="16036"/>
                </a:lnTo>
                <a:lnTo>
                  <a:pt x="15118" y="15929"/>
                </a:lnTo>
                <a:lnTo>
                  <a:pt x="15171" y="15834"/>
                </a:lnTo>
                <a:lnTo>
                  <a:pt x="15213" y="15740"/>
                </a:lnTo>
                <a:lnTo>
                  <a:pt x="15250" y="15651"/>
                </a:lnTo>
                <a:lnTo>
                  <a:pt x="15270" y="15568"/>
                </a:lnTo>
                <a:lnTo>
                  <a:pt x="15291" y="15497"/>
                </a:lnTo>
                <a:lnTo>
                  <a:pt x="15299" y="15432"/>
                </a:lnTo>
                <a:lnTo>
                  <a:pt x="15303" y="15367"/>
                </a:lnTo>
                <a:lnTo>
                  <a:pt x="15299" y="15314"/>
                </a:lnTo>
                <a:lnTo>
                  <a:pt x="15295" y="15266"/>
                </a:lnTo>
                <a:lnTo>
                  <a:pt x="15283" y="15225"/>
                </a:lnTo>
                <a:lnTo>
                  <a:pt x="15275" y="15195"/>
                </a:lnTo>
                <a:lnTo>
                  <a:pt x="15258" y="15142"/>
                </a:lnTo>
                <a:lnTo>
                  <a:pt x="15250" y="15130"/>
                </a:lnTo>
                <a:lnTo>
                  <a:pt x="14775" y="14455"/>
                </a:lnTo>
                <a:lnTo>
                  <a:pt x="14750" y="14420"/>
                </a:lnTo>
                <a:lnTo>
                  <a:pt x="14729" y="14378"/>
                </a:lnTo>
                <a:lnTo>
                  <a:pt x="14704" y="14331"/>
                </a:lnTo>
                <a:lnTo>
                  <a:pt x="14692" y="14284"/>
                </a:lnTo>
                <a:lnTo>
                  <a:pt x="14680" y="14236"/>
                </a:lnTo>
                <a:lnTo>
                  <a:pt x="14671" y="14189"/>
                </a:lnTo>
                <a:lnTo>
                  <a:pt x="14667" y="14136"/>
                </a:lnTo>
                <a:lnTo>
                  <a:pt x="14663" y="14088"/>
                </a:lnTo>
                <a:lnTo>
                  <a:pt x="14667" y="14035"/>
                </a:lnTo>
                <a:lnTo>
                  <a:pt x="14671" y="13988"/>
                </a:lnTo>
                <a:lnTo>
                  <a:pt x="14680" y="13934"/>
                </a:lnTo>
                <a:lnTo>
                  <a:pt x="14688" y="13887"/>
                </a:lnTo>
                <a:lnTo>
                  <a:pt x="14704" y="13840"/>
                </a:lnTo>
                <a:lnTo>
                  <a:pt x="14725" y="13792"/>
                </a:lnTo>
                <a:lnTo>
                  <a:pt x="14746" y="13745"/>
                </a:lnTo>
                <a:lnTo>
                  <a:pt x="14770" y="13709"/>
                </a:lnTo>
                <a:lnTo>
                  <a:pt x="14799" y="13674"/>
                </a:lnTo>
                <a:lnTo>
                  <a:pt x="14828" y="13638"/>
                </a:lnTo>
                <a:lnTo>
                  <a:pt x="14857" y="13615"/>
                </a:lnTo>
                <a:lnTo>
                  <a:pt x="14890" y="13591"/>
                </a:lnTo>
                <a:lnTo>
                  <a:pt x="14923" y="13573"/>
                </a:lnTo>
                <a:lnTo>
                  <a:pt x="14961" y="13561"/>
                </a:lnTo>
                <a:lnTo>
                  <a:pt x="14994" y="13550"/>
                </a:lnTo>
                <a:lnTo>
                  <a:pt x="15064" y="13550"/>
                </a:lnTo>
                <a:lnTo>
                  <a:pt x="15101" y="13561"/>
                </a:lnTo>
                <a:lnTo>
                  <a:pt x="15134" y="13573"/>
                </a:lnTo>
                <a:lnTo>
                  <a:pt x="15171" y="13591"/>
                </a:lnTo>
                <a:lnTo>
                  <a:pt x="15200" y="13609"/>
                </a:lnTo>
                <a:lnTo>
                  <a:pt x="15233" y="13632"/>
                </a:lnTo>
                <a:lnTo>
                  <a:pt x="15262" y="13668"/>
                </a:lnTo>
                <a:lnTo>
                  <a:pt x="15295" y="13703"/>
                </a:lnTo>
                <a:lnTo>
                  <a:pt x="15787" y="14402"/>
                </a:lnTo>
                <a:lnTo>
                  <a:pt x="15832" y="14485"/>
                </a:lnTo>
                <a:lnTo>
                  <a:pt x="15878" y="14580"/>
                </a:lnTo>
                <a:lnTo>
                  <a:pt x="15915" y="14680"/>
                </a:lnTo>
                <a:lnTo>
                  <a:pt x="15956" y="14799"/>
                </a:lnTo>
                <a:lnTo>
                  <a:pt x="15985" y="14923"/>
                </a:lnTo>
                <a:lnTo>
                  <a:pt x="16014" y="15059"/>
                </a:lnTo>
                <a:lnTo>
                  <a:pt x="16031" y="15207"/>
                </a:lnTo>
                <a:lnTo>
                  <a:pt x="16035" y="15284"/>
                </a:lnTo>
                <a:lnTo>
                  <a:pt x="16035" y="15438"/>
                </a:lnTo>
                <a:lnTo>
                  <a:pt x="16026" y="15604"/>
                </a:lnTo>
                <a:lnTo>
                  <a:pt x="16018" y="15692"/>
                </a:lnTo>
                <a:lnTo>
                  <a:pt x="16006" y="15769"/>
                </a:lnTo>
                <a:lnTo>
                  <a:pt x="15985" y="15858"/>
                </a:lnTo>
                <a:lnTo>
                  <a:pt x="15964" y="15947"/>
                </a:lnTo>
                <a:lnTo>
                  <a:pt x="15940" y="16042"/>
                </a:lnTo>
                <a:lnTo>
                  <a:pt x="15907" y="16130"/>
                </a:lnTo>
                <a:lnTo>
                  <a:pt x="15878" y="16225"/>
                </a:lnTo>
                <a:lnTo>
                  <a:pt x="15836" y="16314"/>
                </a:lnTo>
                <a:lnTo>
                  <a:pt x="15795" y="16409"/>
                </a:lnTo>
                <a:lnTo>
                  <a:pt x="15746" y="16503"/>
                </a:lnTo>
                <a:lnTo>
                  <a:pt x="15692" y="16598"/>
                </a:lnTo>
                <a:lnTo>
                  <a:pt x="15634" y="16693"/>
                </a:lnTo>
                <a:lnTo>
                  <a:pt x="15572" y="16782"/>
                </a:lnTo>
                <a:lnTo>
                  <a:pt x="15469" y="16924"/>
                </a:lnTo>
                <a:lnTo>
                  <a:pt x="15403" y="17007"/>
                </a:lnTo>
                <a:lnTo>
                  <a:pt x="15324" y="17095"/>
                </a:lnTo>
                <a:lnTo>
                  <a:pt x="15237" y="17178"/>
                </a:lnTo>
                <a:lnTo>
                  <a:pt x="15134" y="17261"/>
                </a:lnTo>
                <a:lnTo>
                  <a:pt x="15084" y="17302"/>
                </a:lnTo>
                <a:lnTo>
                  <a:pt x="15027" y="17338"/>
                </a:lnTo>
                <a:lnTo>
                  <a:pt x="14969" y="17368"/>
                </a:lnTo>
                <a:lnTo>
                  <a:pt x="14911" y="17391"/>
                </a:lnTo>
                <a:lnTo>
                  <a:pt x="14915" y="17474"/>
                </a:lnTo>
                <a:lnTo>
                  <a:pt x="14915" y="17658"/>
                </a:lnTo>
                <a:lnTo>
                  <a:pt x="14911" y="17746"/>
                </a:lnTo>
                <a:lnTo>
                  <a:pt x="14899" y="17841"/>
                </a:lnTo>
                <a:lnTo>
                  <a:pt x="14886" y="17936"/>
                </a:lnTo>
                <a:lnTo>
                  <a:pt x="14865" y="18037"/>
                </a:lnTo>
                <a:lnTo>
                  <a:pt x="14841" y="18137"/>
                </a:lnTo>
                <a:lnTo>
                  <a:pt x="14812" y="18238"/>
                </a:lnTo>
                <a:lnTo>
                  <a:pt x="14775" y="18338"/>
                </a:lnTo>
                <a:lnTo>
                  <a:pt x="14737" y="18439"/>
                </a:lnTo>
                <a:lnTo>
                  <a:pt x="14688" y="18546"/>
                </a:lnTo>
                <a:lnTo>
                  <a:pt x="14634" y="18646"/>
                </a:lnTo>
                <a:lnTo>
                  <a:pt x="14572" y="18753"/>
                </a:lnTo>
                <a:lnTo>
                  <a:pt x="14506" y="18859"/>
                </a:lnTo>
                <a:lnTo>
                  <a:pt x="14432" y="18966"/>
                </a:lnTo>
                <a:lnTo>
                  <a:pt x="14366" y="19049"/>
                </a:lnTo>
                <a:lnTo>
                  <a:pt x="14308" y="19132"/>
                </a:lnTo>
                <a:lnTo>
                  <a:pt x="14242" y="19197"/>
                </a:lnTo>
                <a:lnTo>
                  <a:pt x="14180" y="19268"/>
                </a:lnTo>
                <a:lnTo>
                  <a:pt x="14122" y="19327"/>
                </a:lnTo>
                <a:lnTo>
                  <a:pt x="14060" y="19374"/>
                </a:lnTo>
                <a:lnTo>
                  <a:pt x="14002" y="19428"/>
                </a:lnTo>
                <a:lnTo>
                  <a:pt x="13944" y="19463"/>
                </a:lnTo>
                <a:lnTo>
                  <a:pt x="13890" y="19499"/>
                </a:lnTo>
                <a:lnTo>
                  <a:pt x="13833" y="19534"/>
                </a:lnTo>
                <a:lnTo>
                  <a:pt x="13775" y="19558"/>
                </a:lnTo>
                <a:lnTo>
                  <a:pt x="13721" y="19576"/>
                </a:lnTo>
                <a:lnTo>
                  <a:pt x="13667" y="19593"/>
                </a:lnTo>
                <a:lnTo>
                  <a:pt x="13614" y="19599"/>
                </a:lnTo>
                <a:lnTo>
                  <a:pt x="13560" y="19605"/>
                </a:lnTo>
                <a:lnTo>
                  <a:pt x="13510" y="19611"/>
                </a:lnTo>
                <a:lnTo>
                  <a:pt x="13461" y="19605"/>
                </a:lnTo>
                <a:lnTo>
                  <a:pt x="13411" y="19599"/>
                </a:lnTo>
                <a:lnTo>
                  <a:pt x="13316" y="19576"/>
                </a:lnTo>
                <a:lnTo>
                  <a:pt x="13291" y="19706"/>
                </a:lnTo>
                <a:lnTo>
                  <a:pt x="13262" y="19836"/>
                </a:lnTo>
                <a:lnTo>
                  <a:pt x="13221" y="19966"/>
                </a:lnTo>
                <a:lnTo>
                  <a:pt x="13176" y="20096"/>
                </a:lnTo>
                <a:lnTo>
                  <a:pt x="13118" y="20239"/>
                </a:lnTo>
                <a:lnTo>
                  <a:pt x="13048" y="20369"/>
                </a:lnTo>
                <a:lnTo>
                  <a:pt x="12965" y="20505"/>
                </a:lnTo>
                <a:lnTo>
                  <a:pt x="12870" y="20647"/>
                </a:lnTo>
                <a:lnTo>
                  <a:pt x="12808" y="20736"/>
                </a:lnTo>
                <a:lnTo>
                  <a:pt x="12750" y="20807"/>
                </a:lnTo>
                <a:lnTo>
                  <a:pt x="12692" y="20884"/>
                </a:lnTo>
                <a:lnTo>
                  <a:pt x="12630" y="20949"/>
                </a:lnTo>
                <a:lnTo>
                  <a:pt x="12572" y="21002"/>
                </a:lnTo>
                <a:lnTo>
                  <a:pt x="12515" y="21061"/>
                </a:lnTo>
                <a:lnTo>
                  <a:pt x="12457" y="21103"/>
                </a:lnTo>
                <a:lnTo>
                  <a:pt x="12403" y="21150"/>
                </a:lnTo>
                <a:lnTo>
                  <a:pt x="12345" y="21186"/>
                </a:lnTo>
                <a:lnTo>
                  <a:pt x="12292" y="21209"/>
                </a:lnTo>
                <a:lnTo>
                  <a:pt x="12238" y="21239"/>
                </a:lnTo>
                <a:lnTo>
                  <a:pt x="12188" y="21263"/>
                </a:lnTo>
                <a:lnTo>
                  <a:pt x="12081" y="21286"/>
                </a:lnTo>
                <a:lnTo>
                  <a:pt x="12031" y="21292"/>
                </a:lnTo>
                <a:lnTo>
                  <a:pt x="11916" y="21292"/>
                </a:lnTo>
                <a:lnTo>
                  <a:pt x="11845" y="21280"/>
                </a:lnTo>
                <a:lnTo>
                  <a:pt x="11779" y="21263"/>
                </a:lnTo>
                <a:lnTo>
                  <a:pt x="11717" y="21239"/>
                </a:lnTo>
                <a:lnTo>
                  <a:pt x="11651" y="21203"/>
                </a:lnTo>
                <a:lnTo>
                  <a:pt x="11589" y="21168"/>
                </a:lnTo>
                <a:lnTo>
                  <a:pt x="11527" y="21121"/>
                </a:lnTo>
                <a:lnTo>
                  <a:pt x="11469" y="21073"/>
                </a:lnTo>
                <a:lnTo>
                  <a:pt x="11416" y="21020"/>
                </a:lnTo>
                <a:lnTo>
                  <a:pt x="11354" y="20967"/>
                </a:lnTo>
                <a:lnTo>
                  <a:pt x="11242" y="20848"/>
                </a:lnTo>
                <a:lnTo>
                  <a:pt x="11139" y="20718"/>
                </a:lnTo>
                <a:lnTo>
                  <a:pt x="11031" y="20582"/>
                </a:lnTo>
                <a:lnTo>
                  <a:pt x="11002" y="20653"/>
                </a:lnTo>
                <a:lnTo>
                  <a:pt x="10969" y="20718"/>
                </a:lnTo>
                <a:lnTo>
                  <a:pt x="10932" y="20789"/>
                </a:lnTo>
                <a:lnTo>
                  <a:pt x="10891" y="20860"/>
                </a:lnTo>
                <a:lnTo>
                  <a:pt x="10850" y="20925"/>
                </a:lnTo>
                <a:lnTo>
                  <a:pt x="10800" y="20996"/>
                </a:lnTo>
                <a:lnTo>
                  <a:pt x="10750" y="21067"/>
                </a:lnTo>
                <a:lnTo>
                  <a:pt x="10693" y="21126"/>
                </a:lnTo>
                <a:lnTo>
                  <a:pt x="10585" y="21251"/>
                </a:lnTo>
                <a:lnTo>
                  <a:pt x="10478" y="21351"/>
                </a:lnTo>
                <a:lnTo>
                  <a:pt x="10374" y="21428"/>
                </a:lnTo>
                <a:lnTo>
                  <a:pt x="10271" y="21493"/>
                </a:lnTo>
                <a:lnTo>
                  <a:pt x="10176" y="21547"/>
                </a:lnTo>
                <a:lnTo>
                  <a:pt x="10085" y="21576"/>
                </a:lnTo>
                <a:lnTo>
                  <a:pt x="9990" y="21594"/>
                </a:lnTo>
                <a:lnTo>
                  <a:pt x="9899" y="21600"/>
                </a:lnTo>
                <a:lnTo>
                  <a:pt x="9829" y="21600"/>
                </a:lnTo>
                <a:lnTo>
                  <a:pt x="9759" y="21588"/>
                </a:lnTo>
                <a:lnTo>
                  <a:pt x="9689" y="21570"/>
                </a:lnTo>
                <a:lnTo>
                  <a:pt x="9618" y="21541"/>
                </a:lnTo>
                <a:lnTo>
                  <a:pt x="9486" y="21470"/>
                </a:lnTo>
                <a:lnTo>
                  <a:pt x="9424" y="21422"/>
                </a:lnTo>
                <a:lnTo>
                  <a:pt x="9358" y="21375"/>
                </a:lnTo>
                <a:lnTo>
                  <a:pt x="9300" y="21322"/>
                </a:lnTo>
                <a:lnTo>
                  <a:pt x="9242" y="21269"/>
                </a:lnTo>
                <a:lnTo>
                  <a:pt x="9123" y="21150"/>
                </a:lnTo>
                <a:lnTo>
                  <a:pt x="9007" y="21020"/>
                </a:lnTo>
                <a:lnTo>
                  <a:pt x="8895" y="20896"/>
                </a:lnTo>
                <a:lnTo>
                  <a:pt x="8722" y="20694"/>
                </a:lnTo>
                <a:lnTo>
                  <a:pt x="8697" y="20665"/>
                </a:lnTo>
                <a:lnTo>
                  <a:pt x="7094" y="18847"/>
                </a:lnTo>
                <a:lnTo>
                  <a:pt x="7011" y="18936"/>
                </a:lnTo>
                <a:lnTo>
                  <a:pt x="6929" y="19007"/>
                </a:lnTo>
                <a:lnTo>
                  <a:pt x="6763" y="19161"/>
                </a:lnTo>
                <a:lnTo>
                  <a:pt x="6590" y="19291"/>
                </a:lnTo>
                <a:lnTo>
                  <a:pt x="6429" y="19404"/>
                </a:lnTo>
                <a:lnTo>
                  <a:pt x="6272" y="19499"/>
                </a:lnTo>
                <a:lnTo>
                  <a:pt x="6131" y="19570"/>
                </a:lnTo>
                <a:lnTo>
                  <a:pt x="6003" y="19629"/>
                </a:lnTo>
                <a:lnTo>
                  <a:pt x="5945" y="19647"/>
                </a:lnTo>
                <a:lnTo>
                  <a:pt x="5892" y="19658"/>
                </a:lnTo>
                <a:lnTo>
                  <a:pt x="5850" y="19664"/>
                </a:lnTo>
                <a:lnTo>
                  <a:pt x="5805" y="19664"/>
                </a:lnTo>
                <a:lnTo>
                  <a:pt x="5764" y="19658"/>
                </a:lnTo>
                <a:lnTo>
                  <a:pt x="5726" y="19647"/>
                </a:lnTo>
                <a:lnTo>
                  <a:pt x="5689" y="19635"/>
                </a:lnTo>
                <a:lnTo>
                  <a:pt x="5660" y="19605"/>
                </a:lnTo>
                <a:lnTo>
                  <a:pt x="5631" y="19581"/>
                </a:lnTo>
                <a:lnTo>
                  <a:pt x="5602" y="19558"/>
                </a:lnTo>
                <a:lnTo>
                  <a:pt x="5578" y="19522"/>
                </a:lnTo>
                <a:lnTo>
                  <a:pt x="5549" y="19487"/>
                </a:lnTo>
                <a:lnTo>
                  <a:pt x="5512" y="19404"/>
                </a:lnTo>
                <a:lnTo>
                  <a:pt x="5474" y="19321"/>
                </a:lnTo>
                <a:lnTo>
                  <a:pt x="5450" y="19232"/>
                </a:lnTo>
                <a:lnTo>
                  <a:pt x="5433" y="19138"/>
                </a:lnTo>
                <a:lnTo>
                  <a:pt x="5412" y="19049"/>
                </a:lnTo>
                <a:lnTo>
                  <a:pt x="5400" y="18960"/>
                </a:lnTo>
                <a:lnTo>
                  <a:pt x="5396" y="18883"/>
                </a:lnTo>
                <a:lnTo>
                  <a:pt x="5388" y="18771"/>
                </a:lnTo>
                <a:lnTo>
                  <a:pt x="5388" y="18711"/>
                </a:lnTo>
                <a:lnTo>
                  <a:pt x="5379" y="18664"/>
                </a:lnTo>
                <a:lnTo>
                  <a:pt x="5367" y="18599"/>
                </a:lnTo>
                <a:lnTo>
                  <a:pt x="5355" y="18563"/>
                </a:lnTo>
                <a:lnTo>
                  <a:pt x="5334" y="18534"/>
                </a:lnTo>
                <a:lnTo>
                  <a:pt x="5309" y="18492"/>
                </a:lnTo>
                <a:lnTo>
                  <a:pt x="5284" y="18469"/>
                </a:lnTo>
                <a:lnTo>
                  <a:pt x="5247" y="18439"/>
                </a:lnTo>
                <a:lnTo>
                  <a:pt x="5202" y="18421"/>
                </a:lnTo>
                <a:lnTo>
                  <a:pt x="5156" y="18409"/>
                </a:lnTo>
                <a:lnTo>
                  <a:pt x="5098" y="18398"/>
                </a:lnTo>
                <a:lnTo>
                  <a:pt x="5032" y="18398"/>
                </a:lnTo>
                <a:lnTo>
                  <a:pt x="4954" y="18415"/>
                </a:lnTo>
                <a:lnTo>
                  <a:pt x="4912" y="18421"/>
                </a:lnTo>
                <a:lnTo>
                  <a:pt x="4871" y="18415"/>
                </a:lnTo>
                <a:lnTo>
                  <a:pt x="4830" y="18392"/>
                </a:lnTo>
                <a:lnTo>
                  <a:pt x="4789" y="18362"/>
                </a:lnTo>
                <a:lnTo>
                  <a:pt x="4743" y="18327"/>
                </a:lnTo>
                <a:lnTo>
                  <a:pt x="4698" y="18279"/>
                </a:lnTo>
                <a:lnTo>
                  <a:pt x="4656" y="18226"/>
                </a:lnTo>
                <a:lnTo>
                  <a:pt x="4611" y="18167"/>
                </a:lnTo>
                <a:lnTo>
                  <a:pt x="4574" y="18096"/>
                </a:lnTo>
                <a:lnTo>
                  <a:pt x="4528" y="18031"/>
                </a:lnTo>
                <a:lnTo>
                  <a:pt x="4446" y="17871"/>
                </a:lnTo>
                <a:lnTo>
                  <a:pt x="4363" y="17693"/>
                </a:lnTo>
                <a:lnTo>
                  <a:pt x="4284" y="17522"/>
                </a:lnTo>
                <a:lnTo>
                  <a:pt x="4210" y="17344"/>
                </a:lnTo>
                <a:lnTo>
                  <a:pt x="4144" y="17166"/>
                </a:lnTo>
                <a:lnTo>
                  <a:pt x="4041" y="16853"/>
                </a:lnTo>
                <a:lnTo>
                  <a:pt x="3966" y="16634"/>
                </a:lnTo>
                <a:lnTo>
                  <a:pt x="3946" y="16551"/>
                </a:lnTo>
                <a:lnTo>
                  <a:pt x="3946" y="16379"/>
                </a:lnTo>
                <a:lnTo>
                  <a:pt x="3942" y="16314"/>
                </a:lnTo>
                <a:lnTo>
                  <a:pt x="3929" y="16243"/>
                </a:lnTo>
                <a:lnTo>
                  <a:pt x="3913" y="16172"/>
                </a:lnTo>
                <a:lnTo>
                  <a:pt x="3896" y="16101"/>
                </a:lnTo>
                <a:lnTo>
                  <a:pt x="3871" y="16030"/>
                </a:lnTo>
                <a:lnTo>
                  <a:pt x="3834" y="15959"/>
                </a:lnTo>
                <a:lnTo>
                  <a:pt x="3789" y="15900"/>
                </a:lnTo>
                <a:lnTo>
                  <a:pt x="3764" y="15864"/>
                </a:lnTo>
                <a:lnTo>
                  <a:pt x="3739" y="15834"/>
                </a:lnTo>
                <a:lnTo>
                  <a:pt x="3673" y="15787"/>
                </a:lnTo>
                <a:lnTo>
                  <a:pt x="3636" y="15763"/>
                </a:lnTo>
                <a:lnTo>
                  <a:pt x="3599" y="15746"/>
                </a:lnTo>
                <a:lnTo>
                  <a:pt x="3553" y="15734"/>
                </a:lnTo>
                <a:lnTo>
                  <a:pt x="3508" y="15722"/>
                </a:lnTo>
                <a:lnTo>
                  <a:pt x="3462" y="15710"/>
                </a:lnTo>
                <a:lnTo>
                  <a:pt x="3417" y="15692"/>
                </a:lnTo>
                <a:lnTo>
                  <a:pt x="3367" y="15657"/>
                </a:lnTo>
                <a:lnTo>
                  <a:pt x="3326" y="15627"/>
                </a:lnTo>
                <a:lnTo>
                  <a:pt x="3280" y="15592"/>
                </a:lnTo>
                <a:lnTo>
                  <a:pt x="3239" y="15544"/>
                </a:lnTo>
                <a:lnTo>
                  <a:pt x="3198" y="15491"/>
                </a:lnTo>
                <a:lnTo>
                  <a:pt x="3157" y="15432"/>
                </a:lnTo>
                <a:lnTo>
                  <a:pt x="3119" y="15373"/>
                </a:lnTo>
                <a:lnTo>
                  <a:pt x="3078" y="15308"/>
                </a:lnTo>
                <a:lnTo>
                  <a:pt x="3004" y="15160"/>
                </a:lnTo>
                <a:lnTo>
                  <a:pt x="2933" y="15006"/>
                </a:lnTo>
                <a:lnTo>
                  <a:pt x="2867" y="14828"/>
                </a:lnTo>
                <a:lnTo>
                  <a:pt x="2801" y="14645"/>
                </a:lnTo>
                <a:lnTo>
                  <a:pt x="2748" y="14449"/>
                </a:lnTo>
                <a:lnTo>
                  <a:pt x="2694" y="14248"/>
                </a:lnTo>
                <a:lnTo>
                  <a:pt x="2644" y="14047"/>
                </a:lnTo>
                <a:lnTo>
                  <a:pt x="2562" y="13632"/>
                </a:lnTo>
                <a:lnTo>
                  <a:pt x="2529" y="13431"/>
                </a:lnTo>
                <a:lnTo>
                  <a:pt x="2495" y="13236"/>
                </a:lnTo>
                <a:lnTo>
                  <a:pt x="2491" y="13183"/>
                </a:lnTo>
                <a:lnTo>
                  <a:pt x="2487" y="13129"/>
                </a:lnTo>
                <a:lnTo>
                  <a:pt x="2491" y="13076"/>
                </a:lnTo>
                <a:lnTo>
                  <a:pt x="2500" y="12969"/>
                </a:lnTo>
                <a:lnTo>
                  <a:pt x="2508" y="12910"/>
                </a:lnTo>
                <a:lnTo>
                  <a:pt x="2541" y="12804"/>
                </a:lnTo>
                <a:lnTo>
                  <a:pt x="2574" y="12691"/>
                </a:lnTo>
                <a:lnTo>
                  <a:pt x="2624" y="12579"/>
                </a:lnTo>
                <a:lnTo>
                  <a:pt x="2681" y="12466"/>
                </a:lnTo>
                <a:lnTo>
                  <a:pt x="2743" y="12354"/>
                </a:lnTo>
                <a:lnTo>
                  <a:pt x="2814" y="12235"/>
                </a:lnTo>
                <a:lnTo>
                  <a:pt x="2888" y="12123"/>
                </a:lnTo>
                <a:lnTo>
                  <a:pt x="2966" y="12016"/>
                </a:lnTo>
                <a:lnTo>
                  <a:pt x="3049" y="11910"/>
                </a:lnTo>
                <a:lnTo>
                  <a:pt x="3136" y="11803"/>
                </a:lnTo>
                <a:lnTo>
                  <a:pt x="3223" y="11697"/>
                </a:lnTo>
                <a:lnTo>
                  <a:pt x="3409" y="11501"/>
                </a:lnTo>
                <a:lnTo>
                  <a:pt x="2822" y="9560"/>
                </a:lnTo>
                <a:lnTo>
                  <a:pt x="2706" y="9844"/>
                </a:lnTo>
                <a:lnTo>
                  <a:pt x="2624" y="10051"/>
                </a:lnTo>
                <a:lnTo>
                  <a:pt x="2557" y="10241"/>
                </a:lnTo>
                <a:lnTo>
                  <a:pt x="2537" y="10294"/>
                </a:lnTo>
                <a:lnTo>
                  <a:pt x="2508" y="10347"/>
                </a:lnTo>
                <a:lnTo>
                  <a:pt x="2479" y="10395"/>
                </a:lnTo>
                <a:lnTo>
                  <a:pt x="2446" y="10436"/>
                </a:lnTo>
                <a:lnTo>
                  <a:pt x="2409" y="10471"/>
                </a:lnTo>
                <a:lnTo>
                  <a:pt x="2367" y="10501"/>
                </a:lnTo>
                <a:lnTo>
                  <a:pt x="2330" y="10519"/>
                </a:lnTo>
                <a:lnTo>
                  <a:pt x="2285" y="10537"/>
                </a:lnTo>
                <a:lnTo>
                  <a:pt x="2223" y="10543"/>
                </a:lnTo>
                <a:lnTo>
                  <a:pt x="2186" y="10543"/>
                </a:lnTo>
                <a:lnTo>
                  <a:pt x="2148" y="10537"/>
                </a:lnTo>
                <a:lnTo>
                  <a:pt x="2115" y="10519"/>
                </a:lnTo>
                <a:lnTo>
                  <a:pt x="2078" y="10501"/>
                </a:lnTo>
                <a:lnTo>
                  <a:pt x="2049" y="10477"/>
                </a:lnTo>
                <a:lnTo>
                  <a:pt x="2016" y="10454"/>
                </a:lnTo>
                <a:lnTo>
                  <a:pt x="1987" y="10418"/>
                </a:lnTo>
                <a:lnTo>
                  <a:pt x="1958" y="10383"/>
                </a:lnTo>
                <a:lnTo>
                  <a:pt x="103" y="7683"/>
                </a:lnTo>
                <a:lnTo>
                  <a:pt x="83" y="7648"/>
                </a:lnTo>
                <a:lnTo>
                  <a:pt x="62" y="7612"/>
                </a:lnTo>
                <a:lnTo>
                  <a:pt x="41" y="7571"/>
                </a:lnTo>
                <a:lnTo>
                  <a:pt x="29" y="7530"/>
                </a:lnTo>
                <a:lnTo>
                  <a:pt x="17" y="7482"/>
                </a:lnTo>
                <a:lnTo>
                  <a:pt x="8" y="7441"/>
                </a:lnTo>
                <a:lnTo>
                  <a:pt x="4" y="7393"/>
                </a:lnTo>
                <a:lnTo>
                  <a:pt x="0" y="7352"/>
                </a:lnTo>
                <a:lnTo>
                  <a:pt x="0" y="7257"/>
                </a:lnTo>
                <a:lnTo>
                  <a:pt x="4" y="7216"/>
                </a:lnTo>
                <a:lnTo>
                  <a:pt x="12" y="7168"/>
                </a:lnTo>
                <a:lnTo>
                  <a:pt x="21" y="7121"/>
                </a:lnTo>
                <a:lnTo>
                  <a:pt x="33" y="7080"/>
                </a:lnTo>
                <a:lnTo>
                  <a:pt x="50" y="7038"/>
                </a:lnTo>
                <a:lnTo>
                  <a:pt x="74" y="7003"/>
                </a:lnTo>
                <a:lnTo>
                  <a:pt x="132" y="6878"/>
                </a:lnTo>
                <a:lnTo>
                  <a:pt x="281" y="6618"/>
                </a:lnTo>
                <a:lnTo>
                  <a:pt x="504" y="6215"/>
                </a:lnTo>
                <a:lnTo>
                  <a:pt x="797" y="5706"/>
                </a:lnTo>
                <a:lnTo>
                  <a:pt x="967" y="5416"/>
                </a:lnTo>
                <a:lnTo>
                  <a:pt x="1157" y="5108"/>
                </a:lnTo>
                <a:lnTo>
                  <a:pt x="1359" y="4783"/>
                </a:lnTo>
                <a:lnTo>
                  <a:pt x="1574" y="4440"/>
                </a:lnTo>
                <a:lnTo>
                  <a:pt x="1801" y="4084"/>
                </a:lnTo>
                <a:lnTo>
                  <a:pt x="2045" y="3723"/>
                </a:lnTo>
                <a:lnTo>
                  <a:pt x="2293" y="3350"/>
                </a:lnTo>
                <a:lnTo>
                  <a:pt x="2553" y="2983"/>
                </a:lnTo>
                <a:lnTo>
                  <a:pt x="2690" y="2794"/>
                </a:lnTo>
                <a:lnTo>
                  <a:pt x="2826" y="2610"/>
                </a:lnTo>
                <a:lnTo>
                  <a:pt x="2958" y="2439"/>
                </a:lnTo>
                <a:lnTo>
                  <a:pt x="3095" y="2273"/>
                </a:lnTo>
                <a:lnTo>
                  <a:pt x="3351" y="1959"/>
                </a:lnTo>
                <a:lnTo>
                  <a:pt x="3607" y="1669"/>
                </a:lnTo>
                <a:lnTo>
                  <a:pt x="3851" y="1403"/>
                </a:lnTo>
                <a:lnTo>
                  <a:pt x="4090" y="1172"/>
                </a:lnTo>
                <a:lnTo>
                  <a:pt x="4309" y="959"/>
                </a:lnTo>
                <a:lnTo>
                  <a:pt x="4520" y="764"/>
                </a:lnTo>
                <a:lnTo>
                  <a:pt x="4706" y="598"/>
                </a:lnTo>
                <a:lnTo>
                  <a:pt x="4884" y="456"/>
                </a:lnTo>
                <a:lnTo>
                  <a:pt x="5036" y="337"/>
                </a:lnTo>
                <a:lnTo>
                  <a:pt x="5169" y="237"/>
                </a:lnTo>
                <a:lnTo>
                  <a:pt x="5359" y="101"/>
                </a:lnTo>
                <a:lnTo>
                  <a:pt x="5441" y="47"/>
                </a:lnTo>
                <a:lnTo>
                  <a:pt x="5491" y="18"/>
                </a:lnTo>
                <a:lnTo>
                  <a:pt x="5545" y="6"/>
                </a:lnTo>
                <a:lnTo>
                  <a:pt x="559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8" name="标题 11"/>
          <p:cNvSpPr txBox="1"/>
          <p:nvPr/>
        </p:nvSpPr>
        <p:spPr>
          <a:xfrm>
            <a:off x="4966815" y="1123142"/>
            <a:ext cx="2898694" cy="60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914400">
              <a:defRPr sz="1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缺乏人才，缺乏人才储备。</a:t>
            </a:r>
          </a:p>
        </p:txBody>
      </p:sp>
      <p:grpSp>
        <p:nvGrpSpPr>
          <p:cNvPr id="411" name="椭圆 16"/>
          <p:cNvGrpSpPr/>
          <p:nvPr/>
        </p:nvGrpSpPr>
        <p:grpSpPr>
          <a:xfrm>
            <a:off x="3762121" y="1599896"/>
            <a:ext cx="432355" cy="432477"/>
            <a:chOff x="0" y="0"/>
            <a:chExt cx="432353" cy="432476"/>
          </a:xfrm>
        </p:grpSpPr>
        <p:sp>
          <p:nvSpPr>
            <p:cNvPr id="409" name="圆形"/>
            <p:cNvSpPr/>
            <p:nvPr/>
          </p:nvSpPr>
          <p:spPr>
            <a:xfrm>
              <a:off x="0" y="-1"/>
              <a:ext cx="432354" cy="432478"/>
            </a:xfrm>
            <a:prstGeom prst="ellipse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pPr>
              <a:endParaRPr/>
            </a:p>
          </p:txBody>
        </p:sp>
        <p:sp>
          <p:nvSpPr>
            <p:cNvPr id="410" name="2"/>
            <p:cNvSpPr txBox="1"/>
            <p:nvPr/>
          </p:nvSpPr>
          <p:spPr>
            <a:xfrm>
              <a:off x="63316" y="94317"/>
              <a:ext cx="305722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412" name="直接连接符 17"/>
          <p:cNvSpPr/>
          <p:nvPr/>
        </p:nvSpPr>
        <p:spPr>
          <a:xfrm>
            <a:off x="4194862" y="1828459"/>
            <a:ext cx="751909" cy="1"/>
          </a:xfrm>
          <a:prstGeom prst="line">
            <a:avLst/>
          </a:prstGeom>
          <a:ln w="6350">
            <a:solidFill>
              <a:srgbClr val="808080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3" name="标题 11"/>
          <p:cNvSpPr txBox="1"/>
          <p:nvPr/>
        </p:nvSpPr>
        <p:spPr>
          <a:xfrm>
            <a:off x="4966816" y="1663062"/>
            <a:ext cx="2898695" cy="60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914400">
              <a:defRPr sz="1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硬件设备需要投入。</a:t>
            </a:r>
          </a:p>
        </p:txBody>
      </p:sp>
      <p:grpSp>
        <p:nvGrpSpPr>
          <p:cNvPr id="416" name="椭圆 19"/>
          <p:cNvGrpSpPr/>
          <p:nvPr/>
        </p:nvGrpSpPr>
        <p:grpSpPr>
          <a:xfrm>
            <a:off x="3762121" y="2152412"/>
            <a:ext cx="432355" cy="432477"/>
            <a:chOff x="0" y="0"/>
            <a:chExt cx="432353" cy="432476"/>
          </a:xfrm>
        </p:grpSpPr>
        <p:sp>
          <p:nvSpPr>
            <p:cNvPr id="414" name="圆形"/>
            <p:cNvSpPr/>
            <p:nvPr/>
          </p:nvSpPr>
          <p:spPr>
            <a:xfrm>
              <a:off x="0" y="-1"/>
              <a:ext cx="432354" cy="432478"/>
            </a:xfrm>
            <a:prstGeom prst="ellipse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pPr>
              <a:endParaRPr/>
            </a:p>
          </p:txBody>
        </p:sp>
        <p:sp>
          <p:nvSpPr>
            <p:cNvPr id="415" name="3"/>
            <p:cNvSpPr txBox="1"/>
            <p:nvPr/>
          </p:nvSpPr>
          <p:spPr>
            <a:xfrm>
              <a:off x="63316" y="94317"/>
              <a:ext cx="305722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417" name="直接连接符 20"/>
          <p:cNvSpPr/>
          <p:nvPr/>
        </p:nvSpPr>
        <p:spPr>
          <a:xfrm>
            <a:off x="4194862" y="2380975"/>
            <a:ext cx="751909" cy="1"/>
          </a:xfrm>
          <a:prstGeom prst="line">
            <a:avLst/>
          </a:prstGeom>
          <a:ln w="6350">
            <a:solidFill>
              <a:srgbClr val="808080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标题 11"/>
          <p:cNvSpPr txBox="1"/>
          <p:nvPr/>
        </p:nvSpPr>
        <p:spPr>
          <a:xfrm>
            <a:off x="4966816" y="2215577"/>
            <a:ext cx="2898695" cy="60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914400">
              <a:defRPr sz="1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营销推广需要更多的资金支持。</a:t>
            </a:r>
          </a:p>
        </p:txBody>
      </p:sp>
      <p:grpSp>
        <p:nvGrpSpPr>
          <p:cNvPr id="421" name="椭圆 22"/>
          <p:cNvGrpSpPr/>
          <p:nvPr/>
        </p:nvGrpSpPr>
        <p:grpSpPr>
          <a:xfrm>
            <a:off x="3762121" y="2692330"/>
            <a:ext cx="432355" cy="432478"/>
            <a:chOff x="0" y="0"/>
            <a:chExt cx="432353" cy="432476"/>
          </a:xfrm>
        </p:grpSpPr>
        <p:sp>
          <p:nvSpPr>
            <p:cNvPr id="419" name="圆形"/>
            <p:cNvSpPr/>
            <p:nvPr/>
          </p:nvSpPr>
          <p:spPr>
            <a:xfrm>
              <a:off x="0" y="-1"/>
              <a:ext cx="432354" cy="432478"/>
            </a:xfrm>
            <a:prstGeom prst="ellipse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pPr>
              <a:endParaRPr/>
            </a:p>
          </p:txBody>
        </p:sp>
        <p:sp>
          <p:nvSpPr>
            <p:cNvPr id="420" name="4"/>
            <p:cNvSpPr txBox="1"/>
            <p:nvPr/>
          </p:nvSpPr>
          <p:spPr>
            <a:xfrm>
              <a:off x="63316" y="94317"/>
              <a:ext cx="305722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422" name="直接连接符 23"/>
          <p:cNvSpPr/>
          <p:nvPr/>
        </p:nvSpPr>
        <p:spPr>
          <a:xfrm>
            <a:off x="4194862" y="2920894"/>
            <a:ext cx="751909" cy="1"/>
          </a:xfrm>
          <a:prstGeom prst="line">
            <a:avLst/>
          </a:prstGeom>
          <a:ln w="6350">
            <a:solidFill>
              <a:srgbClr val="808080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3" name="标题 11"/>
          <p:cNvSpPr txBox="1"/>
          <p:nvPr/>
        </p:nvSpPr>
        <p:spPr>
          <a:xfrm>
            <a:off x="4966818" y="2755496"/>
            <a:ext cx="2898694" cy="60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914400">
              <a:defRPr sz="1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传统粗放式配送体系成本过高，需要资金来优化精细化运作。长远看减小成本。</a:t>
            </a:r>
          </a:p>
        </p:txBody>
      </p:sp>
      <p:grpSp>
        <p:nvGrpSpPr>
          <p:cNvPr id="426" name="椭圆 25"/>
          <p:cNvGrpSpPr/>
          <p:nvPr/>
        </p:nvGrpSpPr>
        <p:grpSpPr>
          <a:xfrm>
            <a:off x="3762121" y="3232249"/>
            <a:ext cx="432355" cy="432478"/>
            <a:chOff x="0" y="0"/>
            <a:chExt cx="432353" cy="432476"/>
          </a:xfrm>
        </p:grpSpPr>
        <p:sp>
          <p:nvSpPr>
            <p:cNvPr id="424" name="圆形"/>
            <p:cNvSpPr/>
            <p:nvPr/>
          </p:nvSpPr>
          <p:spPr>
            <a:xfrm>
              <a:off x="0" y="-1"/>
              <a:ext cx="432354" cy="432478"/>
            </a:xfrm>
            <a:prstGeom prst="ellipse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pPr>
              <a:endParaRPr/>
            </a:p>
          </p:txBody>
        </p:sp>
        <p:sp>
          <p:nvSpPr>
            <p:cNvPr id="425" name="5"/>
            <p:cNvSpPr txBox="1"/>
            <p:nvPr/>
          </p:nvSpPr>
          <p:spPr>
            <a:xfrm>
              <a:off x="63316" y="94317"/>
              <a:ext cx="305722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427" name="直接连接符 26"/>
          <p:cNvSpPr/>
          <p:nvPr/>
        </p:nvSpPr>
        <p:spPr>
          <a:xfrm>
            <a:off x="4194862" y="3460813"/>
            <a:ext cx="751909" cy="1"/>
          </a:xfrm>
          <a:prstGeom prst="line">
            <a:avLst/>
          </a:prstGeom>
          <a:ln w="6350">
            <a:solidFill>
              <a:srgbClr val="808080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8" name="标题 11"/>
          <p:cNvSpPr txBox="1"/>
          <p:nvPr/>
        </p:nvSpPr>
        <p:spPr>
          <a:xfrm>
            <a:off x="4966816" y="3295417"/>
            <a:ext cx="2898695" cy="60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914400">
              <a:defRPr sz="1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仓库管理、货物管理、无人货架硬件升级</a:t>
            </a:r>
          </a:p>
        </p:txBody>
      </p:sp>
      <p:grpSp>
        <p:nvGrpSpPr>
          <p:cNvPr id="431" name="椭圆 28"/>
          <p:cNvGrpSpPr/>
          <p:nvPr/>
        </p:nvGrpSpPr>
        <p:grpSpPr>
          <a:xfrm>
            <a:off x="3762121" y="3772170"/>
            <a:ext cx="432355" cy="432477"/>
            <a:chOff x="0" y="0"/>
            <a:chExt cx="432353" cy="432476"/>
          </a:xfrm>
        </p:grpSpPr>
        <p:sp>
          <p:nvSpPr>
            <p:cNvPr id="429" name="圆形"/>
            <p:cNvSpPr/>
            <p:nvPr/>
          </p:nvSpPr>
          <p:spPr>
            <a:xfrm>
              <a:off x="0" y="-1"/>
              <a:ext cx="432354" cy="432478"/>
            </a:xfrm>
            <a:prstGeom prst="ellipse">
              <a:avLst/>
            </a:prstGeom>
            <a:solidFill>
              <a:srgbClr val="40937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pPr>
              <a:endParaRPr/>
            </a:p>
          </p:txBody>
        </p:sp>
        <p:sp>
          <p:nvSpPr>
            <p:cNvPr id="430" name="6"/>
            <p:cNvSpPr txBox="1"/>
            <p:nvPr/>
          </p:nvSpPr>
          <p:spPr>
            <a:xfrm>
              <a:off x="63316" y="94317"/>
              <a:ext cx="305722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Impact MT Std"/>
                  <a:ea typeface="Impact MT Std"/>
                  <a:cs typeface="Impact MT Std"/>
                  <a:sym typeface="Impact MT St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432" name="直接连接符 29"/>
          <p:cNvSpPr/>
          <p:nvPr/>
        </p:nvSpPr>
        <p:spPr>
          <a:xfrm>
            <a:off x="4194862" y="4000734"/>
            <a:ext cx="751909" cy="1"/>
          </a:xfrm>
          <a:prstGeom prst="line">
            <a:avLst/>
          </a:prstGeom>
          <a:ln w="6350">
            <a:solidFill>
              <a:srgbClr val="808080"/>
            </a:solidFill>
            <a:prstDash val="dash"/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3" name="标题 11"/>
          <p:cNvSpPr txBox="1"/>
          <p:nvPr/>
        </p:nvSpPr>
        <p:spPr>
          <a:xfrm>
            <a:off x="4966818" y="3835336"/>
            <a:ext cx="2898694" cy="602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914400">
              <a:defRPr sz="1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一切加速拳净的发展  —    一个正能量的公司、一个负责任的公司应该加速发展。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任意多边形 34"/>
          <p:cNvSpPr/>
          <p:nvPr/>
        </p:nvSpPr>
        <p:spPr>
          <a:xfrm>
            <a:off x="1893093" y="2759868"/>
            <a:ext cx="5366149" cy="244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418" y="0"/>
                  <a:pt x="21039" y="9361"/>
                  <a:pt x="21594" y="21356"/>
                </a:cubicBezTo>
                <a:lnTo>
                  <a:pt x="21600" y="21600"/>
                </a:lnTo>
                <a:lnTo>
                  <a:pt x="0" y="21600"/>
                </a:lnTo>
                <a:lnTo>
                  <a:pt x="6" y="21356"/>
                </a:lnTo>
                <a:cubicBezTo>
                  <a:pt x="561" y="9361"/>
                  <a:pt x="5182" y="0"/>
                  <a:pt x="10800" y="0"/>
                </a:cubicBez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36" name="图片 32" descr="图片 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6456" y="3040857"/>
            <a:ext cx="4900613" cy="21026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5" name="组合 21"/>
          <p:cNvGrpSpPr/>
          <p:nvPr/>
        </p:nvGrpSpPr>
        <p:grpSpPr>
          <a:xfrm>
            <a:off x="6357005" y="3402653"/>
            <a:ext cx="526931" cy="458698"/>
            <a:chOff x="75774" y="73530"/>
            <a:chExt cx="526929" cy="458696"/>
          </a:xfrm>
        </p:grpSpPr>
        <p:grpSp>
          <p:nvGrpSpPr>
            <p:cNvPr id="440" name="组合 16"/>
            <p:cNvGrpSpPr/>
            <p:nvPr/>
          </p:nvGrpSpPr>
          <p:grpSpPr>
            <a:xfrm>
              <a:off x="75774" y="73530"/>
              <a:ext cx="394468" cy="456164"/>
              <a:chOff x="75774" y="56547"/>
              <a:chExt cx="394467" cy="456162"/>
            </a:xfrm>
          </p:grpSpPr>
          <p:sp>
            <p:nvSpPr>
              <p:cNvPr id="437" name="等腰三角形 13"/>
              <p:cNvSpPr/>
              <p:nvPr/>
            </p:nvSpPr>
            <p:spPr>
              <a:xfrm>
                <a:off x="205674" y="284517"/>
                <a:ext cx="264568" cy="228193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8" name="等腰三角形 14"/>
              <p:cNvSpPr/>
              <p:nvPr/>
            </p:nvSpPr>
            <p:spPr>
              <a:xfrm rot="3624835">
                <a:off x="108398" y="226246"/>
                <a:ext cx="264705" cy="22807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9" name="等腰三角形 15"/>
              <p:cNvSpPr/>
              <p:nvPr/>
            </p:nvSpPr>
            <p:spPr>
              <a:xfrm rot="7249998">
                <a:off x="109178" y="114603"/>
                <a:ext cx="264704" cy="22807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44" name="组合 17"/>
            <p:cNvGrpSpPr/>
            <p:nvPr/>
          </p:nvGrpSpPr>
          <p:grpSpPr>
            <a:xfrm>
              <a:off x="208236" y="76064"/>
              <a:ext cx="394469" cy="456163"/>
              <a:chOff x="20464" y="76064"/>
              <a:chExt cx="394467" cy="456162"/>
            </a:xfrm>
          </p:grpSpPr>
          <p:sp>
            <p:nvSpPr>
              <p:cNvPr id="441" name="等腰三角形 18"/>
              <p:cNvSpPr/>
              <p:nvPr/>
            </p:nvSpPr>
            <p:spPr>
              <a:xfrm rot="10800000">
                <a:off x="20464" y="76064"/>
                <a:ext cx="264568" cy="228193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2" name="等腰三角形 19"/>
              <p:cNvSpPr/>
              <p:nvPr/>
            </p:nvSpPr>
            <p:spPr>
              <a:xfrm rot="14424834">
                <a:off x="117604" y="134451"/>
                <a:ext cx="264704" cy="22807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3" name="等腰三角形 20"/>
              <p:cNvSpPr/>
              <p:nvPr/>
            </p:nvSpPr>
            <p:spPr>
              <a:xfrm rot="18049999">
                <a:off x="116823" y="246094"/>
                <a:ext cx="264705" cy="22807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54" name="组合 22"/>
          <p:cNvGrpSpPr/>
          <p:nvPr/>
        </p:nvGrpSpPr>
        <p:grpSpPr>
          <a:xfrm>
            <a:off x="1990559" y="4335276"/>
            <a:ext cx="187260" cy="162697"/>
            <a:chOff x="26941" y="25971"/>
            <a:chExt cx="187258" cy="162695"/>
          </a:xfrm>
        </p:grpSpPr>
        <p:grpSp>
          <p:nvGrpSpPr>
            <p:cNvPr id="449" name="组合 23"/>
            <p:cNvGrpSpPr/>
            <p:nvPr/>
          </p:nvGrpSpPr>
          <p:grpSpPr>
            <a:xfrm>
              <a:off x="26941" y="25971"/>
              <a:ext cx="140233" cy="161717"/>
              <a:chOff x="26941" y="20091"/>
              <a:chExt cx="140232" cy="161715"/>
            </a:xfrm>
          </p:grpSpPr>
          <p:sp>
            <p:nvSpPr>
              <p:cNvPr id="446" name="等腰三角形 28"/>
              <p:cNvSpPr/>
              <p:nvPr/>
            </p:nvSpPr>
            <p:spPr>
              <a:xfrm>
                <a:off x="73056" y="100950"/>
                <a:ext cx="94118" cy="80857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7" name="等腰三角形 29"/>
              <p:cNvSpPr/>
              <p:nvPr/>
            </p:nvSpPr>
            <p:spPr>
              <a:xfrm rot="3624835">
                <a:off x="38637" y="80142"/>
                <a:ext cx="93794" cy="8113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8" name="等腰三角形 30"/>
              <p:cNvSpPr/>
              <p:nvPr/>
            </p:nvSpPr>
            <p:spPr>
              <a:xfrm rot="7249998">
                <a:off x="38915" y="40584"/>
                <a:ext cx="93793" cy="8113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53" name="组合 24"/>
            <p:cNvGrpSpPr/>
            <p:nvPr/>
          </p:nvGrpSpPr>
          <p:grpSpPr>
            <a:xfrm>
              <a:off x="73967" y="26951"/>
              <a:ext cx="140234" cy="161716"/>
              <a:chOff x="7280" y="26951"/>
              <a:chExt cx="140232" cy="161715"/>
            </a:xfrm>
          </p:grpSpPr>
          <p:sp>
            <p:nvSpPr>
              <p:cNvPr id="450" name="等腰三角形 25"/>
              <p:cNvSpPr/>
              <p:nvPr/>
            </p:nvSpPr>
            <p:spPr>
              <a:xfrm rot="10800000">
                <a:off x="7280" y="26951"/>
                <a:ext cx="94118" cy="80857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1" name="等腰三角形 26"/>
              <p:cNvSpPr/>
              <p:nvPr/>
            </p:nvSpPr>
            <p:spPr>
              <a:xfrm rot="14424834">
                <a:off x="42023" y="47479"/>
                <a:ext cx="93793" cy="8113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2" name="等腰三角形 27"/>
              <p:cNvSpPr/>
              <p:nvPr/>
            </p:nvSpPr>
            <p:spPr>
              <a:xfrm rot="18049999">
                <a:off x="41745" y="87038"/>
                <a:ext cx="93794" cy="81136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55" name="文本框 35"/>
          <p:cNvSpPr txBox="1"/>
          <p:nvPr/>
        </p:nvSpPr>
        <p:spPr>
          <a:xfrm>
            <a:off x="2619995" y="961230"/>
            <a:ext cx="4323510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200" b="1">
                <a:solidFill>
                  <a:srgbClr val="40937D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感谢观看!</a:t>
            </a:r>
          </a:p>
        </p:txBody>
      </p:sp>
      <p:sp>
        <p:nvSpPr>
          <p:cNvPr id="456" name="矩形 36"/>
          <p:cNvSpPr txBox="1"/>
          <p:nvPr/>
        </p:nvSpPr>
        <p:spPr>
          <a:xfrm>
            <a:off x="2711848" y="1929606"/>
            <a:ext cx="4139804" cy="27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Thanks   for. Your  attention</a:t>
            </a:r>
          </a:p>
        </p:txBody>
      </p:sp>
      <p:grpSp>
        <p:nvGrpSpPr>
          <p:cNvPr id="465" name="组合 38"/>
          <p:cNvGrpSpPr/>
          <p:nvPr/>
        </p:nvGrpSpPr>
        <p:grpSpPr>
          <a:xfrm>
            <a:off x="6733832" y="3061454"/>
            <a:ext cx="187616" cy="163593"/>
            <a:chOff x="26968" y="26317"/>
            <a:chExt cx="187614" cy="163592"/>
          </a:xfrm>
        </p:grpSpPr>
        <p:grpSp>
          <p:nvGrpSpPr>
            <p:cNvPr id="460" name="组合 39"/>
            <p:cNvGrpSpPr/>
            <p:nvPr/>
          </p:nvGrpSpPr>
          <p:grpSpPr>
            <a:xfrm>
              <a:off x="26968" y="26317"/>
              <a:ext cx="140412" cy="162760"/>
              <a:chOff x="26968" y="20137"/>
              <a:chExt cx="140410" cy="162758"/>
            </a:xfrm>
          </p:grpSpPr>
          <p:sp>
            <p:nvSpPr>
              <p:cNvPr id="457" name="等腰三角形 44"/>
              <p:cNvSpPr/>
              <p:nvPr/>
            </p:nvSpPr>
            <p:spPr>
              <a:xfrm>
                <a:off x="73261" y="101441"/>
                <a:ext cx="94119" cy="81456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8" name="等腰三角形 45"/>
              <p:cNvSpPr/>
              <p:nvPr/>
            </p:nvSpPr>
            <p:spPr>
              <a:xfrm rot="3624835">
                <a:off x="38495" y="80779"/>
                <a:ext cx="94488" cy="8113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59" name="等腰三角形 46"/>
              <p:cNvSpPr/>
              <p:nvPr/>
            </p:nvSpPr>
            <p:spPr>
              <a:xfrm rot="7249998">
                <a:off x="38773" y="40928"/>
                <a:ext cx="94488" cy="8113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64" name="组合 40"/>
            <p:cNvGrpSpPr/>
            <p:nvPr/>
          </p:nvGrpSpPr>
          <p:grpSpPr>
            <a:xfrm>
              <a:off x="74173" y="27151"/>
              <a:ext cx="140411" cy="162760"/>
              <a:chOff x="7279" y="27151"/>
              <a:chExt cx="140410" cy="162758"/>
            </a:xfrm>
          </p:grpSpPr>
          <p:sp>
            <p:nvSpPr>
              <p:cNvPr id="461" name="等腰三角形 41"/>
              <p:cNvSpPr/>
              <p:nvPr/>
            </p:nvSpPr>
            <p:spPr>
              <a:xfrm rot="10800000">
                <a:off x="7279" y="27151"/>
                <a:ext cx="94119" cy="81455"/>
              </a:xfrm>
              <a:prstGeom prst="triangle">
                <a:avLst/>
              </a:prstGeom>
              <a:solidFill>
                <a:srgbClr val="54B8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2" name="等腰三角形 42"/>
              <p:cNvSpPr/>
              <p:nvPr/>
            </p:nvSpPr>
            <p:spPr>
              <a:xfrm rot="14424834">
                <a:off x="41676" y="48131"/>
                <a:ext cx="94488" cy="81137"/>
              </a:xfrm>
              <a:prstGeom prst="triangle">
                <a:avLst/>
              </a:prstGeom>
              <a:solidFill>
                <a:srgbClr val="275A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3" name="等腰三角形 43"/>
              <p:cNvSpPr/>
              <p:nvPr/>
            </p:nvSpPr>
            <p:spPr>
              <a:xfrm rot="18049999">
                <a:off x="41398" y="87983"/>
                <a:ext cx="94488" cy="81137"/>
              </a:xfrm>
              <a:prstGeom prst="triangle">
                <a:avLst/>
              </a:prstGeom>
              <a:solidFill>
                <a:srgbClr val="283A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66" name="直接连接符 48"/>
          <p:cNvSpPr/>
          <p:nvPr/>
        </p:nvSpPr>
        <p:spPr>
          <a:xfrm>
            <a:off x="3293269" y="3398044"/>
            <a:ext cx="604839" cy="604839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7" name="直接连接符 49"/>
          <p:cNvSpPr/>
          <p:nvPr/>
        </p:nvSpPr>
        <p:spPr>
          <a:xfrm flipV="1">
            <a:off x="2595563" y="4002880"/>
            <a:ext cx="1302545" cy="657226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直接连接符 52"/>
          <p:cNvSpPr/>
          <p:nvPr/>
        </p:nvSpPr>
        <p:spPr>
          <a:xfrm flipV="1">
            <a:off x="3127772" y="4002881"/>
            <a:ext cx="770335" cy="1140620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9" name="直接连接符 55"/>
          <p:cNvSpPr/>
          <p:nvPr/>
        </p:nvSpPr>
        <p:spPr>
          <a:xfrm>
            <a:off x="3794523" y="3402805"/>
            <a:ext cx="102394" cy="600076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直接连接符 58"/>
          <p:cNvSpPr/>
          <p:nvPr/>
        </p:nvSpPr>
        <p:spPr>
          <a:xfrm>
            <a:off x="3899296" y="4002881"/>
            <a:ext cx="657226" cy="1140620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1" name="直接连接符 61"/>
          <p:cNvSpPr/>
          <p:nvPr/>
        </p:nvSpPr>
        <p:spPr>
          <a:xfrm flipH="1">
            <a:off x="6236493" y="4792266"/>
            <a:ext cx="121445" cy="351235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2" name="直接连接符 65"/>
          <p:cNvSpPr/>
          <p:nvPr/>
        </p:nvSpPr>
        <p:spPr>
          <a:xfrm flipH="1">
            <a:off x="2605088" y="3402805"/>
            <a:ext cx="685801" cy="1257301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3" name="直接连接符 68"/>
          <p:cNvSpPr/>
          <p:nvPr/>
        </p:nvSpPr>
        <p:spPr>
          <a:xfrm flipH="1" flipV="1">
            <a:off x="2602706" y="4660107"/>
            <a:ext cx="522687" cy="488157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4" name="直接连接符 71"/>
          <p:cNvSpPr/>
          <p:nvPr/>
        </p:nvSpPr>
        <p:spPr>
          <a:xfrm>
            <a:off x="3294460" y="3402805"/>
            <a:ext cx="497682" cy="1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5" name="椭圆 74"/>
          <p:cNvSpPr/>
          <p:nvPr/>
        </p:nvSpPr>
        <p:spPr>
          <a:xfrm>
            <a:off x="3876676" y="3983832"/>
            <a:ext cx="50007" cy="50007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6" name="椭圆 75"/>
          <p:cNvSpPr/>
          <p:nvPr/>
        </p:nvSpPr>
        <p:spPr>
          <a:xfrm>
            <a:off x="3765946" y="3377803"/>
            <a:ext cx="51199" cy="51199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7" name="椭圆 76"/>
          <p:cNvSpPr/>
          <p:nvPr/>
        </p:nvSpPr>
        <p:spPr>
          <a:xfrm>
            <a:off x="2593182" y="4635103"/>
            <a:ext cx="50007" cy="50007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8" name="椭圆 77"/>
          <p:cNvSpPr/>
          <p:nvPr/>
        </p:nvSpPr>
        <p:spPr>
          <a:xfrm>
            <a:off x="3107532" y="5118498"/>
            <a:ext cx="50007" cy="50007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9" name="椭圆 78"/>
          <p:cNvSpPr/>
          <p:nvPr/>
        </p:nvSpPr>
        <p:spPr>
          <a:xfrm>
            <a:off x="3269457" y="3383757"/>
            <a:ext cx="50007" cy="51199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0" name="直接连接符 82"/>
          <p:cNvSpPr/>
          <p:nvPr/>
        </p:nvSpPr>
        <p:spPr>
          <a:xfrm flipH="1" flipV="1">
            <a:off x="6349603" y="4792266"/>
            <a:ext cx="336948" cy="110729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1" name="直接连接符 85"/>
          <p:cNvSpPr/>
          <p:nvPr/>
        </p:nvSpPr>
        <p:spPr>
          <a:xfrm flipV="1">
            <a:off x="6611540" y="4902994"/>
            <a:ext cx="72629" cy="245270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2" name="直接连接符 91"/>
          <p:cNvSpPr/>
          <p:nvPr/>
        </p:nvSpPr>
        <p:spPr>
          <a:xfrm flipH="1" flipV="1">
            <a:off x="6357937" y="4794648"/>
            <a:ext cx="234555" cy="348854"/>
          </a:xfrm>
          <a:prstGeom prst="line">
            <a:avLst/>
          </a:prstGeom>
          <a:ln w="3175">
            <a:solidFill>
              <a:srgbClr val="FFFFFF">
                <a:alpha val="41176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3" name="椭圆 99"/>
          <p:cNvSpPr/>
          <p:nvPr/>
        </p:nvSpPr>
        <p:spPr>
          <a:xfrm>
            <a:off x="6335316" y="4789885"/>
            <a:ext cx="51199" cy="50007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4" name="椭圆 100"/>
          <p:cNvSpPr/>
          <p:nvPr/>
        </p:nvSpPr>
        <p:spPr>
          <a:xfrm>
            <a:off x="6663928" y="4883944"/>
            <a:ext cx="50007" cy="51199"/>
          </a:xfrm>
          <a:prstGeom prst="ellipse">
            <a:avLst/>
          </a:prstGeom>
          <a:solidFill>
            <a:srgbClr val="FFFFFF">
              <a:alpha val="9882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232</Words>
  <Application>Microsoft Macintosh PowerPoint</Application>
  <PresentationFormat>全屏显示(16:9)</PresentationFormat>
  <Paragraphs>71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  <vt:variant>
        <vt:lpstr>自定义放映</vt:lpstr>
      </vt:variant>
      <vt:variant>
        <vt:i4>1</vt:i4>
      </vt:variant>
    </vt:vector>
  </HeadingPairs>
  <TitlesOfParts>
    <vt:vector size="14" baseType="lpstr">
      <vt:lpstr>Calibri</vt:lpstr>
      <vt:lpstr>Calibri Light</vt:lpstr>
      <vt:lpstr>Impact MT Std</vt:lpstr>
      <vt:lpstr>方正正黑简体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Office 用户</cp:lastModifiedBy>
  <cp:revision>29</cp:revision>
  <dcterms:modified xsi:type="dcterms:W3CDTF">2018-09-10T09:01:54Z</dcterms:modified>
</cp:coreProperties>
</file>