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6"/>
  </p:notesMasterIdLst>
  <p:sldIdLst>
    <p:sldId id="3176" r:id="rId2"/>
    <p:sldId id="3220" r:id="rId3"/>
    <p:sldId id="3255" r:id="rId4"/>
    <p:sldId id="3264" r:id="rId5"/>
    <p:sldId id="3179" r:id="rId6"/>
    <p:sldId id="3221" r:id="rId7"/>
    <p:sldId id="3250" r:id="rId8"/>
    <p:sldId id="3251" r:id="rId9"/>
    <p:sldId id="3257" r:id="rId10"/>
    <p:sldId id="3252" r:id="rId11"/>
    <p:sldId id="3258" r:id="rId12"/>
    <p:sldId id="3263" r:id="rId13"/>
    <p:sldId id="3254" r:id="rId14"/>
    <p:sldId id="3245" r:id="rId15"/>
  </p:sldIdLst>
  <p:sldSz cx="12858750" cy="723265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640080" indent="-18288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1282700" indent="-3683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925955" indent="-55435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2568575" indent="-7397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3">
          <p15:clr>
            <a:srgbClr val="A4A3A4"/>
          </p15:clr>
        </p15:guide>
        <p15:guide id="2" orient="horz" pos="4183">
          <p15:clr>
            <a:srgbClr val="A4A3A4"/>
          </p15:clr>
        </p15:guide>
        <p15:guide id="3" pos="4050">
          <p15:clr>
            <a:srgbClr val="A4A3A4"/>
          </p15:clr>
        </p15:guide>
        <p15:guide id="4" pos="512">
          <p15:clr>
            <a:srgbClr val="A4A3A4"/>
          </p15:clr>
        </p15:guide>
        <p15:guide id="5" pos="75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397"/>
    <a:srgbClr val="00A7FB"/>
    <a:srgbClr val="CE3184"/>
    <a:srgbClr val="87AE1F"/>
    <a:srgbClr val="02B8CD"/>
    <a:srgbClr val="2E7438"/>
    <a:srgbClr val="063A3C"/>
    <a:srgbClr val="0E1F0D"/>
    <a:srgbClr val="266435"/>
    <a:srgbClr val="2865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84" autoAdjust="0"/>
    <p:restoredTop sz="92986" autoAdjust="0"/>
  </p:normalViewPr>
  <p:slideViewPr>
    <p:cSldViewPr>
      <p:cViewPr>
        <p:scale>
          <a:sx n="66" d="100"/>
          <a:sy n="66" d="100"/>
        </p:scale>
        <p:origin x="3048" y="1512"/>
      </p:cViewPr>
      <p:guideLst>
        <p:guide orient="horz" pos="373"/>
        <p:guide orient="horz" pos="4183"/>
        <p:guide pos="4050"/>
        <p:guide pos="512"/>
        <p:guide pos="7588"/>
      </p:guideLst>
    </p:cSldViewPr>
  </p:slideViewPr>
  <p:outlineViewPr>
    <p:cViewPr>
      <p:scale>
        <a:sx n="100" d="100"/>
        <a:sy n="100" d="100"/>
      </p:scale>
      <p:origin x="0" y="27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 rot="0" spcFirstLastPara="0" vertOverflow="ellipsis" vert="horz" wrap="square" anchor="ctr" anchorCtr="1"/>
        <a:lstStyle/>
        <a:p>
          <a:pPr>
            <a:defRPr lang="zh-CN" sz="216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收入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产品销售</c:v>
                </c:pt>
                <c:pt idx="1">
                  <c:v>集成设备销售</c:v>
                </c:pt>
                <c:pt idx="2">
                  <c:v>设备租赁</c:v>
                </c:pt>
                <c:pt idx="3">
                  <c:v>技术服务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0.33</c:v>
                </c:pt>
                <c:pt idx="1">
                  <c:v>0.25</c:v>
                </c:pt>
                <c:pt idx="2">
                  <c:v>0.1</c:v>
                </c:pt>
                <c:pt idx="3">
                  <c:v>0.07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列1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产品销售</c:v>
                </c:pt>
                <c:pt idx="1">
                  <c:v>集成设备销售</c:v>
                </c:pt>
                <c:pt idx="2">
                  <c:v>设备租赁</c:v>
                </c:pt>
                <c:pt idx="3">
                  <c:v>技术服务</c:v>
                </c:pt>
              </c:strCache>
            </c:strRef>
          </c:cat>
          <c:val>
            <c:numRef>
              <c:f>Sheet1!$C$2:$C$5</c:f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列2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产品销售</c:v>
                </c:pt>
                <c:pt idx="1">
                  <c:v>集成设备销售</c:v>
                </c:pt>
                <c:pt idx="2">
                  <c:v>设备租赁</c:v>
                </c:pt>
                <c:pt idx="3">
                  <c:v>技术服务</c:v>
                </c:pt>
              </c:strCache>
            </c:strRef>
          </c:cat>
          <c:val>
            <c:numRef>
              <c:f>Sheet1!$D$2:$D$5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556192"/>
        <c:axId val="273466336"/>
      </c:barChart>
      <c:catAx>
        <c:axId val="1425561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73466336"/>
        <c:crosses val="autoZero"/>
        <c:auto val="1"/>
        <c:lblAlgn val="ctr"/>
        <c:lblOffset val="100"/>
        <c:noMultiLvlLbl val="0"/>
      </c:catAx>
      <c:valAx>
        <c:axId val="27346633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425561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lang="zh-CN" sz="1800"/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zh-CN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 sz="4000" b="1">
                <a:solidFill>
                  <a:schemeClr val="tx1">
                    <a:lumMod val="65000"/>
                    <a:lumOff val="35000"/>
                  </a:schemeClr>
                </a:solidFill>
                <a:uFillTx/>
              </a:rPr>
              <a:t>财务状况及预测</a:t>
            </a:r>
          </a:p>
        </c:rich>
      </c:tx>
      <c:layout>
        <c:manualLayout>
          <c:xMode val="edge"/>
          <c:yMode val="edge"/>
          <c:x val="0.431163486719042"/>
          <c:y val="0.0432"/>
        </c:manualLayout>
      </c:layout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 defTabSz="914400">
            <a:defRPr lang="zh-CN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2015.0</c:v>
                </c:pt>
                <c:pt idx="1">
                  <c:v>2016.0</c:v>
                </c:pt>
                <c:pt idx="2">
                  <c:v>2017.0</c:v>
                </c:pt>
                <c:pt idx="3">
                  <c:v>2018.0</c:v>
                </c:pt>
                <c:pt idx="4">
                  <c:v>2019.0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200.0</c:v>
                </c:pt>
                <c:pt idx="1">
                  <c:v>400.0</c:v>
                </c:pt>
                <c:pt idx="2">
                  <c:v>1500.0</c:v>
                </c:pt>
                <c:pt idx="3">
                  <c:v>3000.0</c:v>
                </c:pt>
                <c:pt idx="4">
                  <c:v>5000.0</c:v>
                </c:pt>
              </c:numCache>
            </c:numRef>
          </c:val>
        </c:ser>
        <c:ser>
          <c:idx val="1"/>
          <c:order val="1"/>
          <c:tx>
            <c:strRef>
              <c:f>Sheet1!#REF!</c:f>
              <c:strCache>
                <c:ptCount val="1"/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2015.0</c:v>
                </c:pt>
                <c:pt idx="1">
                  <c:v>2016.0</c:v>
                </c:pt>
                <c:pt idx="2">
                  <c:v>2017.0</c:v>
                </c:pt>
                <c:pt idx="3">
                  <c:v>2018.0</c:v>
                </c:pt>
                <c:pt idx="4">
                  <c:v>2019.0</c:v>
                </c:pt>
              </c:numCache>
            </c:numRef>
          </c:cat>
          <c:val>
            <c:numRef>
              <c:f>Sheet1!#REF!</c:f>
              <c:numCache>
                <c:formatCode>General</c:formatCode>
                <c:ptCount val="1"/>
                <c:pt idx="0">
                  <c:v>1.0</c:v>
                </c:pt>
              </c:numCache>
            </c:numRef>
          </c:val>
        </c:ser>
        <c:ser>
          <c:idx val="2"/>
          <c:order val="2"/>
          <c:tx>
            <c:strRef>
              <c:f>Sheet1!#REF!</c:f>
              <c:strCache>
                <c:ptCount val="1"/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2015.0</c:v>
                </c:pt>
                <c:pt idx="1">
                  <c:v>2016.0</c:v>
                </c:pt>
                <c:pt idx="2">
                  <c:v>2017.0</c:v>
                </c:pt>
                <c:pt idx="3">
                  <c:v>2018.0</c:v>
                </c:pt>
                <c:pt idx="4">
                  <c:v>2019.0</c:v>
                </c:pt>
              </c:numCache>
            </c:numRef>
          </c:cat>
          <c:val>
            <c:numRef>
              <c:f>Sheet1!#REF!</c:f>
              <c:numCache>
                <c:formatCode>General</c:formatCode>
                <c:ptCount val="1"/>
                <c:pt idx="0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0247792"/>
        <c:axId val="270250544"/>
      </c:barChart>
      <c:catAx>
        <c:axId val="27024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6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chemeClr val="tx1">
                      <a:lumMod val="65000"/>
                      <a:lumOff val="35000"/>
                    </a:schemeClr>
                  </a:solidFill>
                </a:u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70250544"/>
        <c:crosses val="autoZero"/>
        <c:auto val="1"/>
        <c:lblAlgn val="ctr"/>
        <c:lblOffset val="100"/>
        <c:noMultiLvlLbl val="0"/>
      </c:catAx>
      <c:valAx>
        <c:axId val="270250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6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chemeClr val="tx1">
                      <a:lumMod val="65000"/>
                      <a:lumOff val="35000"/>
                    </a:schemeClr>
                  </a:solidFill>
                </a:u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70247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5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6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27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2B1D29-23B3-4D5B-8CFE-E2C32A948332}" type="doc">
      <dgm:prSet loTypeId="urn:microsoft.com/office/officeart/2005/8/layout/vList2#9" loCatId="list" qsTypeId="urn:microsoft.com/office/officeart/2005/8/quickstyle/simple1#25" qsCatId="simple" csTypeId="urn:microsoft.com/office/officeart/2005/8/colors/accent1_2#25" csCatId="accent1" phldr="1"/>
      <dgm:spPr/>
      <dgm:t>
        <a:bodyPr/>
        <a:lstStyle/>
        <a:p>
          <a:endParaRPr lang="zh-CN" altLang="en-US"/>
        </a:p>
      </dgm:t>
    </dgm:pt>
    <dgm:pt modelId="{A4A9E761-7FCB-4237-88C4-E276208E61ED}">
      <dgm:prSet phldrT="[文本]" phldr="0" custT="0"/>
      <dgm:spPr/>
      <dgm:t>
        <a:bodyPr vert="horz" wrap="square"/>
        <a:lstStyle>
          <a:lvl1pPr algn="l">
            <a:defRPr sz="5300"/>
          </a:lvl1pPr>
          <a:lvl2pPr marL="285750" indent="-285750" algn="l">
            <a:defRPr sz="4100"/>
          </a:lvl2pPr>
          <a:lvl3pPr marL="571500" indent="-285750" algn="l">
            <a:defRPr sz="4100"/>
          </a:lvl3pPr>
          <a:lvl4pPr marL="857250" indent="-285750" algn="l">
            <a:defRPr sz="4100"/>
          </a:lvl4pPr>
          <a:lvl5pPr marL="1143000" indent="-285750" algn="l">
            <a:defRPr sz="4100"/>
          </a:lvl5pPr>
          <a:lvl6pPr marL="1428750" indent="-285750" algn="l">
            <a:defRPr sz="4100"/>
          </a:lvl6pPr>
          <a:lvl7pPr marL="1714500" indent="-285750" algn="l">
            <a:defRPr sz="4100"/>
          </a:lvl7pPr>
          <a:lvl8pPr marL="2000250" indent="-285750" algn="l">
            <a:defRPr sz="4100"/>
          </a:lvl8pPr>
          <a:lvl9pPr marL="2286000" indent="-285750" algn="l">
            <a:defRPr sz="41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 smtClean="0">
              <a:solidFill>
                <a:schemeClr val="tx2"/>
              </a:solidFill>
            </a:rPr>
            <a:t>工程小型机械</a:t>
          </a:r>
        </a:p>
      </dgm:t>
    </dgm:pt>
    <dgm:pt modelId="{406F02A7-BA0A-493B-AD1E-7CC127C3EC6E}" type="parTrans" cxnId="{A5B1AD8E-FA9F-4EB9-ACA4-EAB80D406B8A}">
      <dgm:prSet/>
      <dgm:spPr/>
      <dgm:t>
        <a:bodyPr/>
        <a:lstStyle/>
        <a:p>
          <a:endParaRPr lang="zh-CN" altLang="en-US"/>
        </a:p>
      </dgm:t>
    </dgm:pt>
    <dgm:pt modelId="{8046C4FD-5FD6-41C9-BA98-1A869EA2D555}" type="sibTrans" cxnId="{A5B1AD8E-FA9F-4EB9-ACA4-EAB80D406B8A}">
      <dgm:prSet/>
      <dgm:spPr/>
      <dgm:t>
        <a:bodyPr/>
        <a:lstStyle/>
        <a:p>
          <a:endParaRPr lang="zh-CN" altLang="en-US"/>
        </a:p>
      </dgm:t>
    </dgm:pt>
    <dgm:pt modelId="{CC6693DC-721E-4712-9D39-3C615A4410C9}">
      <dgm:prSet phldrT="[文本]"/>
      <dgm:spPr/>
      <dgm:t>
        <a:bodyPr/>
        <a:lstStyle/>
        <a:p>
          <a:r>
            <a:rPr lang="zh-CN" altLang="en-US" dirty="0" smtClean="0"/>
            <a:t>微小型挖机、移动式工作平台、微型盾构等</a:t>
          </a:r>
          <a:endParaRPr lang="zh-CN" altLang="en-US" dirty="0"/>
        </a:p>
      </dgm:t>
    </dgm:pt>
    <dgm:pt modelId="{9F440263-650A-4AAA-8F65-F80FD5AE858F}" type="parTrans" cxnId="{328F997F-F750-40E9-A117-A5F518B0E5C1}">
      <dgm:prSet/>
      <dgm:spPr/>
      <dgm:t>
        <a:bodyPr/>
        <a:lstStyle/>
        <a:p>
          <a:endParaRPr lang="zh-CN" altLang="en-US"/>
        </a:p>
      </dgm:t>
    </dgm:pt>
    <dgm:pt modelId="{F5428403-6A3D-4ACD-ACC2-0B2891D691E5}" type="sibTrans" cxnId="{328F997F-F750-40E9-A117-A5F518B0E5C1}">
      <dgm:prSet/>
      <dgm:spPr/>
      <dgm:t>
        <a:bodyPr/>
        <a:lstStyle/>
        <a:p>
          <a:endParaRPr lang="zh-CN" altLang="en-US"/>
        </a:p>
      </dgm:t>
    </dgm:pt>
    <dgm:pt modelId="{4BC2CA82-0934-4C4D-A0F6-7B747B44946C}">
      <dgm:prSet phldrT="[文本]" phldr="0" custT="0"/>
      <dgm:spPr/>
      <dgm:t>
        <a:bodyPr vert="horz" wrap="square"/>
        <a:lstStyle>
          <a:lvl1pPr algn="l">
            <a:defRPr sz="5300"/>
          </a:lvl1pPr>
          <a:lvl2pPr marL="285750" indent="-285750" algn="l">
            <a:defRPr sz="4100"/>
          </a:lvl2pPr>
          <a:lvl3pPr marL="571500" indent="-285750" algn="l">
            <a:defRPr sz="4100"/>
          </a:lvl3pPr>
          <a:lvl4pPr marL="857250" indent="-285750" algn="l">
            <a:defRPr sz="4100"/>
          </a:lvl4pPr>
          <a:lvl5pPr marL="1143000" indent="-285750" algn="l">
            <a:defRPr sz="4100"/>
          </a:lvl5pPr>
          <a:lvl6pPr marL="1428750" indent="-285750" algn="l">
            <a:defRPr sz="4100"/>
          </a:lvl6pPr>
          <a:lvl7pPr marL="1714500" indent="-285750" algn="l">
            <a:defRPr sz="4100"/>
          </a:lvl7pPr>
          <a:lvl8pPr marL="2000250" indent="-285750" algn="l">
            <a:defRPr sz="4100"/>
          </a:lvl8pPr>
          <a:lvl9pPr marL="2286000" indent="-285750" algn="l">
            <a:defRPr sz="41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 smtClean="0">
              <a:solidFill>
                <a:schemeClr val="tx2"/>
              </a:solidFill>
            </a:rPr>
            <a:t>工程破拆机械及工具</a:t>
          </a:r>
        </a:p>
      </dgm:t>
    </dgm:pt>
    <dgm:pt modelId="{B7537597-F31E-47AB-BA95-850920C4E2D2}" type="parTrans" cxnId="{282EC144-49F3-4922-B46C-C3C03EBFE9B8}">
      <dgm:prSet/>
      <dgm:spPr/>
      <dgm:t>
        <a:bodyPr/>
        <a:lstStyle/>
        <a:p>
          <a:endParaRPr lang="zh-CN" altLang="en-US"/>
        </a:p>
      </dgm:t>
    </dgm:pt>
    <dgm:pt modelId="{CDCE4318-702F-4BB0-8AC2-0B14D506440A}" type="sibTrans" cxnId="{282EC144-49F3-4922-B46C-C3C03EBFE9B8}">
      <dgm:prSet/>
      <dgm:spPr/>
      <dgm:t>
        <a:bodyPr/>
        <a:lstStyle/>
        <a:p>
          <a:endParaRPr lang="zh-CN" altLang="en-US"/>
        </a:p>
      </dgm:t>
    </dgm:pt>
    <dgm:pt modelId="{8E0706E9-F6D7-4AB2-A597-9CA2DE251C6A}">
      <dgm:prSet phldrT="[文本]"/>
      <dgm:spPr/>
      <dgm:t>
        <a:bodyPr/>
        <a:lstStyle/>
        <a:p>
          <a:r>
            <a:rPr lang="zh-CN" altLang="en-US" dirty="0" smtClean="0"/>
            <a:t>金刚石绳锯、薄壁钻、便捷液压动力站等</a:t>
          </a:r>
          <a:endParaRPr lang="zh-CN" altLang="en-US" dirty="0"/>
        </a:p>
      </dgm:t>
    </dgm:pt>
    <dgm:pt modelId="{24ADF2B0-05A1-4238-A8C7-9E0CBC98073A}" type="parTrans" cxnId="{E9D82205-B087-4BF7-9B91-DD652752A4EC}">
      <dgm:prSet/>
      <dgm:spPr/>
      <dgm:t>
        <a:bodyPr/>
        <a:lstStyle/>
        <a:p>
          <a:endParaRPr lang="zh-CN" altLang="en-US"/>
        </a:p>
      </dgm:t>
    </dgm:pt>
    <dgm:pt modelId="{7B334D8B-E2BC-4A7A-9B4A-D108758514DA}" type="sibTrans" cxnId="{E9D82205-B087-4BF7-9B91-DD652752A4EC}">
      <dgm:prSet/>
      <dgm:spPr/>
      <dgm:t>
        <a:bodyPr/>
        <a:lstStyle/>
        <a:p>
          <a:endParaRPr lang="zh-CN" altLang="en-US"/>
        </a:p>
      </dgm:t>
    </dgm:pt>
    <dgm:pt modelId="{4701DC6C-B108-4666-9481-82C46B728C67}" type="pres">
      <dgm:prSet presAssocID="{072B1D29-23B3-4D5B-8CFE-E2C32A94833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9DF111D5-C6F5-4371-89F8-F790B993F90B}" type="pres">
      <dgm:prSet presAssocID="{A4A9E761-7FCB-4237-88C4-E276208E61ED}" presName="parentText" presStyleLbl="node1" presStyleIdx="0" presStyleCnt="2" custLinFactNeighborX="-1239" custLinFactNeighborY="7071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987DC52-CBA8-45CB-817A-80DDBB6D2F21}" type="pres">
      <dgm:prSet presAssocID="{A4A9E761-7FCB-4237-88C4-E276208E61E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50ED0CB-6246-4E2F-B92C-94FDEFE0C4B6}" type="pres">
      <dgm:prSet presAssocID="{4BC2CA82-0934-4C4D-A0F6-7B747B44946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27CAD90-9063-4D5D-8FB2-B54A05A78F16}" type="pres">
      <dgm:prSet presAssocID="{4BC2CA82-0934-4C4D-A0F6-7B747B44946C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9C29F301-9A4F-404A-8A92-BED1C84756DF}" type="presOf" srcId="{CC6693DC-721E-4712-9D39-3C615A4410C9}" destId="{F987DC52-CBA8-45CB-817A-80DDBB6D2F21}" srcOrd="0" destOrd="0" presId="urn:microsoft.com/office/officeart/2005/8/layout/vList2#9"/>
    <dgm:cxn modelId="{E9D82205-B087-4BF7-9B91-DD652752A4EC}" srcId="{4BC2CA82-0934-4C4D-A0F6-7B747B44946C}" destId="{8E0706E9-F6D7-4AB2-A597-9CA2DE251C6A}" srcOrd="0" destOrd="0" parTransId="{24ADF2B0-05A1-4238-A8C7-9E0CBC98073A}" sibTransId="{7B334D8B-E2BC-4A7A-9B4A-D108758514DA}"/>
    <dgm:cxn modelId="{282EC144-49F3-4922-B46C-C3C03EBFE9B8}" srcId="{072B1D29-23B3-4D5B-8CFE-E2C32A948332}" destId="{4BC2CA82-0934-4C4D-A0F6-7B747B44946C}" srcOrd="1" destOrd="0" parTransId="{B7537597-F31E-47AB-BA95-850920C4E2D2}" sibTransId="{CDCE4318-702F-4BB0-8AC2-0B14D506440A}"/>
    <dgm:cxn modelId="{A5B1AD8E-FA9F-4EB9-ACA4-EAB80D406B8A}" srcId="{072B1D29-23B3-4D5B-8CFE-E2C32A948332}" destId="{A4A9E761-7FCB-4237-88C4-E276208E61ED}" srcOrd="0" destOrd="0" parTransId="{406F02A7-BA0A-493B-AD1E-7CC127C3EC6E}" sibTransId="{8046C4FD-5FD6-41C9-BA98-1A869EA2D555}"/>
    <dgm:cxn modelId="{237CB4F9-A634-4B21-B3E9-71BA59F64D74}" type="presOf" srcId="{072B1D29-23B3-4D5B-8CFE-E2C32A948332}" destId="{4701DC6C-B108-4666-9481-82C46B728C67}" srcOrd="0" destOrd="0" presId="urn:microsoft.com/office/officeart/2005/8/layout/vList2#9"/>
    <dgm:cxn modelId="{205FBF4F-CC55-4DF1-9F06-279B44F14427}" type="presOf" srcId="{4BC2CA82-0934-4C4D-A0F6-7B747B44946C}" destId="{650ED0CB-6246-4E2F-B92C-94FDEFE0C4B6}" srcOrd="0" destOrd="0" presId="urn:microsoft.com/office/officeart/2005/8/layout/vList2#9"/>
    <dgm:cxn modelId="{328F997F-F750-40E9-A117-A5F518B0E5C1}" srcId="{A4A9E761-7FCB-4237-88C4-E276208E61ED}" destId="{CC6693DC-721E-4712-9D39-3C615A4410C9}" srcOrd="0" destOrd="0" parTransId="{9F440263-650A-4AAA-8F65-F80FD5AE858F}" sibTransId="{F5428403-6A3D-4ACD-ACC2-0B2891D691E5}"/>
    <dgm:cxn modelId="{BF17C560-4307-417F-A508-3F3B29A1F4F3}" type="presOf" srcId="{8E0706E9-F6D7-4AB2-A597-9CA2DE251C6A}" destId="{927CAD90-9063-4D5D-8FB2-B54A05A78F16}" srcOrd="0" destOrd="0" presId="urn:microsoft.com/office/officeart/2005/8/layout/vList2#9"/>
    <dgm:cxn modelId="{B614C22F-C3DB-4495-A8A4-7A64F4A27856}" type="presOf" srcId="{A4A9E761-7FCB-4237-88C4-E276208E61ED}" destId="{9DF111D5-C6F5-4371-89F8-F790B993F90B}" srcOrd="0" destOrd="0" presId="urn:microsoft.com/office/officeart/2005/8/layout/vList2#9"/>
    <dgm:cxn modelId="{97BD1E86-1630-4535-9F0A-9E9C9917BED2}" type="presParOf" srcId="{4701DC6C-B108-4666-9481-82C46B728C67}" destId="{9DF111D5-C6F5-4371-89F8-F790B993F90B}" srcOrd="0" destOrd="0" presId="urn:microsoft.com/office/officeart/2005/8/layout/vList2#9"/>
    <dgm:cxn modelId="{3EDB4C53-89AE-49C9-A509-2602C8C54165}" type="presParOf" srcId="{4701DC6C-B108-4666-9481-82C46B728C67}" destId="{F987DC52-CBA8-45CB-817A-80DDBB6D2F21}" srcOrd="1" destOrd="0" presId="urn:microsoft.com/office/officeart/2005/8/layout/vList2#9"/>
    <dgm:cxn modelId="{9E3012DA-66B8-4D8F-A8C7-4A42E9E63FBE}" type="presParOf" srcId="{4701DC6C-B108-4666-9481-82C46B728C67}" destId="{650ED0CB-6246-4E2F-B92C-94FDEFE0C4B6}" srcOrd="2" destOrd="0" presId="urn:microsoft.com/office/officeart/2005/8/layout/vList2#9"/>
    <dgm:cxn modelId="{55051742-31A6-4F6F-AC9C-8A85B89D0CB8}" type="presParOf" srcId="{4701DC6C-B108-4666-9481-82C46B728C67}" destId="{927CAD90-9063-4D5D-8FB2-B54A05A78F16}" srcOrd="3" destOrd="0" presId="urn:microsoft.com/office/officeart/2005/8/layout/vList2#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CA9376-6717-4544-8E39-DFAD6B726614}" type="doc">
      <dgm:prSet loTypeId="urn:microsoft.com/office/officeart/2005/8/layout/pyramid1#9" loCatId="pyramid" qsTypeId="urn:microsoft.com/office/officeart/2005/8/quickstyle/simple1#26" qsCatId="simple" csTypeId="urn:microsoft.com/office/officeart/2005/8/colors/accent1_2#26" csCatId="accent1" phldr="1"/>
      <dgm:spPr/>
    </dgm:pt>
    <dgm:pt modelId="{4470E2DF-360E-45B9-8081-46089ABFB005}">
      <dgm:prSet phldrT="[文本]" custT="1"/>
      <dgm:spPr/>
      <dgm:t>
        <a:bodyPr/>
        <a:lstStyle/>
        <a:p>
          <a:r>
            <a:rPr lang="zh-CN" altLang="en-US" sz="2000" dirty="0" smtClean="0"/>
            <a:t>创始人：张党生</a:t>
          </a:r>
          <a:endParaRPr lang="zh-CN" altLang="en-US" sz="2000" dirty="0"/>
        </a:p>
      </dgm:t>
    </dgm:pt>
    <dgm:pt modelId="{D3180518-3D83-4FCA-A080-3A62B2868B67}" type="parTrans" cxnId="{6E5EC2EA-47BC-4921-8CE5-B17B6F09BA75}">
      <dgm:prSet/>
      <dgm:spPr/>
      <dgm:t>
        <a:bodyPr/>
        <a:lstStyle/>
        <a:p>
          <a:endParaRPr lang="zh-CN" altLang="en-US"/>
        </a:p>
      </dgm:t>
    </dgm:pt>
    <dgm:pt modelId="{6406D618-7B1D-4AA0-B4B1-FDE166E6071A}" type="sibTrans" cxnId="{6E5EC2EA-47BC-4921-8CE5-B17B6F09BA75}">
      <dgm:prSet/>
      <dgm:spPr/>
      <dgm:t>
        <a:bodyPr/>
        <a:lstStyle/>
        <a:p>
          <a:endParaRPr lang="zh-CN" altLang="en-US"/>
        </a:p>
      </dgm:t>
    </dgm:pt>
    <dgm:pt modelId="{E854E49D-E1C4-4947-9731-57AB1B3C4769}">
      <dgm:prSet phldrT="[文本]" custT="1"/>
      <dgm:spPr/>
      <dgm:t>
        <a:bodyPr/>
        <a:lstStyle/>
        <a:p>
          <a:r>
            <a:rPr lang="zh-CN" altLang="en-US" sz="2400" dirty="0" smtClean="0"/>
            <a:t>技术总监：</a:t>
          </a:r>
          <a:r>
            <a:rPr lang="zh-CN" altLang="en-US" sz="2000" dirty="0" smtClean="0"/>
            <a:t>乔沙林教授    研发经理：赵永恒工程师</a:t>
          </a:r>
          <a:endParaRPr lang="zh-CN" altLang="en-US" sz="2000" dirty="0"/>
        </a:p>
      </dgm:t>
    </dgm:pt>
    <dgm:pt modelId="{E8212AE1-B8B6-49AE-8353-065D42DA6597}" type="parTrans" cxnId="{5BE7C648-1EEF-4D38-837B-85F101C2BD85}">
      <dgm:prSet/>
      <dgm:spPr/>
      <dgm:t>
        <a:bodyPr/>
        <a:lstStyle/>
        <a:p>
          <a:endParaRPr lang="zh-CN" altLang="en-US"/>
        </a:p>
      </dgm:t>
    </dgm:pt>
    <dgm:pt modelId="{3A26042F-8853-461E-BF8E-06788D599EDF}" type="sibTrans" cxnId="{5BE7C648-1EEF-4D38-837B-85F101C2BD85}">
      <dgm:prSet/>
      <dgm:spPr/>
      <dgm:t>
        <a:bodyPr/>
        <a:lstStyle/>
        <a:p>
          <a:endParaRPr lang="zh-CN" altLang="en-US"/>
        </a:p>
      </dgm:t>
    </dgm:pt>
    <dgm:pt modelId="{C88B43EA-5756-43B9-B11F-23BCE9AA7637}">
      <dgm:prSet phldrT="[文本]" custT="1"/>
      <dgm:spPr/>
      <dgm:t>
        <a:bodyPr/>
        <a:lstStyle/>
        <a:p>
          <a:r>
            <a:rPr lang="zh-CN" altLang="en-US" sz="2800" dirty="0" smtClean="0"/>
            <a:t>技术研发团队</a:t>
          </a:r>
          <a:endParaRPr lang="zh-CN" altLang="en-US" sz="2800" dirty="0"/>
        </a:p>
      </dgm:t>
    </dgm:pt>
    <dgm:pt modelId="{53EEEC2B-3FC2-49D8-AD43-3C90B74F63F5}" type="parTrans" cxnId="{3D2CE403-D4AC-4692-8439-10761E8900D8}">
      <dgm:prSet/>
      <dgm:spPr/>
      <dgm:t>
        <a:bodyPr/>
        <a:lstStyle/>
        <a:p>
          <a:endParaRPr lang="zh-CN" altLang="en-US"/>
        </a:p>
      </dgm:t>
    </dgm:pt>
    <dgm:pt modelId="{AC440982-50B0-41A2-BFCE-2860E8E04FB9}" type="sibTrans" cxnId="{3D2CE403-D4AC-4692-8439-10761E8900D8}">
      <dgm:prSet/>
      <dgm:spPr/>
      <dgm:t>
        <a:bodyPr/>
        <a:lstStyle/>
        <a:p>
          <a:endParaRPr lang="zh-CN" altLang="en-US"/>
        </a:p>
      </dgm:t>
    </dgm:pt>
    <dgm:pt modelId="{72D0557B-418B-4A04-BF10-02AB6CCB5FFA}" type="pres">
      <dgm:prSet presAssocID="{55CA9376-6717-4544-8E39-DFAD6B726614}" presName="Name0" presStyleCnt="0">
        <dgm:presLayoutVars>
          <dgm:dir/>
          <dgm:animLvl val="lvl"/>
          <dgm:resizeHandles val="exact"/>
        </dgm:presLayoutVars>
      </dgm:prSet>
      <dgm:spPr/>
    </dgm:pt>
    <dgm:pt modelId="{F055C049-D21E-48CA-A863-A7FD9F0B8F53}" type="pres">
      <dgm:prSet presAssocID="{4470E2DF-360E-45B9-8081-46089ABFB005}" presName="Name8" presStyleCnt="0"/>
      <dgm:spPr/>
    </dgm:pt>
    <dgm:pt modelId="{2A3A0A15-6996-4A08-B49C-8FA067F0AFDF}" type="pres">
      <dgm:prSet presAssocID="{4470E2DF-360E-45B9-8081-46089ABFB005}" presName="level" presStyleLbl="node1" presStyleIdx="0" presStyleCnt="3" custScaleY="92449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5F53A42-9D95-4FB9-A4B5-6E65AC166BEF}" type="pres">
      <dgm:prSet presAssocID="{4470E2DF-360E-45B9-8081-46089ABFB00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E701FF2-202F-4848-8743-00A885C215B6}" type="pres">
      <dgm:prSet presAssocID="{E854E49D-E1C4-4947-9731-57AB1B3C4769}" presName="Name8" presStyleCnt="0"/>
      <dgm:spPr/>
    </dgm:pt>
    <dgm:pt modelId="{86A1C40A-DB77-4E01-A701-525A4F28307D}" type="pres">
      <dgm:prSet presAssocID="{E854E49D-E1C4-4947-9731-57AB1B3C4769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6FEFBA1-EC1A-4415-9C48-EABAF84C63EE}" type="pres">
      <dgm:prSet presAssocID="{E854E49D-E1C4-4947-9731-57AB1B3C476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255E496-684A-4C28-9562-41C7BD3EDDA2}" type="pres">
      <dgm:prSet presAssocID="{C88B43EA-5756-43B9-B11F-23BCE9AA7637}" presName="Name8" presStyleCnt="0"/>
      <dgm:spPr/>
    </dgm:pt>
    <dgm:pt modelId="{677F5784-A55E-4F2D-AEEE-C78051C80BD2}" type="pres">
      <dgm:prSet presAssocID="{C88B43EA-5756-43B9-B11F-23BCE9AA7637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55E2226-BFAA-431D-B277-EBDF817C107F}" type="pres">
      <dgm:prSet presAssocID="{C88B43EA-5756-43B9-B11F-23BCE9AA763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251C6E92-480A-41AE-B572-085EEB9B8E8E}" type="presOf" srcId="{4470E2DF-360E-45B9-8081-46089ABFB005}" destId="{05F53A42-9D95-4FB9-A4B5-6E65AC166BEF}" srcOrd="1" destOrd="0" presId="urn:microsoft.com/office/officeart/2005/8/layout/pyramid1#9"/>
    <dgm:cxn modelId="{5BE7C648-1EEF-4D38-837B-85F101C2BD85}" srcId="{55CA9376-6717-4544-8E39-DFAD6B726614}" destId="{E854E49D-E1C4-4947-9731-57AB1B3C4769}" srcOrd="1" destOrd="0" parTransId="{E8212AE1-B8B6-49AE-8353-065D42DA6597}" sibTransId="{3A26042F-8853-461E-BF8E-06788D599EDF}"/>
    <dgm:cxn modelId="{62EA9410-3BF2-4F62-8207-65E7CEF840B4}" type="presOf" srcId="{E854E49D-E1C4-4947-9731-57AB1B3C4769}" destId="{A6FEFBA1-EC1A-4415-9C48-EABAF84C63EE}" srcOrd="1" destOrd="0" presId="urn:microsoft.com/office/officeart/2005/8/layout/pyramid1#9"/>
    <dgm:cxn modelId="{FC54988C-8CB0-4E2F-8A1E-08C1A98CA0AB}" type="presOf" srcId="{E854E49D-E1C4-4947-9731-57AB1B3C4769}" destId="{86A1C40A-DB77-4E01-A701-525A4F28307D}" srcOrd="0" destOrd="0" presId="urn:microsoft.com/office/officeart/2005/8/layout/pyramid1#9"/>
    <dgm:cxn modelId="{3D2CE403-D4AC-4692-8439-10761E8900D8}" srcId="{55CA9376-6717-4544-8E39-DFAD6B726614}" destId="{C88B43EA-5756-43B9-B11F-23BCE9AA7637}" srcOrd="2" destOrd="0" parTransId="{53EEEC2B-3FC2-49D8-AD43-3C90B74F63F5}" sibTransId="{AC440982-50B0-41A2-BFCE-2860E8E04FB9}"/>
    <dgm:cxn modelId="{A474D1CA-4748-4902-A122-842226F5F2B2}" type="presOf" srcId="{C88B43EA-5756-43B9-B11F-23BCE9AA7637}" destId="{677F5784-A55E-4F2D-AEEE-C78051C80BD2}" srcOrd="0" destOrd="0" presId="urn:microsoft.com/office/officeart/2005/8/layout/pyramid1#9"/>
    <dgm:cxn modelId="{A0B3AA8F-2FCF-4CC4-800E-C8CCB484F410}" type="presOf" srcId="{4470E2DF-360E-45B9-8081-46089ABFB005}" destId="{2A3A0A15-6996-4A08-B49C-8FA067F0AFDF}" srcOrd="0" destOrd="0" presId="urn:microsoft.com/office/officeart/2005/8/layout/pyramid1#9"/>
    <dgm:cxn modelId="{3307A3D0-A080-4B17-9518-A4F1C32CF256}" type="presOf" srcId="{C88B43EA-5756-43B9-B11F-23BCE9AA7637}" destId="{155E2226-BFAA-431D-B277-EBDF817C107F}" srcOrd="1" destOrd="0" presId="urn:microsoft.com/office/officeart/2005/8/layout/pyramid1#9"/>
    <dgm:cxn modelId="{6E5EC2EA-47BC-4921-8CE5-B17B6F09BA75}" srcId="{55CA9376-6717-4544-8E39-DFAD6B726614}" destId="{4470E2DF-360E-45B9-8081-46089ABFB005}" srcOrd="0" destOrd="0" parTransId="{D3180518-3D83-4FCA-A080-3A62B2868B67}" sibTransId="{6406D618-7B1D-4AA0-B4B1-FDE166E6071A}"/>
    <dgm:cxn modelId="{D1E029A7-B062-468B-A696-5D4CE3445A3E}" type="presOf" srcId="{55CA9376-6717-4544-8E39-DFAD6B726614}" destId="{72D0557B-418B-4A04-BF10-02AB6CCB5FFA}" srcOrd="0" destOrd="0" presId="urn:microsoft.com/office/officeart/2005/8/layout/pyramid1#9"/>
    <dgm:cxn modelId="{0C80615E-1750-4ED0-8324-0A97FD544F87}" type="presParOf" srcId="{72D0557B-418B-4A04-BF10-02AB6CCB5FFA}" destId="{F055C049-D21E-48CA-A863-A7FD9F0B8F53}" srcOrd="0" destOrd="0" presId="urn:microsoft.com/office/officeart/2005/8/layout/pyramid1#9"/>
    <dgm:cxn modelId="{0DD21F2C-72EE-41C4-BDFC-77B9E544D311}" type="presParOf" srcId="{F055C049-D21E-48CA-A863-A7FD9F0B8F53}" destId="{2A3A0A15-6996-4A08-B49C-8FA067F0AFDF}" srcOrd="0" destOrd="0" presId="urn:microsoft.com/office/officeart/2005/8/layout/pyramid1#9"/>
    <dgm:cxn modelId="{8E0FEF28-28CE-4D2A-B95A-9BA897166278}" type="presParOf" srcId="{F055C049-D21E-48CA-A863-A7FD9F0B8F53}" destId="{05F53A42-9D95-4FB9-A4B5-6E65AC166BEF}" srcOrd="1" destOrd="0" presId="urn:microsoft.com/office/officeart/2005/8/layout/pyramid1#9"/>
    <dgm:cxn modelId="{6E88D51B-D06C-4650-A30E-DD2DDC8027F1}" type="presParOf" srcId="{72D0557B-418B-4A04-BF10-02AB6CCB5FFA}" destId="{FE701FF2-202F-4848-8743-00A885C215B6}" srcOrd="1" destOrd="0" presId="urn:microsoft.com/office/officeart/2005/8/layout/pyramid1#9"/>
    <dgm:cxn modelId="{2427F623-B516-4C43-AD98-E2A5CC606DC6}" type="presParOf" srcId="{FE701FF2-202F-4848-8743-00A885C215B6}" destId="{86A1C40A-DB77-4E01-A701-525A4F28307D}" srcOrd="0" destOrd="0" presId="urn:microsoft.com/office/officeart/2005/8/layout/pyramid1#9"/>
    <dgm:cxn modelId="{4FAD02EB-EC7C-45BB-BE8C-6043A2652428}" type="presParOf" srcId="{FE701FF2-202F-4848-8743-00A885C215B6}" destId="{A6FEFBA1-EC1A-4415-9C48-EABAF84C63EE}" srcOrd="1" destOrd="0" presId="urn:microsoft.com/office/officeart/2005/8/layout/pyramid1#9"/>
    <dgm:cxn modelId="{46C134F8-92B2-4985-A7D8-043F557C5F33}" type="presParOf" srcId="{72D0557B-418B-4A04-BF10-02AB6CCB5FFA}" destId="{C255E496-684A-4C28-9562-41C7BD3EDDA2}" srcOrd="2" destOrd="0" presId="urn:microsoft.com/office/officeart/2005/8/layout/pyramid1#9"/>
    <dgm:cxn modelId="{CC2C0CD2-294F-4DDF-8069-921E89044DA1}" type="presParOf" srcId="{C255E496-684A-4C28-9562-41C7BD3EDDA2}" destId="{677F5784-A55E-4F2D-AEEE-C78051C80BD2}" srcOrd="0" destOrd="0" presId="urn:microsoft.com/office/officeart/2005/8/layout/pyramid1#9"/>
    <dgm:cxn modelId="{16FF0540-D665-4845-89BB-D33400FFC769}" type="presParOf" srcId="{C255E496-684A-4C28-9562-41C7BD3EDDA2}" destId="{155E2226-BFAA-431D-B277-EBDF817C107F}" srcOrd="1" destOrd="0" presId="urn:microsoft.com/office/officeart/2005/8/layout/pyramid1#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95A5EA-6171-4BB9-9FC1-0F1B297850D5}" type="doc">
      <dgm:prSet loTypeId="urn:microsoft.com/office/officeart/2005/8/layout/arrow2#9" loCatId="process" qsTypeId="urn:microsoft.com/office/officeart/2005/8/quickstyle/simple1#27" qsCatId="simple" csTypeId="urn:microsoft.com/office/officeart/2005/8/colors/accent1_2#27" csCatId="accent1" phldr="1"/>
      <dgm:spPr/>
    </dgm:pt>
    <dgm:pt modelId="{E2D0686E-028B-4D3A-A187-C1AC9F66ED0D}">
      <dgm:prSet phldrT="[文本]"/>
      <dgm:spPr/>
      <dgm:t>
        <a:bodyPr/>
        <a:lstStyle/>
        <a:p>
          <a:r>
            <a:rPr lang="en-US" altLang="zh-CN" dirty="0" smtClean="0"/>
            <a:t>2018</a:t>
          </a:r>
          <a:r>
            <a:rPr lang="zh-CN" altLang="en-US" dirty="0" smtClean="0"/>
            <a:t>年</a:t>
          </a:r>
          <a:endParaRPr lang="en-US" altLang="zh-CN" dirty="0" smtClean="0"/>
        </a:p>
        <a:p>
          <a:r>
            <a:rPr lang="en-US" altLang="zh-CN" dirty="0" smtClean="0"/>
            <a:t>2000</a:t>
          </a:r>
          <a:r>
            <a:rPr lang="zh-CN" altLang="en-US" dirty="0" smtClean="0"/>
            <a:t>台</a:t>
          </a:r>
          <a:endParaRPr lang="en-US" altLang="zh-CN" dirty="0" smtClean="0"/>
        </a:p>
        <a:p>
          <a:r>
            <a:rPr lang="zh-CN" altLang="en-US" dirty="0" smtClean="0"/>
            <a:t>营收</a:t>
          </a:r>
          <a:r>
            <a:rPr lang="en-US" altLang="zh-CN" dirty="0" smtClean="0"/>
            <a:t>2500</a:t>
          </a:r>
          <a:r>
            <a:rPr lang="zh-CN" altLang="en-US" dirty="0" smtClean="0"/>
            <a:t>万</a:t>
          </a:r>
          <a:endParaRPr lang="zh-CN" altLang="en-US" dirty="0"/>
        </a:p>
      </dgm:t>
    </dgm:pt>
    <dgm:pt modelId="{DCE5D26F-6910-460E-BB6B-C11EFE26C176}" type="parTrans" cxnId="{FB45CE55-A165-48B2-9F3F-6D4117981D26}">
      <dgm:prSet/>
      <dgm:spPr/>
      <dgm:t>
        <a:bodyPr/>
        <a:lstStyle/>
        <a:p>
          <a:endParaRPr lang="zh-CN" altLang="en-US"/>
        </a:p>
      </dgm:t>
    </dgm:pt>
    <dgm:pt modelId="{3DFB103C-CA05-466C-8C81-C724669E41DC}" type="sibTrans" cxnId="{FB45CE55-A165-48B2-9F3F-6D4117981D26}">
      <dgm:prSet/>
      <dgm:spPr/>
      <dgm:t>
        <a:bodyPr/>
        <a:lstStyle/>
        <a:p>
          <a:endParaRPr lang="zh-CN" altLang="en-US"/>
        </a:p>
      </dgm:t>
    </dgm:pt>
    <dgm:pt modelId="{7FDEDA44-4D2C-4FC0-8FD6-C04742E8CC36}">
      <dgm:prSet phldrT="[文本]"/>
      <dgm:spPr/>
      <dgm:t>
        <a:bodyPr/>
        <a:lstStyle/>
        <a:p>
          <a:r>
            <a:rPr lang="en-US" altLang="zh-CN" dirty="0" smtClean="0"/>
            <a:t>2019</a:t>
          </a:r>
          <a:r>
            <a:rPr lang="zh-CN" altLang="en-US" dirty="0" smtClean="0"/>
            <a:t>年</a:t>
          </a:r>
          <a:endParaRPr lang="en-US" altLang="zh-CN" dirty="0" smtClean="0"/>
        </a:p>
        <a:p>
          <a:r>
            <a:rPr lang="en-US" altLang="zh-CN" dirty="0" smtClean="0"/>
            <a:t>3000</a:t>
          </a:r>
          <a:r>
            <a:rPr lang="zh-CN" altLang="en-US" dirty="0" smtClean="0"/>
            <a:t>台</a:t>
          </a:r>
          <a:endParaRPr lang="en-US" altLang="zh-CN" dirty="0" smtClean="0"/>
        </a:p>
        <a:p>
          <a:r>
            <a:rPr lang="zh-CN" altLang="en-US" dirty="0" smtClean="0"/>
            <a:t>营收</a:t>
          </a:r>
          <a:r>
            <a:rPr lang="en-US" altLang="zh-CN" dirty="0" smtClean="0"/>
            <a:t>3800</a:t>
          </a:r>
          <a:r>
            <a:rPr lang="zh-CN" altLang="en-US" dirty="0" smtClean="0"/>
            <a:t>万</a:t>
          </a:r>
          <a:endParaRPr lang="zh-CN" altLang="en-US" dirty="0"/>
        </a:p>
      </dgm:t>
    </dgm:pt>
    <dgm:pt modelId="{40FBC0F2-B203-4D6C-B7AD-A9AD26D3C655}" type="parTrans" cxnId="{86929DEE-588B-4A8A-8A17-DED4AD17EF11}">
      <dgm:prSet/>
      <dgm:spPr/>
      <dgm:t>
        <a:bodyPr/>
        <a:lstStyle/>
        <a:p>
          <a:endParaRPr lang="zh-CN" altLang="en-US"/>
        </a:p>
      </dgm:t>
    </dgm:pt>
    <dgm:pt modelId="{81B4E024-F987-4018-9766-3707E52E4E5B}" type="sibTrans" cxnId="{86929DEE-588B-4A8A-8A17-DED4AD17EF11}">
      <dgm:prSet/>
      <dgm:spPr/>
      <dgm:t>
        <a:bodyPr/>
        <a:lstStyle/>
        <a:p>
          <a:endParaRPr lang="zh-CN" altLang="en-US"/>
        </a:p>
      </dgm:t>
    </dgm:pt>
    <dgm:pt modelId="{0141C304-1E66-43D3-8BA3-445B4C8933E0}">
      <dgm:prSet phldrT="[文本]"/>
      <dgm:spPr/>
      <dgm:t>
        <a:bodyPr/>
        <a:lstStyle/>
        <a:p>
          <a:r>
            <a:rPr lang="en-US" altLang="zh-CN" dirty="0" smtClean="0"/>
            <a:t>2020</a:t>
          </a:r>
          <a:r>
            <a:rPr lang="zh-CN" altLang="en-US" dirty="0" smtClean="0"/>
            <a:t>年</a:t>
          </a:r>
          <a:endParaRPr lang="en-US" altLang="zh-CN" dirty="0" smtClean="0"/>
        </a:p>
        <a:p>
          <a:r>
            <a:rPr lang="en-US" altLang="zh-CN" dirty="0" smtClean="0"/>
            <a:t>10000</a:t>
          </a:r>
          <a:r>
            <a:rPr lang="zh-CN" altLang="en-US" dirty="0" smtClean="0"/>
            <a:t>台</a:t>
          </a:r>
          <a:endParaRPr lang="en-US" altLang="zh-CN" dirty="0" smtClean="0"/>
        </a:p>
        <a:p>
          <a:r>
            <a:rPr lang="zh-CN" altLang="en-US" dirty="0" smtClean="0"/>
            <a:t>营收</a:t>
          </a:r>
          <a:r>
            <a:rPr lang="en-US" altLang="zh-CN" dirty="0" smtClean="0"/>
            <a:t>10200</a:t>
          </a:r>
          <a:r>
            <a:rPr lang="zh-CN" altLang="en-US" dirty="0" smtClean="0"/>
            <a:t>万</a:t>
          </a:r>
          <a:endParaRPr lang="zh-CN" altLang="en-US" dirty="0"/>
        </a:p>
      </dgm:t>
    </dgm:pt>
    <dgm:pt modelId="{3D393E0F-3728-4DCC-885C-1D153650ECEE}" type="parTrans" cxnId="{E83F74B0-BB8A-4E27-85C0-87E9ACFA36B3}">
      <dgm:prSet/>
      <dgm:spPr/>
      <dgm:t>
        <a:bodyPr/>
        <a:lstStyle/>
        <a:p>
          <a:endParaRPr lang="zh-CN" altLang="en-US"/>
        </a:p>
      </dgm:t>
    </dgm:pt>
    <dgm:pt modelId="{3CFE9B14-22B8-404B-84E3-09FE0D053C36}" type="sibTrans" cxnId="{E83F74B0-BB8A-4E27-85C0-87E9ACFA36B3}">
      <dgm:prSet/>
      <dgm:spPr/>
      <dgm:t>
        <a:bodyPr/>
        <a:lstStyle/>
        <a:p>
          <a:endParaRPr lang="zh-CN" altLang="en-US"/>
        </a:p>
      </dgm:t>
    </dgm:pt>
    <dgm:pt modelId="{E485F73B-F284-4AAA-A0E7-FBF2B3E34951}" type="pres">
      <dgm:prSet presAssocID="{0295A5EA-6171-4BB9-9FC1-0F1B297850D5}" presName="arrowDiagram" presStyleCnt="0">
        <dgm:presLayoutVars>
          <dgm:chMax val="5"/>
          <dgm:dir/>
          <dgm:resizeHandles val="exact"/>
        </dgm:presLayoutVars>
      </dgm:prSet>
      <dgm:spPr/>
    </dgm:pt>
    <dgm:pt modelId="{EF186043-6A1E-4BD0-A801-107EBB4F5C41}" type="pres">
      <dgm:prSet presAssocID="{0295A5EA-6171-4BB9-9FC1-0F1B297850D5}" presName="arrow" presStyleLbl="bgShp" presStyleIdx="0" presStyleCn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</dgm:pt>
    <dgm:pt modelId="{31B0C399-A449-407F-9F7F-8BF26FC3B2B5}" type="pres">
      <dgm:prSet presAssocID="{0295A5EA-6171-4BB9-9FC1-0F1B297850D5}" presName="arrowDiagram3" presStyleCnt="0"/>
      <dgm:spPr/>
    </dgm:pt>
    <dgm:pt modelId="{D421B93C-7E67-423C-8C4C-0D5EF1161CBB}" type="pres">
      <dgm:prSet presAssocID="{E2D0686E-028B-4D3A-A187-C1AC9F66ED0D}" presName="bullet3a" presStyleLbl="node1" presStyleIdx="0" presStyleCnt="3"/>
      <dgm:spPr/>
    </dgm:pt>
    <dgm:pt modelId="{CE1C5118-94DC-4A1A-A38E-C3EDDB1F7E64}" type="pres">
      <dgm:prSet presAssocID="{E2D0686E-028B-4D3A-A187-C1AC9F66ED0D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91E8A3D-8029-4746-9AF8-A12527266CFE}" type="pres">
      <dgm:prSet presAssocID="{7FDEDA44-4D2C-4FC0-8FD6-C04742E8CC36}" presName="bullet3b" presStyleLbl="node1" presStyleIdx="1" presStyleCnt="3"/>
      <dgm:spPr/>
    </dgm:pt>
    <dgm:pt modelId="{91A87588-CB97-47F0-A4F2-B90E83EBF2A0}" type="pres">
      <dgm:prSet presAssocID="{7FDEDA44-4D2C-4FC0-8FD6-C04742E8CC36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CB63CA8-1FA3-4E98-830C-2DEC5E700F27}" type="pres">
      <dgm:prSet presAssocID="{0141C304-1E66-43D3-8BA3-445B4C8933E0}" presName="bullet3c" presStyleLbl="node1" presStyleIdx="2" presStyleCnt="3"/>
      <dgm:spPr/>
    </dgm:pt>
    <dgm:pt modelId="{E5392864-AB3F-4207-AC19-A2D63B8FEB93}" type="pres">
      <dgm:prSet presAssocID="{0141C304-1E66-43D3-8BA3-445B4C8933E0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FB45CE55-A165-48B2-9F3F-6D4117981D26}" srcId="{0295A5EA-6171-4BB9-9FC1-0F1B297850D5}" destId="{E2D0686E-028B-4D3A-A187-C1AC9F66ED0D}" srcOrd="0" destOrd="0" parTransId="{DCE5D26F-6910-460E-BB6B-C11EFE26C176}" sibTransId="{3DFB103C-CA05-466C-8C81-C724669E41DC}"/>
    <dgm:cxn modelId="{F8217A68-FD37-40B2-B7BD-4726D8E899F1}" type="presOf" srcId="{7FDEDA44-4D2C-4FC0-8FD6-C04742E8CC36}" destId="{91A87588-CB97-47F0-A4F2-B90E83EBF2A0}" srcOrd="0" destOrd="0" presId="urn:microsoft.com/office/officeart/2005/8/layout/arrow2#9"/>
    <dgm:cxn modelId="{10562390-D66A-4AF0-BBEB-0B3A03C9A7FF}" type="presOf" srcId="{0141C304-1E66-43D3-8BA3-445B4C8933E0}" destId="{E5392864-AB3F-4207-AC19-A2D63B8FEB93}" srcOrd="0" destOrd="0" presId="urn:microsoft.com/office/officeart/2005/8/layout/arrow2#9"/>
    <dgm:cxn modelId="{E83F74B0-BB8A-4E27-85C0-87E9ACFA36B3}" srcId="{0295A5EA-6171-4BB9-9FC1-0F1B297850D5}" destId="{0141C304-1E66-43D3-8BA3-445B4C8933E0}" srcOrd="2" destOrd="0" parTransId="{3D393E0F-3728-4DCC-885C-1D153650ECEE}" sibTransId="{3CFE9B14-22B8-404B-84E3-09FE0D053C36}"/>
    <dgm:cxn modelId="{86929DEE-588B-4A8A-8A17-DED4AD17EF11}" srcId="{0295A5EA-6171-4BB9-9FC1-0F1B297850D5}" destId="{7FDEDA44-4D2C-4FC0-8FD6-C04742E8CC36}" srcOrd="1" destOrd="0" parTransId="{40FBC0F2-B203-4D6C-B7AD-A9AD26D3C655}" sibTransId="{81B4E024-F987-4018-9766-3707E52E4E5B}"/>
    <dgm:cxn modelId="{D509FFFE-8EB9-4E94-9324-2711E091792A}" type="presOf" srcId="{0295A5EA-6171-4BB9-9FC1-0F1B297850D5}" destId="{E485F73B-F284-4AAA-A0E7-FBF2B3E34951}" srcOrd="0" destOrd="0" presId="urn:microsoft.com/office/officeart/2005/8/layout/arrow2#9"/>
    <dgm:cxn modelId="{71A243DC-A67B-4030-A4A6-5CCE0C786572}" type="presOf" srcId="{E2D0686E-028B-4D3A-A187-C1AC9F66ED0D}" destId="{CE1C5118-94DC-4A1A-A38E-C3EDDB1F7E64}" srcOrd="0" destOrd="0" presId="urn:microsoft.com/office/officeart/2005/8/layout/arrow2#9"/>
    <dgm:cxn modelId="{259B7265-EEDE-46D2-B270-0231535B881D}" type="presParOf" srcId="{E485F73B-F284-4AAA-A0E7-FBF2B3E34951}" destId="{EF186043-6A1E-4BD0-A801-107EBB4F5C41}" srcOrd="0" destOrd="0" presId="urn:microsoft.com/office/officeart/2005/8/layout/arrow2#9"/>
    <dgm:cxn modelId="{AD266CD6-3C36-410D-BD33-436CDCEA58DC}" type="presParOf" srcId="{E485F73B-F284-4AAA-A0E7-FBF2B3E34951}" destId="{31B0C399-A449-407F-9F7F-8BF26FC3B2B5}" srcOrd="1" destOrd="0" presId="urn:microsoft.com/office/officeart/2005/8/layout/arrow2#9"/>
    <dgm:cxn modelId="{F69A63AB-4349-4648-8113-4076A3873B4F}" type="presParOf" srcId="{31B0C399-A449-407F-9F7F-8BF26FC3B2B5}" destId="{D421B93C-7E67-423C-8C4C-0D5EF1161CBB}" srcOrd="0" destOrd="0" presId="urn:microsoft.com/office/officeart/2005/8/layout/arrow2#9"/>
    <dgm:cxn modelId="{03D743B3-6670-413A-AE56-E1BBA722DA2B}" type="presParOf" srcId="{31B0C399-A449-407F-9F7F-8BF26FC3B2B5}" destId="{CE1C5118-94DC-4A1A-A38E-C3EDDB1F7E64}" srcOrd="1" destOrd="0" presId="urn:microsoft.com/office/officeart/2005/8/layout/arrow2#9"/>
    <dgm:cxn modelId="{76D5C991-0D70-465C-98F9-A7F193CB7794}" type="presParOf" srcId="{31B0C399-A449-407F-9F7F-8BF26FC3B2B5}" destId="{091E8A3D-8029-4746-9AF8-A12527266CFE}" srcOrd="2" destOrd="0" presId="urn:microsoft.com/office/officeart/2005/8/layout/arrow2#9"/>
    <dgm:cxn modelId="{EA96BF96-A41D-40F6-9573-C50704F49A10}" type="presParOf" srcId="{31B0C399-A449-407F-9F7F-8BF26FC3B2B5}" destId="{91A87588-CB97-47F0-A4F2-B90E83EBF2A0}" srcOrd="3" destOrd="0" presId="urn:microsoft.com/office/officeart/2005/8/layout/arrow2#9"/>
    <dgm:cxn modelId="{CB257233-C3C0-4FBD-A67B-091071F20AF2}" type="presParOf" srcId="{31B0C399-A449-407F-9F7F-8BF26FC3B2B5}" destId="{8CB63CA8-1FA3-4E98-830C-2DEC5E700F27}" srcOrd="4" destOrd="0" presId="urn:microsoft.com/office/officeart/2005/8/layout/arrow2#9"/>
    <dgm:cxn modelId="{4A27C948-87EB-44B8-B0DF-15DD58A1ADEE}" type="presParOf" srcId="{31B0C399-A449-407F-9F7F-8BF26FC3B2B5}" destId="{E5392864-AB3F-4207-AC19-A2D63B8FEB93}" srcOrd="5" destOrd="0" presId="urn:microsoft.com/office/officeart/2005/8/layout/arrow2#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F111D5-C6F5-4371-89F8-F790B993F90B}">
      <dsp:nvSpPr>
        <dsp:cNvPr id="0" name=""/>
        <dsp:cNvSpPr/>
      </dsp:nvSpPr>
      <dsp:spPr>
        <a:xfrm>
          <a:off x="0" y="485396"/>
          <a:ext cx="8572500" cy="1375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200" kern="1200" dirty="0" smtClean="0">
              <a:solidFill>
                <a:schemeClr val="tx2"/>
              </a:solidFill>
            </a:rPr>
            <a:t>工程小型机械</a:t>
          </a:r>
        </a:p>
      </dsp:txBody>
      <dsp:txXfrm>
        <a:off x="67167" y="552563"/>
        <a:ext cx="8438166" cy="1241586"/>
      </dsp:txXfrm>
    </dsp:sp>
    <dsp:sp modelId="{F987DC52-CBA8-45CB-817A-80DDBB6D2F21}">
      <dsp:nvSpPr>
        <dsp:cNvPr id="0" name=""/>
        <dsp:cNvSpPr/>
      </dsp:nvSpPr>
      <dsp:spPr>
        <a:xfrm>
          <a:off x="0" y="1759882"/>
          <a:ext cx="8572500" cy="1434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177" tIns="53340" rIns="298704" bIns="53340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3300" kern="1200" dirty="0" smtClean="0"/>
            <a:t>微小型挖机、移动式工作平台、微型盾构等</a:t>
          </a:r>
          <a:endParaRPr lang="zh-CN" altLang="en-US" sz="3300" kern="1200" dirty="0"/>
        </a:p>
      </dsp:txBody>
      <dsp:txXfrm>
        <a:off x="0" y="1759882"/>
        <a:ext cx="8572500" cy="1434509"/>
      </dsp:txXfrm>
    </dsp:sp>
    <dsp:sp modelId="{650ED0CB-6246-4E2F-B92C-94FDEFE0C4B6}">
      <dsp:nvSpPr>
        <dsp:cNvPr id="0" name=""/>
        <dsp:cNvSpPr/>
      </dsp:nvSpPr>
      <dsp:spPr>
        <a:xfrm>
          <a:off x="0" y="3194392"/>
          <a:ext cx="8572500" cy="1375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200" kern="1200" dirty="0" smtClean="0">
              <a:solidFill>
                <a:schemeClr val="tx2"/>
              </a:solidFill>
            </a:rPr>
            <a:t>工程破拆机械及工具</a:t>
          </a:r>
        </a:p>
      </dsp:txBody>
      <dsp:txXfrm>
        <a:off x="67167" y="3261559"/>
        <a:ext cx="8438166" cy="1241586"/>
      </dsp:txXfrm>
    </dsp:sp>
    <dsp:sp modelId="{927CAD90-9063-4D5D-8FB2-B54A05A78F16}">
      <dsp:nvSpPr>
        <dsp:cNvPr id="0" name=""/>
        <dsp:cNvSpPr/>
      </dsp:nvSpPr>
      <dsp:spPr>
        <a:xfrm>
          <a:off x="0" y="4570312"/>
          <a:ext cx="8572500" cy="7607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177" tIns="53340" rIns="298704" bIns="53340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3300" kern="1200" dirty="0" smtClean="0"/>
            <a:t>金刚石绳锯、薄壁钻、便捷液压动力站等</a:t>
          </a:r>
          <a:endParaRPr lang="zh-CN" altLang="en-US" sz="3300" kern="1200" dirty="0"/>
        </a:p>
      </dsp:txBody>
      <dsp:txXfrm>
        <a:off x="0" y="4570312"/>
        <a:ext cx="8572500" cy="7607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3A0A15-6996-4A08-B49C-8FA067F0AFDF}">
      <dsp:nvSpPr>
        <dsp:cNvPr id="0" name=""/>
        <dsp:cNvSpPr/>
      </dsp:nvSpPr>
      <dsp:spPr>
        <a:xfrm>
          <a:off x="1378855" y="0"/>
          <a:ext cx="1274737" cy="1463008"/>
        </a:xfrm>
        <a:prstGeom prst="trapezoid">
          <a:avLst>
            <a:gd name="adj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dirty="0" smtClean="0"/>
            <a:t>创始人：张党生</a:t>
          </a:r>
          <a:endParaRPr lang="zh-CN" altLang="en-US" sz="2000" kern="1200" dirty="0"/>
        </a:p>
      </dsp:txBody>
      <dsp:txXfrm>
        <a:off x="1378855" y="0"/>
        <a:ext cx="1274737" cy="1463008"/>
      </dsp:txXfrm>
    </dsp:sp>
    <dsp:sp modelId="{86A1C40A-DB77-4E01-A701-525A4F28307D}">
      <dsp:nvSpPr>
        <dsp:cNvPr id="0" name=""/>
        <dsp:cNvSpPr/>
      </dsp:nvSpPr>
      <dsp:spPr>
        <a:xfrm>
          <a:off x="689427" y="1463008"/>
          <a:ext cx="2653592" cy="1582503"/>
        </a:xfrm>
        <a:prstGeom prst="trapezoid">
          <a:avLst>
            <a:gd name="adj" fmla="val 435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dirty="0" smtClean="0"/>
            <a:t>技术总监：</a:t>
          </a:r>
          <a:r>
            <a:rPr lang="zh-CN" altLang="en-US" sz="2000" kern="1200" dirty="0" smtClean="0"/>
            <a:t>乔沙林教授    研发经理：赵永恒工程师</a:t>
          </a:r>
          <a:endParaRPr lang="zh-CN" altLang="en-US" sz="2000" kern="1200" dirty="0"/>
        </a:p>
      </dsp:txBody>
      <dsp:txXfrm>
        <a:off x="1153806" y="1463008"/>
        <a:ext cx="1724835" cy="1582503"/>
      </dsp:txXfrm>
    </dsp:sp>
    <dsp:sp modelId="{677F5784-A55E-4F2D-AEEE-C78051C80BD2}">
      <dsp:nvSpPr>
        <dsp:cNvPr id="0" name=""/>
        <dsp:cNvSpPr/>
      </dsp:nvSpPr>
      <dsp:spPr>
        <a:xfrm>
          <a:off x="0" y="3045511"/>
          <a:ext cx="4032448" cy="1582503"/>
        </a:xfrm>
        <a:prstGeom prst="trapezoid">
          <a:avLst>
            <a:gd name="adj" fmla="val 435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 dirty="0" smtClean="0"/>
            <a:t>技术研发团队</a:t>
          </a:r>
          <a:endParaRPr lang="zh-CN" altLang="en-US" sz="2800" kern="1200" dirty="0"/>
        </a:p>
      </dsp:txBody>
      <dsp:txXfrm>
        <a:off x="705678" y="3045511"/>
        <a:ext cx="2621091" cy="15825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186043-6A1E-4BD0-A801-107EBB4F5C41}">
      <dsp:nvSpPr>
        <dsp:cNvPr id="0" name=""/>
        <dsp:cNvSpPr/>
      </dsp:nvSpPr>
      <dsp:spPr>
        <a:xfrm>
          <a:off x="0" y="178593"/>
          <a:ext cx="8572500" cy="5357812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</dsp:sp>
    <dsp:sp modelId="{D421B93C-7E67-423C-8C4C-0D5EF1161CBB}">
      <dsp:nvSpPr>
        <dsp:cNvPr id="0" name=""/>
        <dsp:cNvSpPr/>
      </dsp:nvSpPr>
      <dsp:spPr>
        <a:xfrm>
          <a:off x="1088707" y="3876555"/>
          <a:ext cx="222885" cy="2228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1C5118-94DC-4A1A-A38E-C3EDDB1F7E64}">
      <dsp:nvSpPr>
        <dsp:cNvPr id="0" name=""/>
        <dsp:cNvSpPr/>
      </dsp:nvSpPr>
      <dsp:spPr>
        <a:xfrm>
          <a:off x="1200150" y="3987998"/>
          <a:ext cx="1997392" cy="15484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02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dirty="0" smtClean="0"/>
            <a:t>2018</a:t>
          </a:r>
          <a:r>
            <a:rPr lang="zh-CN" altLang="en-US" sz="2000" kern="1200" dirty="0" smtClean="0"/>
            <a:t>年</a:t>
          </a:r>
          <a:endParaRPr lang="en-US" altLang="zh-CN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dirty="0" smtClean="0"/>
            <a:t>2000</a:t>
          </a:r>
          <a:r>
            <a:rPr lang="zh-CN" altLang="en-US" sz="2000" kern="1200" dirty="0" smtClean="0"/>
            <a:t>台</a:t>
          </a:r>
          <a:endParaRPr lang="en-US" altLang="zh-CN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dirty="0" smtClean="0"/>
            <a:t>营收</a:t>
          </a:r>
          <a:r>
            <a:rPr lang="en-US" altLang="zh-CN" sz="2000" kern="1200" dirty="0" smtClean="0"/>
            <a:t>2500</a:t>
          </a:r>
          <a:r>
            <a:rPr lang="zh-CN" altLang="en-US" sz="2000" kern="1200" dirty="0" smtClean="0"/>
            <a:t>万</a:t>
          </a:r>
          <a:endParaRPr lang="zh-CN" altLang="en-US" sz="2000" kern="1200" dirty="0"/>
        </a:p>
      </dsp:txBody>
      <dsp:txXfrm>
        <a:off x="1200150" y="3987998"/>
        <a:ext cx="1997392" cy="1548407"/>
      </dsp:txXfrm>
    </dsp:sp>
    <dsp:sp modelId="{091E8A3D-8029-4746-9AF8-A12527266CFE}">
      <dsp:nvSpPr>
        <dsp:cNvPr id="0" name=""/>
        <dsp:cNvSpPr/>
      </dsp:nvSpPr>
      <dsp:spPr>
        <a:xfrm>
          <a:off x="3056096" y="2420302"/>
          <a:ext cx="402907" cy="4029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A87588-CB97-47F0-A4F2-B90E83EBF2A0}">
      <dsp:nvSpPr>
        <dsp:cNvPr id="0" name=""/>
        <dsp:cNvSpPr/>
      </dsp:nvSpPr>
      <dsp:spPr>
        <a:xfrm>
          <a:off x="3257550" y="2621756"/>
          <a:ext cx="2057400" cy="2914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492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dirty="0" smtClean="0"/>
            <a:t>2019</a:t>
          </a:r>
          <a:r>
            <a:rPr lang="zh-CN" altLang="en-US" sz="2000" kern="1200" dirty="0" smtClean="0"/>
            <a:t>年</a:t>
          </a:r>
          <a:endParaRPr lang="en-US" altLang="zh-CN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dirty="0" smtClean="0"/>
            <a:t>3000</a:t>
          </a:r>
          <a:r>
            <a:rPr lang="zh-CN" altLang="en-US" sz="2000" kern="1200" dirty="0" smtClean="0"/>
            <a:t>台</a:t>
          </a:r>
          <a:endParaRPr lang="en-US" altLang="zh-CN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dirty="0" smtClean="0"/>
            <a:t>营收</a:t>
          </a:r>
          <a:r>
            <a:rPr lang="en-US" altLang="zh-CN" sz="2000" kern="1200" dirty="0" smtClean="0"/>
            <a:t>3800</a:t>
          </a:r>
          <a:r>
            <a:rPr lang="zh-CN" altLang="en-US" sz="2000" kern="1200" dirty="0" smtClean="0"/>
            <a:t>万</a:t>
          </a:r>
          <a:endParaRPr lang="zh-CN" altLang="en-US" sz="2000" kern="1200" dirty="0"/>
        </a:p>
      </dsp:txBody>
      <dsp:txXfrm>
        <a:off x="3257550" y="2621756"/>
        <a:ext cx="2057400" cy="2914650"/>
      </dsp:txXfrm>
    </dsp:sp>
    <dsp:sp modelId="{8CB63CA8-1FA3-4E98-830C-2DEC5E700F27}">
      <dsp:nvSpPr>
        <dsp:cNvPr id="0" name=""/>
        <dsp:cNvSpPr/>
      </dsp:nvSpPr>
      <dsp:spPr>
        <a:xfrm>
          <a:off x="5422106" y="1534120"/>
          <a:ext cx="557212" cy="5572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392864-AB3F-4207-AC19-A2D63B8FEB93}">
      <dsp:nvSpPr>
        <dsp:cNvPr id="0" name=""/>
        <dsp:cNvSpPr/>
      </dsp:nvSpPr>
      <dsp:spPr>
        <a:xfrm>
          <a:off x="5700712" y="1812726"/>
          <a:ext cx="2057400" cy="37236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5255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dirty="0" smtClean="0"/>
            <a:t>2020</a:t>
          </a:r>
          <a:r>
            <a:rPr lang="zh-CN" altLang="en-US" sz="2000" kern="1200" dirty="0" smtClean="0"/>
            <a:t>年</a:t>
          </a:r>
          <a:endParaRPr lang="en-US" altLang="zh-CN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dirty="0" smtClean="0"/>
            <a:t>10000</a:t>
          </a:r>
          <a:r>
            <a:rPr lang="zh-CN" altLang="en-US" sz="2000" kern="1200" dirty="0" smtClean="0"/>
            <a:t>台</a:t>
          </a:r>
          <a:endParaRPr lang="en-US" altLang="zh-CN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dirty="0" smtClean="0"/>
            <a:t>营收</a:t>
          </a:r>
          <a:r>
            <a:rPr lang="en-US" altLang="zh-CN" sz="2000" kern="1200" dirty="0" smtClean="0"/>
            <a:t>10200</a:t>
          </a:r>
          <a:r>
            <a:rPr lang="zh-CN" altLang="en-US" sz="2000" kern="1200" dirty="0" smtClean="0"/>
            <a:t>万</a:t>
          </a:r>
          <a:endParaRPr lang="zh-CN" altLang="en-US" sz="2000" kern="1200" dirty="0"/>
        </a:p>
      </dsp:txBody>
      <dsp:txXfrm>
        <a:off x="5700712" y="1812726"/>
        <a:ext cx="2057400" cy="37236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#9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lnSpAfChP" val="20"/>
              <dgm:param type="stBulletLvl" val="1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#9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pyraLvlNode" val="level"/>
          <dgm:param type="pyraAcctTxNode" val="acctTx"/>
          <dgm:param type="pyraAcctBkgdNode" val="acctBkgd"/>
          <dgm:param type="linDir" val="fromB"/>
          <dgm:param type="txDir" val="fromT"/>
          <dgm:param type="pyraAcctPos" val="aft"/>
          <dgm:param type="pyraAcctTxMar" val="step"/>
        </dgm:alg>
      </dgm:if>
      <dgm:else name="Name3">
        <dgm:alg type="pyra">
          <dgm:param type="pyraLvlNode" val="level"/>
          <dgm:param type="pyraAcctTxNode" val="acctTx"/>
          <dgm:param type="pyraAcctBkgdNode" val="acctBkgd"/>
          <dgm:param type="linDir" val="fromB"/>
          <dgm:param type="txDir" val="fromT"/>
          <dgm:param type="pyraAcctPos" val="bef"/>
          <dgm:param type="pyraAcctTxMar" val="step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#9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parTxLTRAlign" val="r"/>
                    <dgm:param type="parTxRTLAlign" val="r"/>
                    <dgm:param type="txAnchorVert" val="t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5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19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28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32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45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49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58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62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71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75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88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92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01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105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14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118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27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131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44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148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57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161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70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174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83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187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96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200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5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6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27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6024D97-E667-405D-B634-E583E2108D71}" type="datetimeFigureOut">
              <a:rPr lang="zh-CN" altLang="en-US"/>
              <a:t>2017/10/26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418F03C3-53C1-4F10-8DAF-D1F318E96C6E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2171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59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31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03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75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365" algn="l" defTabSz="91376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376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376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376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EFFEE-2121-4C4A-AA6A-67396F874B34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EFFEE-2121-4C4A-AA6A-67396F874B34}" type="slidenum">
              <a:rPr lang="zh-CN" altLang="en-US" smtClean="0"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  <a:t>5</a:t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bg>
      <p:bgPr>
        <a:solidFill>
          <a:srgbClr val="FCFB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84354" y="6704023"/>
            <a:ext cx="2892783" cy="384175"/>
          </a:xfrm>
          <a:prstGeom prst="rect">
            <a:avLst/>
          </a:prstGeom>
        </p:spPr>
        <p:txBody>
          <a:bodyPr/>
          <a:lstStyle/>
          <a:p>
            <a:fld id="{3BED4874-415F-4462-8CBD-90FA9588F106}" type="datetimeFigureOut">
              <a:rPr lang="zh-CN" altLang="en-US" smtClean="0"/>
              <a:t>2017/10/26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259789" y="6704023"/>
            <a:ext cx="4339173" cy="38417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9081627" y="6704023"/>
            <a:ext cx="2892783" cy="384175"/>
          </a:xfrm>
          <a:prstGeom prst="rect">
            <a:avLst/>
          </a:prstGeom>
        </p:spPr>
        <p:txBody>
          <a:bodyPr/>
          <a:lstStyle/>
          <a:p>
            <a:fld id="{8C92ADDF-ABC6-4EEC-846D-A1AE2D41067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858750" cy="7232650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3000">
                <a:srgbClr val="E6E6E6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slow"/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chart" Target="../charts/char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3" cstate="print"/>
          <a:srcRect/>
          <a:stretch>
            <a:fillRect/>
          </a:stretch>
        </p:blipFill>
        <p:spPr>
          <a:xfrm>
            <a:off x="352" y="4690518"/>
            <a:ext cx="12858045" cy="2248173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4" cstate="print"/>
          <a:srcRect/>
          <a:stretch>
            <a:fillRect/>
          </a:stretch>
        </p:blipFill>
        <p:spPr>
          <a:xfrm>
            <a:off x="14348" y="5098811"/>
            <a:ext cx="12858045" cy="163610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5" cstate="print"/>
          <a:srcRect/>
          <a:stretch>
            <a:fillRect/>
          </a:stretch>
        </p:blipFill>
        <p:spPr>
          <a:xfrm>
            <a:off x="0" y="5565998"/>
            <a:ext cx="12858397" cy="1672109"/>
          </a:xfrm>
          <a:prstGeom prst="rect">
            <a:avLst/>
          </a:prstGeom>
        </p:spPr>
      </p:pic>
      <p:sp>
        <p:nvSpPr>
          <p:cNvPr id="17" name="TextBox 10"/>
          <p:cNvSpPr txBox="1"/>
          <p:nvPr/>
        </p:nvSpPr>
        <p:spPr>
          <a:xfrm>
            <a:off x="2911634" y="1993076"/>
            <a:ext cx="7063472" cy="99257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>
              <a:buNone/>
            </a:pPr>
            <a:r>
              <a:rPr lang="zh-CN" altLang="en-US" sz="6000" cap="all" dirty="0" smtClean="0">
                <a:solidFill>
                  <a:srgbClr val="00639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高功率密度永磁电机</a:t>
            </a:r>
            <a:endParaRPr lang="zh-CN" altLang="en-US" sz="6000" cap="all" dirty="0">
              <a:solidFill>
                <a:srgbClr val="006397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" name="TextBox 10"/>
          <p:cNvSpPr txBox="1"/>
          <p:nvPr/>
        </p:nvSpPr>
        <p:spPr>
          <a:xfrm>
            <a:off x="6420854" y="4378894"/>
            <a:ext cx="5678478" cy="623248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>
              <a:buNone/>
            </a:pPr>
            <a:r>
              <a:rPr lang="zh-CN" altLang="en-US" sz="3600" cap="all" dirty="0" smtClean="0">
                <a:solidFill>
                  <a:srgbClr val="006397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成都大家液压机械有限公司</a:t>
            </a:r>
            <a:endParaRPr lang="zh-CN" altLang="en-US" sz="3600" cap="all" dirty="0">
              <a:solidFill>
                <a:srgbClr val="006397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9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矩形 10"/>
          <p:cNvSpPr>
            <a:spLocks noChangeArrowheads="1"/>
          </p:cNvSpPr>
          <p:nvPr/>
        </p:nvSpPr>
        <p:spPr bwMode="auto">
          <a:xfrm>
            <a:off x="786410" y="681496"/>
            <a:ext cx="160528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盈利模式</a:t>
            </a:r>
            <a:endParaRPr lang="zh-CN" altLang="en-US" sz="28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125" name="直接连接符 11"/>
          <p:cNvSpPr>
            <a:spLocks noChangeShapeType="1"/>
          </p:cNvSpPr>
          <p:nvPr/>
        </p:nvSpPr>
        <p:spPr bwMode="auto">
          <a:xfrm flipV="1">
            <a:off x="786410" y="1203466"/>
            <a:ext cx="1605280" cy="0"/>
          </a:xfrm>
          <a:prstGeom prst="line">
            <a:avLst/>
          </a:prstGeom>
          <a:noFill/>
          <a:ln w="6350" cap="flat" cmpd="sng">
            <a:solidFill>
              <a:schemeClr val="tx1"/>
            </a:solidFill>
            <a:beve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200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Freeform 6"/>
          <p:cNvSpPr/>
          <p:nvPr/>
        </p:nvSpPr>
        <p:spPr bwMode="auto">
          <a:xfrm>
            <a:off x="0" y="4091804"/>
            <a:ext cx="5265494" cy="3140846"/>
          </a:xfrm>
          <a:custGeom>
            <a:avLst/>
            <a:gdLst>
              <a:gd name="T0" fmla="*/ 0 w 2348"/>
              <a:gd name="T1" fmla="*/ 0 h 1407"/>
              <a:gd name="T2" fmla="*/ 2348 w 2348"/>
              <a:gd name="T3" fmla="*/ 1407 h 1407"/>
              <a:gd name="T4" fmla="*/ 0 w 2348"/>
              <a:gd name="T5" fmla="*/ 1407 h 1407"/>
              <a:gd name="T6" fmla="*/ 0 w 2348"/>
              <a:gd name="T7" fmla="*/ 0 h 1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48" h="1407">
                <a:moveTo>
                  <a:pt x="0" y="0"/>
                </a:moveTo>
                <a:lnTo>
                  <a:pt x="2348" y="1407"/>
                </a:lnTo>
                <a:lnTo>
                  <a:pt x="0" y="140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Freeform 7"/>
          <p:cNvSpPr/>
          <p:nvPr/>
        </p:nvSpPr>
        <p:spPr bwMode="auto">
          <a:xfrm>
            <a:off x="2984828" y="4640949"/>
            <a:ext cx="9873922" cy="2591700"/>
          </a:xfrm>
          <a:custGeom>
            <a:avLst/>
            <a:gdLst>
              <a:gd name="T0" fmla="*/ 4403 w 4403"/>
              <a:gd name="T1" fmla="*/ 0 h 1161"/>
              <a:gd name="T2" fmla="*/ 4403 w 4403"/>
              <a:gd name="T3" fmla="*/ 1161 h 1161"/>
              <a:gd name="T4" fmla="*/ 0 w 4403"/>
              <a:gd name="T5" fmla="*/ 1161 h 1161"/>
              <a:gd name="T6" fmla="*/ 4403 w 4403"/>
              <a:gd name="T7" fmla="*/ 0 h 1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03" h="1161">
                <a:moveTo>
                  <a:pt x="4403" y="0"/>
                </a:moveTo>
                <a:lnTo>
                  <a:pt x="4403" y="1161"/>
                </a:lnTo>
                <a:lnTo>
                  <a:pt x="0" y="1161"/>
                </a:lnTo>
                <a:lnTo>
                  <a:pt x="4403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aphicFrame>
        <p:nvGraphicFramePr>
          <p:cNvPr id="2" name="图表 1"/>
          <p:cNvGraphicFramePr/>
          <p:nvPr/>
        </p:nvGraphicFramePr>
        <p:xfrm>
          <a:off x="1604839" y="1262334"/>
          <a:ext cx="85725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125119" y="5767103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电机产品销售</a:t>
            </a:r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矩形 10"/>
          <p:cNvSpPr>
            <a:spLocks noChangeArrowheads="1"/>
          </p:cNvSpPr>
          <p:nvPr/>
        </p:nvSpPr>
        <p:spPr bwMode="auto">
          <a:xfrm>
            <a:off x="865586" y="717900"/>
            <a:ext cx="144716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altLang="zh-CN" sz="28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3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年规划</a:t>
            </a:r>
            <a:endParaRPr lang="zh-CN" altLang="en-US" sz="28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125" name="直接连接符 11"/>
          <p:cNvSpPr>
            <a:spLocks noChangeShapeType="1"/>
          </p:cNvSpPr>
          <p:nvPr/>
        </p:nvSpPr>
        <p:spPr bwMode="auto">
          <a:xfrm>
            <a:off x="786410" y="1203466"/>
            <a:ext cx="1526341" cy="36404"/>
          </a:xfrm>
          <a:prstGeom prst="line">
            <a:avLst/>
          </a:prstGeom>
          <a:noFill/>
          <a:ln w="6350" cap="flat" cmpd="sng">
            <a:solidFill>
              <a:schemeClr val="tx1"/>
            </a:solidFill>
            <a:beve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200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Freeform 6"/>
          <p:cNvSpPr/>
          <p:nvPr/>
        </p:nvSpPr>
        <p:spPr bwMode="auto">
          <a:xfrm>
            <a:off x="0" y="4091804"/>
            <a:ext cx="5265494" cy="3140846"/>
          </a:xfrm>
          <a:custGeom>
            <a:avLst/>
            <a:gdLst>
              <a:gd name="T0" fmla="*/ 0 w 2348"/>
              <a:gd name="T1" fmla="*/ 0 h 1407"/>
              <a:gd name="T2" fmla="*/ 2348 w 2348"/>
              <a:gd name="T3" fmla="*/ 1407 h 1407"/>
              <a:gd name="T4" fmla="*/ 0 w 2348"/>
              <a:gd name="T5" fmla="*/ 1407 h 1407"/>
              <a:gd name="T6" fmla="*/ 0 w 2348"/>
              <a:gd name="T7" fmla="*/ 0 h 1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48" h="1407">
                <a:moveTo>
                  <a:pt x="0" y="0"/>
                </a:moveTo>
                <a:lnTo>
                  <a:pt x="2348" y="1407"/>
                </a:lnTo>
                <a:lnTo>
                  <a:pt x="0" y="140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Freeform 7"/>
          <p:cNvSpPr/>
          <p:nvPr/>
        </p:nvSpPr>
        <p:spPr bwMode="auto">
          <a:xfrm>
            <a:off x="2984828" y="4640949"/>
            <a:ext cx="9873922" cy="2591700"/>
          </a:xfrm>
          <a:custGeom>
            <a:avLst/>
            <a:gdLst>
              <a:gd name="T0" fmla="*/ 4403 w 4403"/>
              <a:gd name="T1" fmla="*/ 0 h 1161"/>
              <a:gd name="T2" fmla="*/ 4403 w 4403"/>
              <a:gd name="T3" fmla="*/ 1161 h 1161"/>
              <a:gd name="T4" fmla="*/ 0 w 4403"/>
              <a:gd name="T5" fmla="*/ 1161 h 1161"/>
              <a:gd name="T6" fmla="*/ 4403 w 4403"/>
              <a:gd name="T7" fmla="*/ 0 h 1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03" h="1161">
                <a:moveTo>
                  <a:pt x="4403" y="0"/>
                </a:moveTo>
                <a:lnTo>
                  <a:pt x="4403" y="1161"/>
                </a:lnTo>
                <a:lnTo>
                  <a:pt x="0" y="1161"/>
                </a:lnTo>
                <a:lnTo>
                  <a:pt x="4403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aphicFrame>
        <p:nvGraphicFramePr>
          <p:cNvPr id="2" name="图示 1"/>
          <p:cNvGraphicFramePr/>
          <p:nvPr/>
        </p:nvGraphicFramePr>
        <p:xfrm>
          <a:off x="2180903" y="717900"/>
          <a:ext cx="85725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68651" y="3058845"/>
            <a:ext cx="1728192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tx2"/>
                </a:solidFill>
              </a:rPr>
              <a:t>        优化完善生产工艺，完成批量生产；</a:t>
            </a:r>
          </a:p>
          <a:p>
            <a:r>
              <a:rPr lang="zh-CN" altLang="en-US" dirty="0" smtClean="0">
                <a:solidFill>
                  <a:schemeClr val="tx2"/>
                </a:solidFill>
              </a:rPr>
              <a:t>         开拓本地客户与市场。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93071" y="972049"/>
            <a:ext cx="2520280" cy="2031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tx2"/>
                </a:solidFill>
              </a:rPr>
              <a:t>         跟踪客户使用状况，根据市场反馈调整优化产品；</a:t>
            </a:r>
          </a:p>
          <a:p>
            <a:r>
              <a:rPr lang="zh-CN" altLang="en-US" dirty="0" smtClean="0">
                <a:solidFill>
                  <a:schemeClr val="tx2"/>
                </a:solidFill>
              </a:rPr>
              <a:t>         研发新的产品，增大产品覆盖率；</a:t>
            </a:r>
          </a:p>
          <a:p>
            <a:r>
              <a:rPr lang="zh-CN" altLang="en-US" dirty="0" smtClean="0">
                <a:solidFill>
                  <a:schemeClr val="tx2"/>
                </a:solidFill>
              </a:rPr>
              <a:t>        提升品牌知名度，开拓西南地区市场。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74605" y="326172"/>
            <a:ext cx="2520280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2"/>
                </a:solidFill>
              </a:rPr>
              <a:t>        </a:t>
            </a:r>
            <a:r>
              <a:rPr lang="zh-CN" altLang="en-US" dirty="0" smtClean="0">
                <a:solidFill>
                  <a:schemeClr val="tx2"/>
                </a:solidFill>
              </a:rPr>
              <a:t>建立更多的产品矩阵，服务于更宽广的客户群。</a:t>
            </a:r>
          </a:p>
          <a:p>
            <a:r>
              <a:rPr lang="en-US" altLang="zh-CN" dirty="0">
                <a:solidFill>
                  <a:schemeClr val="tx2"/>
                </a:solidFill>
              </a:rPr>
              <a:t> </a:t>
            </a:r>
            <a:r>
              <a:rPr lang="en-US" altLang="zh-CN" dirty="0" smtClean="0">
                <a:solidFill>
                  <a:schemeClr val="tx2"/>
                </a:solidFill>
              </a:rPr>
              <a:t>       </a:t>
            </a:r>
            <a:r>
              <a:rPr lang="zh-CN" altLang="en-US" dirty="0" smtClean="0">
                <a:solidFill>
                  <a:schemeClr val="tx2"/>
                </a:solidFill>
              </a:rPr>
              <a:t>建立品牌效应，推广全国市场；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4091804"/>
            <a:ext cx="5265494" cy="3140846"/>
          </a:xfrm>
          <a:custGeom>
            <a:avLst/>
            <a:gdLst>
              <a:gd name="T0" fmla="*/ 0 w 2348"/>
              <a:gd name="T1" fmla="*/ 0 h 1407"/>
              <a:gd name="T2" fmla="*/ 2348 w 2348"/>
              <a:gd name="T3" fmla="*/ 1407 h 1407"/>
              <a:gd name="T4" fmla="*/ 0 w 2348"/>
              <a:gd name="T5" fmla="*/ 1407 h 1407"/>
              <a:gd name="T6" fmla="*/ 0 w 2348"/>
              <a:gd name="T7" fmla="*/ 0 h 1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48" h="1407">
                <a:moveTo>
                  <a:pt x="0" y="0"/>
                </a:moveTo>
                <a:lnTo>
                  <a:pt x="2348" y="1407"/>
                </a:lnTo>
                <a:lnTo>
                  <a:pt x="0" y="140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Freeform 7"/>
          <p:cNvSpPr/>
          <p:nvPr/>
        </p:nvSpPr>
        <p:spPr bwMode="auto">
          <a:xfrm>
            <a:off x="3896688" y="4366629"/>
            <a:ext cx="9873922" cy="2591700"/>
          </a:xfrm>
          <a:custGeom>
            <a:avLst/>
            <a:gdLst>
              <a:gd name="T0" fmla="*/ 4403 w 4403"/>
              <a:gd name="T1" fmla="*/ 0 h 1161"/>
              <a:gd name="T2" fmla="*/ 4403 w 4403"/>
              <a:gd name="T3" fmla="*/ 1161 h 1161"/>
              <a:gd name="T4" fmla="*/ 0 w 4403"/>
              <a:gd name="T5" fmla="*/ 1161 h 1161"/>
              <a:gd name="T6" fmla="*/ 4403 w 4403"/>
              <a:gd name="T7" fmla="*/ 0 h 1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03" h="1161">
                <a:moveTo>
                  <a:pt x="4403" y="0"/>
                </a:moveTo>
                <a:lnTo>
                  <a:pt x="4403" y="1161"/>
                </a:lnTo>
                <a:lnTo>
                  <a:pt x="0" y="1161"/>
                </a:lnTo>
                <a:lnTo>
                  <a:pt x="4403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aphicFrame>
        <p:nvGraphicFramePr>
          <p:cNvPr id="2" name="图表 1"/>
          <p:cNvGraphicFramePr/>
          <p:nvPr/>
        </p:nvGraphicFramePr>
        <p:xfrm>
          <a:off x="2065020" y="1058545"/>
          <a:ext cx="8486775" cy="4762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矩形 10"/>
          <p:cNvSpPr>
            <a:spLocks noChangeArrowheads="1"/>
          </p:cNvSpPr>
          <p:nvPr/>
        </p:nvSpPr>
        <p:spPr bwMode="auto">
          <a:xfrm>
            <a:off x="786410" y="688196"/>
            <a:ext cx="89408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融资</a:t>
            </a:r>
            <a:endParaRPr lang="zh-CN" altLang="en-US" sz="28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125" name="直接连接符 11"/>
          <p:cNvSpPr>
            <a:spLocks noChangeShapeType="1"/>
          </p:cNvSpPr>
          <p:nvPr/>
        </p:nvSpPr>
        <p:spPr bwMode="auto">
          <a:xfrm flipV="1">
            <a:off x="786411" y="1203466"/>
            <a:ext cx="894080" cy="0"/>
          </a:xfrm>
          <a:prstGeom prst="line">
            <a:avLst/>
          </a:prstGeom>
          <a:noFill/>
          <a:ln w="6350" cap="flat" cmpd="sng">
            <a:solidFill>
              <a:schemeClr val="tx1"/>
            </a:solidFill>
            <a:beve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200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Freeform 6"/>
          <p:cNvSpPr/>
          <p:nvPr/>
        </p:nvSpPr>
        <p:spPr bwMode="auto">
          <a:xfrm>
            <a:off x="0" y="4091804"/>
            <a:ext cx="5265494" cy="3140846"/>
          </a:xfrm>
          <a:custGeom>
            <a:avLst/>
            <a:gdLst>
              <a:gd name="T0" fmla="*/ 0 w 2348"/>
              <a:gd name="T1" fmla="*/ 0 h 1407"/>
              <a:gd name="T2" fmla="*/ 2348 w 2348"/>
              <a:gd name="T3" fmla="*/ 1407 h 1407"/>
              <a:gd name="T4" fmla="*/ 0 w 2348"/>
              <a:gd name="T5" fmla="*/ 1407 h 1407"/>
              <a:gd name="T6" fmla="*/ 0 w 2348"/>
              <a:gd name="T7" fmla="*/ 0 h 1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48" h="1407">
                <a:moveTo>
                  <a:pt x="0" y="0"/>
                </a:moveTo>
                <a:lnTo>
                  <a:pt x="2348" y="1407"/>
                </a:lnTo>
                <a:lnTo>
                  <a:pt x="0" y="140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Freeform 7"/>
          <p:cNvSpPr/>
          <p:nvPr/>
        </p:nvSpPr>
        <p:spPr bwMode="auto">
          <a:xfrm>
            <a:off x="2984828" y="4640949"/>
            <a:ext cx="9873922" cy="2591700"/>
          </a:xfrm>
          <a:custGeom>
            <a:avLst/>
            <a:gdLst>
              <a:gd name="T0" fmla="*/ 4403 w 4403"/>
              <a:gd name="T1" fmla="*/ 0 h 1161"/>
              <a:gd name="T2" fmla="*/ 4403 w 4403"/>
              <a:gd name="T3" fmla="*/ 1161 h 1161"/>
              <a:gd name="T4" fmla="*/ 0 w 4403"/>
              <a:gd name="T5" fmla="*/ 1161 h 1161"/>
              <a:gd name="T6" fmla="*/ 4403 w 4403"/>
              <a:gd name="T7" fmla="*/ 0 h 1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03" h="1161">
                <a:moveTo>
                  <a:pt x="4403" y="0"/>
                </a:moveTo>
                <a:lnTo>
                  <a:pt x="4403" y="1161"/>
                </a:lnTo>
                <a:lnTo>
                  <a:pt x="0" y="1161"/>
                </a:lnTo>
                <a:lnTo>
                  <a:pt x="4403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320550"/>
              </p:ext>
            </p:extLst>
          </p:nvPr>
        </p:nvGraphicFramePr>
        <p:xfrm>
          <a:off x="1388815" y="1484190"/>
          <a:ext cx="10225136" cy="52152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5807"/>
                <a:gridCol w="2201419"/>
                <a:gridCol w="1870045"/>
                <a:gridCol w="3717865"/>
              </a:tblGrid>
              <a:tr h="648071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2000" kern="100" dirty="0">
                          <a:solidFill>
                            <a:schemeClr val="tx1"/>
                          </a:solidFill>
                          <a:effectLst/>
                        </a:rPr>
                        <a:t>融资金额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Batang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200</a:t>
                      </a:r>
                      <a:r>
                        <a:rPr lang="zh-CN" sz="2000" kern="100" dirty="0">
                          <a:solidFill>
                            <a:schemeClr val="tx1"/>
                          </a:solidFill>
                          <a:effectLst/>
                        </a:rPr>
                        <a:t>万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Batang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2000" kern="100" dirty="0">
                          <a:solidFill>
                            <a:schemeClr val="tx1"/>
                          </a:solidFill>
                          <a:effectLst/>
                        </a:rPr>
                        <a:t>出让</a:t>
                      </a:r>
                      <a:r>
                        <a:rPr lang="zh-CN" sz="2000" kern="100" dirty="0">
                          <a:solidFill>
                            <a:schemeClr val="tx1"/>
                          </a:solidFill>
                          <a:effectLst/>
                        </a:rPr>
                        <a:t>股份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Batang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10%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Batang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</a:tr>
              <a:tr h="456715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solidFill>
                            <a:schemeClr val="tx1"/>
                          </a:solidFill>
                          <a:effectLst/>
                        </a:rPr>
                        <a:t>资金</a:t>
                      </a:r>
                      <a:r>
                        <a:rPr lang="ko-KR" sz="2000" kern="100" dirty="0">
                          <a:solidFill>
                            <a:schemeClr val="tx1"/>
                          </a:solidFill>
                          <a:effectLst/>
                        </a:rPr>
                        <a:t>用途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Batang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just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effectLst/>
                        </a:rPr>
                        <a:t>一、完成以下工作：</a:t>
                      </a:r>
                    </a:p>
                    <a:p>
                      <a:pPr algn="just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zh-CN" sz="2000" kern="100" dirty="0">
                          <a:effectLst/>
                        </a:rPr>
                        <a:t>、检测、实验设备：</a:t>
                      </a:r>
                      <a:r>
                        <a:rPr lang="en-US" sz="2000" kern="100" dirty="0">
                          <a:effectLst/>
                        </a:rPr>
                        <a:t>20</a:t>
                      </a:r>
                      <a:r>
                        <a:rPr lang="zh-CN" sz="2000" kern="100" dirty="0">
                          <a:effectLst/>
                        </a:rPr>
                        <a:t>万</a:t>
                      </a:r>
                    </a:p>
                    <a:p>
                      <a:pPr algn="just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2</a:t>
                      </a:r>
                      <a:r>
                        <a:rPr lang="zh-CN" sz="2000" kern="100" dirty="0" smtClean="0">
                          <a:effectLst/>
                        </a:rPr>
                        <a:t>、</a:t>
                      </a:r>
                      <a:r>
                        <a:rPr lang="zh-CN" altLang="en-US" sz="2000" kern="100" dirty="0" smtClean="0">
                          <a:effectLst/>
                        </a:rPr>
                        <a:t>生产</a:t>
                      </a:r>
                      <a:r>
                        <a:rPr lang="zh-CN" sz="2000" kern="100" dirty="0" smtClean="0">
                          <a:effectLst/>
                        </a:rPr>
                        <a:t>资金</a:t>
                      </a:r>
                      <a:r>
                        <a:rPr lang="zh-CN" sz="2000" kern="100" dirty="0">
                          <a:effectLst/>
                        </a:rPr>
                        <a:t>：</a:t>
                      </a:r>
                      <a:r>
                        <a:rPr lang="en-US" sz="2000" kern="100" dirty="0">
                          <a:effectLst/>
                        </a:rPr>
                        <a:t>        100</a:t>
                      </a:r>
                      <a:r>
                        <a:rPr lang="zh-CN" sz="2000" kern="100" dirty="0">
                          <a:effectLst/>
                        </a:rPr>
                        <a:t>万</a:t>
                      </a:r>
                    </a:p>
                    <a:p>
                      <a:pPr algn="just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3</a:t>
                      </a:r>
                      <a:r>
                        <a:rPr lang="zh-CN" sz="2000" kern="100" dirty="0">
                          <a:effectLst/>
                        </a:rPr>
                        <a:t>、开发添置软硬件</a:t>
                      </a:r>
                      <a:r>
                        <a:rPr lang="en-US" sz="2000" kern="100" dirty="0">
                          <a:effectLst/>
                        </a:rPr>
                        <a:t>   50</a:t>
                      </a:r>
                      <a:r>
                        <a:rPr lang="zh-CN" sz="2000" kern="100" dirty="0">
                          <a:effectLst/>
                        </a:rPr>
                        <a:t>万</a:t>
                      </a:r>
                    </a:p>
                    <a:p>
                      <a:pPr algn="just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4</a:t>
                      </a:r>
                      <a:r>
                        <a:rPr lang="zh-CN" sz="2000" kern="100" dirty="0">
                          <a:effectLst/>
                        </a:rPr>
                        <a:t>、研发人员劳务费</a:t>
                      </a:r>
                      <a:r>
                        <a:rPr lang="en-US" sz="2000" kern="100" dirty="0">
                          <a:effectLst/>
                        </a:rPr>
                        <a:t>   30</a:t>
                      </a:r>
                      <a:r>
                        <a:rPr lang="zh-CN" sz="2000" kern="100" dirty="0">
                          <a:effectLst/>
                        </a:rPr>
                        <a:t>万</a:t>
                      </a:r>
                    </a:p>
                    <a:p>
                      <a:pPr algn="just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effectLst/>
                        </a:rPr>
                        <a:t>二、通过以上内容产品的推广和实物产品的销售，将品牌知名度提升至国内行业前列</a:t>
                      </a:r>
                      <a:r>
                        <a:rPr lang="zh-CN" sz="2000" kern="100" dirty="0" smtClean="0">
                          <a:effectLst/>
                        </a:rPr>
                        <a:t>。构建</a:t>
                      </a:r>
                      <a:r>
                        <a:rPr lang="zh-CN" sz="2000" kern="100" dirty="0">
                          <a:effectLst/>
                        </a:rPr>
                        <a:t>下次跳跃发展的平台</a:t>
                      </a:r>
                      <a:r>
                        <a:rPr lang="zh-CN" sz="2000" kern="100" dirty="0" smtClean="0">
                          <a:effectLst/>
                        </a:rPr>
                        <a:t>。两年内</a:t>
                      </a:r>
                      <a:r>
                        <a:rPr lang="zh-CN" sz="2000" kern="100" dirty="0">
                          <a:effectLst/>
                        </a:rPr>
                        <a:t>完成小型建筑工程机械开发中心的构建，输出技术产品。</a:t>
                      </a:r>
                    </a:p>
                    <a:p>
                      <a:pPr algn="just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 </a:t>
                      </a:r>
                      <a:endParaRPr lang="zh-CN" sz="2000" kern="100" dirty="0">
                        <a:effectLst/>
                        <a:latin typeface="Batang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3" cstate="print"/>
          <a:srcRect/>
          <a:stretch>
            <a:fillRect/>
          </a:stretch>
        </p:blipFill>
        <p:spPr>
          <a:xfrm>
            <a:off x="352" y="4690518"/>
            <a:ext cx="12858045" cy="2248173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4" cstate="print"/>
          <a:srcRect/>
          <a:stretch>
            <a:fillRect/>
          </a:stretch>
        </p:blipFill>
        <p:spPr>
          <a:xfrm>
            <a:off x="14348" y="5098811"/>
            <a:ext cx="12858045" cy="163610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5" cstate="print"/>
          <a:srcRect/>
          <a:stretch>
            <a:fillRect/>
          </a:stretch>
        </p:blipFill>
        <p:spPr>
          <a:xfrm>
            <a:off x="0" y="5565998"/>
            <a:ext cx="12858397" cy="1672109"/>
          </a:xfrm>
          <a:prstGeom prst="rect">
            <a:avLst/>
          </a:prstGeom>
        </p:spPr>
      </p:pic>
      <p:sp>
        <p:nvSpPr>
          <p:cNvPr id="17" name="TextBox 10"/>
          <p:cNvSpPr txBox="1"/>
          <p:nvPr/>
        </p:nvSpPr>
        <p:spPr>
          <a:xfrm>
            <a:off x="4835237" y="1992585"/>
            <a:ext cx="3216265" cy="99257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>
              <a:buNone/>
            </a:pPr>
            <a:r>
              <a:rPr lang="zh-CN" altLang="en-US" sz="6000" cap="all" dirty="0" smtClean="0">
                <a:solidFill>
                  <a:srgbClr val="00639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感谢聆听</a:t>
            </a:r>
            <a:endParaRPr lang="zh-CN" altLang="en-US" sz="6000" cap="all" dirty="0">
              <a:solidFill>
                <a:srgbClr val="006397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" name="TextBox 10"/>
          <p:cNvSpPr txBox="1"/>
          <p:nvPr/>
        </p:nvSpPr>
        <p:spPr>
          <a:xfrm>
            <a:off x="7247012" y="4501040"/>
            <a:ext cx="3831818" cy="80791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>
              <a:buNone/>
            </a:pPr>
            <a:r>
              <a:rPr lang="zh-CN" altLang="en-US" sz="2400" cap="all" dirty="0" smtClean="0">
                <a:solidFill>
                  <a:srgbClr val="006397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成都大家液压机械有限公司</a:t>
            </a:r>
            <a:endParaRPr lang="en-US" altLang="zh-CN" sz="2400" cap="all" dirty="0" smtClean="0">
              <a:solidFill>
                <a:srgbClr val="006397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r">
              <a:buNone/>
            </a:pPr>
            <a:r>
              <a:rPr lang="en-US" altLang="zh-CN" sz="2400" cap="all" dirty="0" smtClean="0">
                <a:solidFill>
                  <a:srgbClr val="006397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2017-10</a:t>
            </a:r>
            <a:endParaRPr lang="zh-CN" altLang="en-US" sz="2400" cap="all" dirty="0">
              <a:solidFill>
                <a:srgbClr val="006397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矩形 10"/>
          <p:cNvSpPr>
            <a:spLocks noChangeArrowheads="1"/>
          </p:cNvSpPr>
          <p:nvPr/>
        </p:nvSpPr>
        <p:spPr bwMode="auto">
          <a:xfrm>
            <a:off x="786410" y="691100"/>
            <a:ext cx="16209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企业简介</a:t>
            </a:r>
            <a:endParaRPr lang="zh-CN" altLang="en-US" sz="28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125" name="直接连接符 11"/>
          <p:cNvSpPr>
            <a:spLocks noChangeShapeType="1"/>
          </p:cNvSpPr>
          <p:nvPr/>
        </p:nvSpPr>
        <p:spPr bwMode="auto">
          <a:xfrm flipV="1">
            <a:off x="786410" y="1203466"/>
            <a:ext cx="1620957" cy="0"/>
          </a:xfrm>
          <a:prstGeom prst="line">
            <a:avLst/>
          </a:prstGeom>
          <a:noFill/>
          <a:ln w="6350" cap="flat" cmpd="sng">
            <a:solidFill>
              <a:schemeClr val="tx1"/>
            </a:solidFill>
            <a:beve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200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Freeform 6"/>
          <p:cNvSpPr/>
          <p:nvPr/>
        </p:nvSpPr>
        <p:spPr bwMode="auto">
          <a:xfrm>
            <a:off x="0" y="4091804"/>
            <a:ext cx="5265494" cy="3140846"/>
          </a:xfrm>
          <a:custGeom>
            <a:avLst/>
            <a:gdLst>
              <a:gd name="T0" fmla="*/ 0 w 2348"/>
              <a:gd name="T1" fmla="*/ 0 h 1407"/>
              <a:gd name="T2" fmla="*/ 2348 w 2348"/>
              <a:gd name="T3" fmla="*/ 1407 h 1407"/>
              <a:gd name="T4" fmla="*/ 0 w 2348"/>
              <a:gd name="T5" fmla="*/ 1407 h 1407"/>
              <a:gd name="T6" fmla="*/ 0 w 2348"/>
              <a:gd name="T7" fmla="*/ 0 h 1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48" h="1407">
                <a:moveTo>
                  <a:pt x="0" y="0"/>
                </a:moveTo>
                <a:lnTo>
                  <a:pt x="2348" y="1407"/>
                </a:lnTo>
                <a:lnTo>
                  <a:pt x="0" y="140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Freeform 7"/>
          <p:cNvSpPr/>
          <p:nvPr/>
        </p:nvSpPr>
        <p:spPr bwMode="auto">
          <a:xfrm>
            <a:off x="2984828" y="4640949"/>
            <a:ext cx="9873922" cy="2591700"/>
          </a:xfrm>
          <a:custGeom>
            <a:avLst/>
            <a:gdLst>
              <a:gd name="T0" fmla="*/ 4403 w 4403"/>
              <a:gd name="T1" fmla="*/ 0 h 1161"/>
              <a:gd name="T2" fmla="*/ 4403 w 4403"/>
              <a:gd name="T3" fmla="*/ 1161 h 1161"/>
              <a:gd name="T4" fmla="*/ 0 w 4403"/>
              <a:gd name="T5" fmla="*/ 1161 h 1161"/>
              <a:gd name="T6" fmla="*/ 4403 w 4403"/>
              <a:gd name="T7" fmla="*/ 0 h 1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03" h="1161">
                <a:moveTo>
                  <a:pt x="4403" y="0"/>
                </a:moveTo>
                <a:lnTo>
                  <a:pt x="4403" y="1161"/>
                </a:lnTo>
                <a:lnTo>
                  <a:pt x="0" y="1161"/>
                </a:lnTo>
                <a:lnTo>
                  <a:pt x="4403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6410" y="1412484"/>
            <a:ext cx="11619629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 smtClean="0"/>
              <a:t>         </a:t>
            </a:r>
            <a:r>
              <a:rPr lang="zh-CN" altLang="en-US" sz="2400" dirty="0" smtClean="0"/>
              <a:t>成都大家液压机械有限公司成立于</a:t>
            </a:r>
            <a:r>
              <a:rPr lang="en-US" altLang="zh-CN" sz="2400" dirty="0" smtClean="0"/>
              <a:t>2007</a:t>
            </a:r>
            <a:r>
              <a:rPr lang="zh-CN" altLang="en-US" sz="2400" dirty="0" smtClean="0"/>
              <a:t>年</a:t>
            </a:r>
            <a:r>
              <a:rPr lang="en-US" altLang="zh-CN" sz="2400" dirty="0" smtClean="0"/>
              <a:t>8</a:t>
            </a:r>
            <a:r>
              <a:rPr lang="zh-CN" altLang="en-US" sz="2400" dirty="0" smtClean="0"/>
              <a:t>月</a:t>
            </a:r>
            <a:r>
              <a:rPr lang="en-US" altLang="zh-CN" sz="2400" dirty="0" smtClean="0"/>
              <a:t>23</a:t>
            </a:r>
            <a:r>
              <a:rPr lang="zh-CN" altLang="en-US" sz="2400" dirty="0" smtClean="0"/>
              <a:t>日，注册资金</a:t>
            </a:r>
            <a:r>
              <a:rPr lang="en-US" altLang="zh-CN" sz="2400" dirty="0" smtClean="0"/>
              <a:t>100</a:t>
            </a:r>
            <a:r>
              <a:rPr lang="zh-CN" altLang="en-US" sz="2400" dirty="0" smtClean="0"/>
              <a:t>万。</a:t>
            </a:r>
            <a:endParaRPr lang="en-US" altLang="zh-CN" sz="2400" dirty="0" smtClean="0"/>
          </a:p>
          <a:p>
            <a:pPr>
              <a:lnSpc>
                <a:spcPct val="150000"/>
              </a:lnSpc>
            </a:pPr>
            <a:endParaRPr lang="zh-CN" altLang="en-US" sz="2400" dirty="0">
              <a:solidFill>
                <a:schemeClr val="accent1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331881"/>
              </p:ext>
            </p:extLst>
          </p:nvPr>
        </p:nvGraphicFramePr>
        <p:xfrm>
          <a:off x="1388815" y="2131007"/>
          <a:ext cx="9356626" cy="3817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2342"/>
                <a:gridCol w="4814284"/>
              </a:tblGrid>
              <a:tr h="1844179">
                <a:tc>
                  <a:txBody>
                    <a:bodyPr/>
                    <a:lstStyle/>
                    <a:p>
                      <a:r>
                        <a:rPr lang="zh-CN" altLang="en-US" sz="3200" b="0" dirty="0" smtClean="0">
                          <a:solidFill>
                            <a:schemeClr val="tx2"/>
                          </a:solidFill>
                        </a:rPr>
                        <a:t>产品研发销售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 smtClean="0"/>
                        <a:t>        </a:t>
                      </a:r>
                      <a:r>
                        <a:rPr lang="zh-CN" altLang="en-US" sz="2000" b="0" dirty="0" smtClean="0">
                          <a:solidFill>
                            <a:schemeClr val="tx2"/>
                          </a:solidFill>
                        </a:rPr>
                        <a:t>挖掘机与汽车吊等所用各种抓斗、抓具、夹具、破碎钳、液压剪、液压钻、液压锯、液压夯等。</a:t>
                      </a:r>
                    </a:p>
                    <a:p>
                      <a:r>
                        <a:rPr lang="en-US" altLang="zh-CN" sz="2000" b="0" dirty="0" smtClean="0">
                          <a:solidFill>
                            <a:schemeClr val="tx2"/>
                          </a:solidFill>
                        </a:rPr>
                        <a:t>        </a:t>
                      </a:r>
                      <a:r>
                        <a:rPr lang="zh-CN" altLang="en-US" sz="2000" b="0" dirty="0" smtClean="0">
                          <a:solidFill>
                            <a:schemeClr val="tx2"/>
                          </a:solidFill>
                        </a:rPr>
                        <a:t>破拆机械及工具，金刚石绳锯、薄壁钻、环切机、马路锯等。</a:t>
                      </a:r>
                    </a:p>
                  </a:txBody>
                  <a:tcPr/>
                </a:tc>
              </a:tr>
              <a:tr h="98644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3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机具租赁</a:t>
                      </a:r>
                      <a:endParaRPr lang="zh-CN" altLang="en-US" sz="3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以上产品的租赁服务</a:t>
                      </a:r>
                      <a:endParaRPr lang="zh-CN" altLang="en-US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86448">
                <a:tc>
                  <a:txBody>
                    <a:bodyPr/>
                    <a:lstStyle/>
                    <a:p>
                      <a:r>
                        <a:rPr lang="en-US" altLang="zh-CN" sz="3200" dirty="0" smtClean="0"/>
                        <a:t>CAE</a:t>
                      </a:r>
                      <a:r>
                        <a:rPr lang="zh-CN" altLang="en-US" sz="3200" dirty="0" smtClean="0"/>
                        <a:t>技术服务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 smtClean="0"/>
                        <a:t>提供计算机仿真分析技术服务</a:t>
                      </a:r>
                      <a:endParaRPr lang="zh-CN" alt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7"/>
          <p:cNvSpPr/>
          <p:nvPr/>
        </p:nvSpPr>
        <p:spPr bwMode="auto">
          <a:xfrm>
            <a:off x="2984828" y="4640949"/>
            <a:ext cx="9873922" cy="2591700"/>
          </a:xfrm>
          <a:custGeom>
            <a:avLst/>
            <a:gdLst>
              <a:gd name="T0" fmla="*/ 4403 w 4403"/>
              <a:gd name="T1" fmla="*/ 0 h 1161"/>
              <a:gd name="T2" fmla="*/ 4403 w 4403"/>
              <a:gd name="T3" fmla="*/ 1161 h 1161"/>
              <a:gd name="T4" fmla="*/ 0 w 4403"/>
              <a:gd name="T5" fmla="*/ 1161 h 1161"/>
              <a:gd name="T6" fmla="*/ 4403 w 4403"/>
              <a:gd name="T7" fmla="*/ 0 h 1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03" h="1161">
                <a:moveTo>
                  <a:pt x="4403" y="0"/>
                </a:moveTo>
                <a:lnTo>
                  <a:pt x="4403" y="1161"/>
                </a:lnTo>
                <a:lnTo>
                  <a:pt x="0" y="1161"/>
                </a:lnTo>
                <a:lnTo>
                  <a:pt x="4403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Freeform 6"/>
          <p:cNvSpPr/>
          <p:nvPr/>
        </p:nvSpPr>
        <p:spPr bwMode="auto">
          <a:xfrm>
            <a:off x="0" y="4091804"/>
            <a:ext cx="5265494" cy="3140846"/>
          </a:xfrm>
          <a:custGeom>
            <a:avLst/>
            <a:gdLst>
              <a:gd name="T0" fmla="*/ 0 w 2348"/>
              <a:gd name="T1" fmla="*/ 0 h 1407"/>
              <a:gd name="T2" fmla="*/ 2348 w 2348"/>
              <a:gd name="T3" fmla="*/ 1407 h 1407"/>
              <a:gd name="T4" fmla="*/ 0 w 2348"/>
              <a:gd name="T5" fmla="*/ 1407 h 1407"/>
              <a:gd name="T6" fmla="*/ 0 w 2348"/>
              <a:gd name="T7" fmla="*/ 0 h 1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48" h="1407">
                <a:moveTo>
                  <a:pt x="0" y="0"/>
                </a:moveTo>
                <a:lnTo>
                  <a:pt x="2348" y="1407"/>
                </a:lnTo>
                <a:lnTo>
                  <a:pt x="0" y="140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124" name="矩形 10"/>
          <p:cNvSpPr>
            <a:spLocks noChangeArrowheads="1"/>
          </p:cNvSpPr>
          <p:nvPr/>
        </p:nvSpPr>
        <p:spPr bwMode="auto">
          <a:xfrm>
            <a:off x="524719" y="674851"/>
            <a:ext cx="105977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传统电机不能满足以下领域的发展需求：功率高、体积小、重量轻</a:t>
            </a:r>
            <a:endParaRPr lang="zh-CN" altLang="en-US" sz="28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aphicFrame>
        <p:nvGraphicFramePr>
          <p:cNvPr id="6" name="图示 5"/>
          <p:cNvGraphicFramePr/>
          <p:nvPr/>
        </p:nvGraphicFramePr>
        <p:xfrm>
          <a:off x="2180903" y="1179772"/>
          <a:ext cx="85725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矩形 10"/>
          <p:cNvSpPr>
            <a:spLocks noChangeArrowheads="1"/>
          </p:cNvSpPr>
          <p:nvPr/>
        </p:nvSpPr>
        <p:spPr bwMode="auto">
          <a:xfrm>
            <a:off x="786410" y="638153"/>
            <a:ext cx="160528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现有产品</a:t>
            </a:r>
            <a:endParaRPr lang="zh-CN" altLang="en-US" sz="28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125" name="直接连接符 11"/>
          <p:cNvSpPr>
            <a:spLocks noChangeShapeType="1"/>
          </p:cNvSpPr>
          <p:nvPr/>
        </p:nvSpPr>
        <p:spPr bwMode="auto">
          <a:xfrm flipV="1">
            <a:off x="786411" y="1203466"/>
            <a:ext cx="1605280" cy="0"/>
          </a:xfrm>
          <a:prstGeom prst="line">
            <a:avLst/>
          </a:prstGeom>
          <a:noFill/>
          <a:ln w="6350" cap="flat" cmpd="sng">
            <a:solidFill>
              <a:schemeClr val="tx1"/>
            </a:solidFill>
            <a:beve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200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Freeform 6"/>
          <p:cNvSpPr/>
          <p:nvPr/>
        </p:nvSpPr>
        <p:spPr bwMode="auto">
          <a:xfrm>
            <a:off x="0" y="4091804"/>
            <a:ext cx="5265494" cy="3140846"/>
          </a:xfrm>
          <a:custGeom>
            <a:avLst/>
            <a:gdLst>
              <a:gd name="T0" fmla="*/ 0 w 2348"/>
              <a:gd name="T1" fmla="*/ 0 h 1407"/>
              <a:gd name="T2" fmla="*/ 2348 w 2348"/>
              <a:gd name="T3" fmla="*/ 1407 h 1407"/>
              <a:gd name="T4" fmla="*/ 0 w 2348"/>
              <a:gd name="T5" fmla="*/ 1407 h 1407"/>
              <a:gd name="T6" fmla="*/ 0 w 2348"/>
              <a:gd name="T7" fmla="*/ 0 h 1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48" h="1407">
                <a:moveTo>
                  <a:pt x="0" y="0"/>
                </a:moveTo>
                <a:lnTo>
                  <a:pt x="2348" y="1407"/>
                </a:lnTo>
                <a:lnTo>
                  <a:pt x="0" y="140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Freeform 7"/>
          <p:cNvSpPr/>
          <p:nvPr/>
        </p:nvSpPr>
        <p:spPr bwMode="auto">
          <a:xfrm>
            <a:off x="2984828" y="4640949"/>
            <a:ext cx="9873922" cy="2591700"/>
          </a:xfrm>
          <a:custGeom>
            <a:avLst/>
            <a:gdLst>
              <a:gd name="T0" fmla="*/ 4403 w 4403"/>
              <a:gd name="T1" fmla="*/ 0 h 1161"/>
              <a:gd name="T2" fmla="*/ 4403 w 4403"/>
              <a:gd name="T3" fmla="*/ 1161 h 1161"/>
              <a:gd name="T4" fmla="*/ 0 w 4403"/>
              <a:gd name="T5" fmla="*/ 1161 h 1161"/>
              <a:gd name="T6" fmla="*/ 4403 w 4403"/>
              <a:gd name="T7" fmla="*/ 0 h 1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03" h="1161">
                <a:moveTo>
                  <a:pt x="4403" y="0"/>
                </a:moveTo>
                <a:lnTo>
                  <a:pt x="4403" y="1161"/>
                </a:lnTo>
                <a:lnTo>
                  <a:pt x="0" y="1161"/>
                </a:lnTo>
                <a:lnTo>
                  <a:pt x="4403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8" name="Picture 15" descr="D:\切割工程\图片资料\府南河桥\psb8Z8PDD8Z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27" t="19822" b="40089"/>
          <a:stretch>
            <a:fillRect/>
          </a:stretch>
        </p:blipFill>
        <p:spPr bwMode="auto">
          <a:xfrm>
            <a:off x="1244799" y="1384077"/>
            <a:ext cx="5314683" cy="4733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图片 8"/>
          <p:cNvPicPr/>
          <p:nvPr/>
        </p:nvPicPr>
        <p:blipFill rotWithShape="1">
          <a:blip r:embed="rId4"/>
          <a:srcRect l="32947" t="-3900"/>
          <a:stretch>
            <a:fillRect/>
          </a:stretch>
        </p:blipFill>
        <p:spPr>
          <a:xfrm>
            <a:off x="7005439" y="1163783"/>
            <a:ext cx="3536587" cy="258696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273717" y="4130103"/>
            <a:ext cx="1296144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dirty="0" smtClean="0"/>
              <a:t>体积庞大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273717" y="4651835"/>
            <a:ext cx="1296144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dirty="0" smtClean="0"/>
              <a:t>重量重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244100" y="5299376"/>
            <a:ext cx="1296144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dirty="0" smtClean="0"/>
              <a:t>适用范围有限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9245882" y="4130103"/>
            <a:ext cx="1296144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dirty="0" smtClean="0"/>
              <a:t>劳动强度高</a:t>
            </a:r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46686" y="1456085"/>
            <a:ext cx="4870651" cy="3959131"/>
          </a:xfrm>
          <a:prstGeom prst="rect">
            <a:avLst/>
          </a:prstGeom>
          <a:noFill/>
        </p:spPr>
        <p:txBody>
          <a:bodyPr wrap="square" lIns="80363" tIns="40181" rIns="80363" bIns="4018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 smtClean="0">
                <a:solidFill>
                  <a:srgbClr val="00A7FB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 该</a:t>
            </a:r>
            <a:r>
              <a:rPr lang="zh-CN" altLang="en-US" sz="2400" dirty="0">
                <a:solidFill>
                  <a:srgbClr val="00A7FB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电机为高功率永磁电机，转子铁芯为永磁体，定子为绕组</a:t>
            </a:r>
            <a:r>
              <a:rPr lang="zh-CN" altLang="en-US" sz="2400" dirty="0" smtClean="0">
                <a:solidFill>
                  <a:srgbClr val="00A7FB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。</a:t>
            </a:r>
            <a:endParaRPr lang="en-US" altLang="zh-CN" sz="2400" dirty="0" smtClean="0">
              <a:solidFill>
                <a:srgbClr val="00A7FB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solidFill>
                  <a:srgbClr val="00A7FB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 </a:t>
            </a:r>
            <a:r>
              <a:rPr lang="zh-CN" altLang="en-US" sz="2400" dirty="0" smtClean="0">
                <a:solidFill>
                  <a:srgbClr val="00A7FB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特点：机体积小；</a:t>
            </a:r>
            <a:endParaRPr lang="en-US" altLang="zh-CN" sz="2400" dirty="0" smtClean="0">
              <a:solidFill>
                <a:srgbClr val="00A7FB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00A7FB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</a:t>
            </a:r>
            <a:r>
              <a:rPr lang="en-US" altLang="zh-CN" sz="2400" dirty="0" smtClean="0">
                <a:solidFill>
                  <a:srgbClr val="00A7FB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          </a:t>
            </a:r>
            <a:r>
              <a:rPr lang="zh-CN" altLang="en-US" sz="2400" dirty="0" smtClean="0">
                <a:solidFill>
                  <a:srgbClr val="00A7FB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重量轻；</a:t>
            </a:r>
            <a:endParaRPr lang="en-US" altLang="zh-CN" sz="2400" dirty="0" smtClean="0">
              <a:solidFill>
                <a:srgbClr val="00A7FB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00A7FB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</a:t>
            </a:r>
            <a:r>
              <a:rPr lang="en-US" altLang="zh-CN" sz="2400" dirty="0" smtClean="0">
                <a:solidFill>
                  <a:srgbClr val="00A7FB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          </a:t>
            </a:r>
            <a:r>
              <a:rPr lang="zh-CN" altLang="en-US" sz="2400" dirty="0" smtClean="0">
                <a:solidFill>
                  <a:srgbClr val="00A7FB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功率密度高；</a:t>
            </a:r>
            <a:endParaRPr lang="en-US" altLang="zh-CN" sz="2400" dirty="0" smtClean="0">
              <a:solidFill>
                <a:srgbClr val="00A7FB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00A7FB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</a:t>
            </a:r>
            <a:r>
              <a:rPr lang="en-US" altLang="zh-CN" sz="2400" dirty="0" smtClean="0">
                <a:solidFill>
                  <a:srgbClr val="00A7FB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          </a:t>
            </a:r>
            <a:r>
              <a:rPr lang="zh-CN" altLang="en-US" sz="2400" dirty="0" smtClean="0">
                <a:solidFill>
                  <a:srgbClr val="00A7FB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可靠性、维护性。</a:t>
            </a:r>
            <a:endParaRPr lang="en-US" altLang="zh-CN" sz="2400" dirty="0" smtClean="0">
              <a:solidFill>
                <a:srgbClr val="00A7FB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00A7FB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</a:t>
            </a:r>
            <a:r>
              <a:rPr lang="en-US" altLang="zh-CN" sz="2400" dirty="0" smtClean="0">
                <a:solidFill>
                  <a:srgbClr val="00A7FB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</a:t>
            </a:r>
            <a:endParaRPr lang="en-US" sz="5345" dirty="0">
              <a:solidFill>
                <a:srgbClr val="00A7FB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39" name="图片 38"/>
          <p:cNvPicPr>
            <a:picLocks noChangeAspect="1"/>
          </p:cNvPicPr>
          <p:nvPr/>
        </p:nvPicPr>
        <p:blipFill rotWithShape="1">
          <a:blip r:embed="rId3" cstate="print"/>
          <a:srcRect/>
          <a:stretch>
            <a:fillRect/>
          </a:stretch>
        </p:blipFill>
        <p:spPr>
          <a:xfrm>
            <a:off x="352" y="4690518"/>
            <a:ext cx="12858045" cy="2248173"/>
          </a:xfrm>
          <a:prstGeom prst="rect">
            <a:avLst/>
          </a:prstGeom>
        </p:spPr>
      </p:pic>
      <p:pic>
        <p:nvPicPr>
          <p:cNvPr id="50" name="图片 49"/>
          <p:cNvPicPr>
            <a:picLocks noChangeAspect="1"/>
          </p:cNvPicPr>
          <p:nvPr/>
        </p:nvPicPr>
        <p:blipFill rotWithShape="1">
          <a:blip r:embed="rId4" cstate="print"/>
          <a:srcRect/>
          <a:stretch>
            <a:fillRect/>
          </a:stretch>
        </p:blipFill>
        <p:spPr>
          <a:xfrm>
            <a:off x="14348" y="5098811"/>
            <a:ext cx="12858045" cy="1636103"/>
          </a:xfrm>
          <a:prstGeom prst="rect">
            <a:avLst/>
          </a:prstGeom>
        </p:spPr>
      </p:pic>
      <p:pic>
        <p:nvPicPr>
          <p:cNvPr id="51" name="图片 50"/>
          <p:cNvPicPr>
            <a:picLocks noChangeAspect="1"/>
          </p:cNvPicPr>
          <p:nvPr/>
        </p:nvPicPr>
        <p:blipFill rotWithShape="1">
          <a:blip r:embed="rId5" cstate="print"/>
          <a:srcRect/>
          <a:stretch>
            <a:fillRect/>
          </a:stretch>
        </p:blipFill>
        <p:spPr>
          <a:xfrm>
            <a:off x="0" y="5565998"/>
            <a:ext cx="12858397" cy="1672109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311" y="1014747"/>
            <a:ext cx="6272698" cy="4069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矩形 10"/>
          <p:cNvSpPr>
            <a:spLocks noChangeArrowheads="1"/>
          </p:cNvSpPr>
          <p:nvPr/>
        </p:nvSpPr>
        <p:spPr bwMode="auto">
          <a:xfrm>
            <a:off x="522734" y="663997"/>
            <a:ext cx="160528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新型电机</a:t>
            </a:r>
            <a:endParaRPr lang="zh-CN" altLang="en-US" sz="28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直接连接符 11"/>
          <p:cNvSpPr>
            <a:spLocks noChangeShapeType="1"/>
          </p:cNvSpPr>
          <p:nvPr/>
        </p:nvSpPr>
        <p:spPr bwMode="auto">
          <a:xfrm flipV="1">
            <a:off x="522734" y="1185967"/>
            <a:ext cx="1514153" cy="17499"/>
          </a:xfrm>
          <a:prstGeom prst="line">
            <a:avLst/>
          </a:prstGeom>
          <a:noFill/>
          <a:ln w="6350" cap="flat" cmpd="sng">
            <a:solidFill>
              <a:schemeClr val="tx1"/>
            </a:solidFill>
            <a:beve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200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矩形 10"/>
          <p:cNvSpPr>
            <a:spLocks noChangeArrowheads="1"/>
          </p:cNvSpPr>
          <p:nvPr/>
        </p:nvSpPr>
        <p:spPr bwMode="auto">
          <a:xfrm>
            <a:off x="793060" y="681496"/>
            <a:ext cx="267208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与传统电机对比</a:t>
            </a:r>
            <a:endParaRPr lang="zh-CN" altLang="en-US" sz="28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125" name="直接连接符 11"/>
          <p:cNvSpPr>
            <a:spLocks noChangeShapeType="1"/>
          </p:cNvSpPr>
          <p:nvPr/>
        </p:nvSpPr>
        <p:spPr bwMode="auto">
          <a:xfrm flipV="1">
            <a:off x="786410" y="1203466"/>
            <a:ext cx="2474613" cy="0"/>
          </a:xfrm>
          <a:prstGeom prst="line">
            <a:avLst/>
          </a:prstGeom>
          <a:noFill/>
          <a:ln w="6350" cap="flat" cmpd="sng">
            <a:solidFill>
              <a:schemeClr val="tx1"/>
            </a:solidFill>
            <a:beve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200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Freeform 6"/>
          <p:cNvSpPr/>
          <p:nvPr/>
        </p:nvSpPr>
        <p:spPr bwMode="auto">
          <a:xfrm>
            <a:off x="0" y="4091804"/>
            <a:ext cx="5265494" cy="3140846"/>
          </a:xfrm>
          <a:custGeom>
            <a:avLst/>
            <a:gdLst>
              <a:gd name="T0" fmla="*/ 0 w 2348"/>
              <a:gd name="T1" fmla="*/ 0 h 1407"/>
              <a:gd name="T2" fmla="*/ 2348 w 2348"/>
              <a:gd name="T3" fmla="*/ 1407 h 1407"/>
              <a:gd name="T4" fmla="*/ 0 w 2348"/>
              <a:gd name="T5" fmla="*/ 1407 h 1407"/>
              <a:gd name="T6" fmla="*/ 0 w 2348"/>
              <a:gd name="T7" fmla="*/ 0 h 1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48" h="1407">
                <a:moveTo>
                  <a:pt x="0" y="0"/>
                </a:moveTo>
                <a:lnTo>
                  <a:pt x="2348" y="1407"/>
                </a:lnTo>
                <a:lnTo>
                  <a:pt x="0" y="140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Freeform 7"/>
          <p:cNvSpPr/>
          <p:nvPr/>
        </p:nvSpPr>
        <p:spPr bwMode="auto">
          <a:xfrm>
            <a:off x="2984828" y="4640949"/>
            <a:ext cx="9873922" cy="2591700"/>
          </a:xfrm>
          <a:custGeom>
            <a:avLst/>
            <a:gdLst>
              <a:gd name="T0" fmla="*/ 4403 w 4403"/>
              <a:gd name="T1" fmla="*/ 0 h 1161"/>
              <a:gd name="T2" fmla="*/ 4403 w 4403"/>
              <a:gd name="T3" fmla="*/ 1161 h 1161"/>
              <a:gd name="T4" fmla="*/ 0 w 4403"/>
              <a:gd name="T5" fmla="*/ 1161 h 1161"/>
              <a:gd name="T6" fmla="*/ 4403 w 4403"/>
              <a:gd name="T7" fmla="*/ 0 h 1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03" h="1161">
                <a:moveTo>
                  <a:pt x="4403" y="0"/>
                </a:moveTo>
                <a:lnTo>
                  <a:pt x="4403" y="1161"/>
                </a:lnTo>
                <a:lnTo>
                  <a:pt x="0" y="1161"/>
                </a:lnTo>
                <a:lnTo>
                  <a:pt x="4403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533605"/>
              </p:ext>
            </p:extLst>
          </p:nvPr>
        </p:nvGraphicFramePr>
        <p:xfrm>
          <a:off x="786410" y="1462943"/>
          <a:ext cx="11259590" cy="44738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3866"/>
                <a:gridCol w="3020974"/>
                <a:gridCol w="1057045"/>
                <a:gridCol w="914533"/>
                <a:gridCol w="914533"/>
                <a:gridCol w="849209"/>
                <a:gridCol w="1045181"/>
                <a:gridCol w="930032"/>
                <a:gridCol w="1944217"/>
              </a:tblGrid>
              <a:tr h="9811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solidFill>
                            <a:schemeClr val="tx1"/>
                          </a:solidFill>
                          <a:effectLst/>
                        </a:rPr>
                        <a:t>序号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solidFill>
                            <a:schemeClr val="tx1"/>
                          </a:solidFill>
                          <a:effectLst/>
                        </a:rPr>
                        <a:t>型号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solidFill>
                            <a:schemeClr val="tx1"/>
                          </a:solidFill>
                          <a:effectLst/>
                        </a:rPr>
                        <a:t>功率（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kw</a:t>
                      </a:r>
                      <a:r>
                        <a:rPr lang="zh-CN" sz="2000" kern="100" dirty="0">
                          <a:solidFill>
                            <a:schemeClr val="tx1"/>
                          </a:solidFill>
                          <a:effectLst/>
                        </a:rPr>
                        <a:t>）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solidFill>
                            <a:schemeClr val="tx1"/>
                          </a:solidFill>
                          <a:effectLst/>
                        </a:rPr>
                        <a:t>转速（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rpm</a:t>
                      </a:r>
                      <a:r>
                        <a:rPr lang="zh-CN" sz="2000" kern="100" dirty="0">
                          <a:solidFill>
                            <a:schemeClr val="tx1"/>
                          </a:solidFill>
                          <a:effectLst/>
                        </a:rPr>
                        <a:t>）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000" kern="100" dirty="0" smtClean="0">
                          <a:solidFill>
                            <a:schemeClr val="tx1"/>
                          </a:solidFill>
                          <a:effectLst/>
                        </a:rPr>
                        <a:t>长度（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mm</a:t>
                      </a:r>
                      <a:r>
                        <a:rPr lang="zh-CN" sz="2000" kern="100" dirty="0">
                          <a:solidFill>
                            <a:schemeClr val="tx1"/>
                          </a:solidFill>
                          <a:effectLst/>
                        </a:rPr>
                        <a:t>）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000" kern="100" dirty="0" smtClean="0">
                          <a:solidFill>
                            <a:schemeClr val="tx1"/>
                          </a:solidFill>
                          <a:effectLst/>
                        </a:rPr>
                        <a:t>直径（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mm</a:t>
                      </a:r>
                      <a:r>
                        <a:rPr lang="zh-CN" sz="2000" kern="100" dirty="0">
                          <a:solidFill>
                            <a:schemeClr val="tx1"/>
                          </a:solidFill>
                          <a:effectLst/>
                        </a:rPr>
                        <a:t>）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solidFill>
                            <a:schemeClr val="tx1"/>
                          </a:solidFill>
                          <a:effectLst/>
                        </a:rPr>
                        <a:t>重量（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kg</a:t>
                      </a:r>
                      <a:r>
                        <a:rPr lang="zh-CN" sz="2000" kern="100" dirty="0">
                          <a:solidFill>
                            <a:schemeClr val="tx1"/>
                          </a:solidFill>
                          <a:effectLst/>
                        </a:rPr>
                        <a:t>）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设备操作人员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优势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</a:tr>
              <a:tr h="77892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solidFill>
                            <a:srgbClr val="FF0000"/>
                          </a:solidFill>
                          <a:effectLst/>
                        </a:rPr>
                        <a:t>永磁电机</a:t>
                      </a: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</a:rPr>
                        <a:t>8kw</a:t>
                      </a:r>
                      <a:endParaRPr lang="zh-CN" sz="2000" kern="100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zh-CN" sz="2000" kern="100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FF0000"/>
                          </a:solidFill>
                          <a:effectLst/>
                        </a:rPr>
                        <a:t>3200</a:t>
                      </a:r>
                      <a:endParaRPr lang="zh-CN" sz="2000" kern="100">
                        <a:solidFill>
                          <a:srgbClr val="FF0000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</a:rPr>
                        <a:t>295</a:t>
                      </a:r>
                      <a:endParaRPr lang="zh-CN" sz="2000" kern="100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</a:rPr>
                        <a:t>118</a:t>
                      </a:r>
                      <a:endParaRPr lang="zh-CN" sz="2000" kern="100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zh-CN" sz="2000" kern="100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kern="1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1</a:t>
                      </a:r>
                      <a:endParaRPr lang="zh-CN" sz="2000" kern="100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kern="1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1</a:t>
                      </a:r>
                      <a:r>
                        <a:rPr lang="zh-CN" altLang="en-US" sz="2000" kern="1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、劳动力降低</a:t>
                      </a:r>
                      <a:endParaRPr lang="en-US" altLang="zh-CN" sz="2000" kern="100" dirty="0" smtClean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kern="1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2</a:t>
                      </a:r>
                      <a:r>
                        <a:rPr lang="zh-CN" altLang="en-US" sz="2000" kern="1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、运输成本下降；</a:t>
                      </a:r>
                      <a:endParaRPr lang="en-US" altLang="zh-CN" sz="2000" kern="100" dirty="0" smtClean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kern="1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3</a:t>
                      </a:r>
                      <a:r>
                        <a:rPr lang="zh-CN" altLang="en-US" sz="2000" kern="1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、设备小型化、轻量化；</a:t>
                      </a:r>
                      <a:endParaRPr lang="en-US" altLang="zh-CN" sz="2000" kern="100" dirty="0" smtClean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kern="1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4</a:t>
                      </a:r>
                      <a:r>
                        <a:rPr lang="zh-CN" altLang="en-US" sz="2000" kern="1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、设备适用性广。</a:t>
                      </a:r>
                      <a:endParaRPr lang="zh-CN" sz="2000" kern="100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</a:tr>
              <a:tr h="77892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solidFill>
                            <a:srgbClr val="FF0000"/>
                          </a:solidFill>
                          <a:effectLst/>
                        </a:rPr>
                        <a:t>永磁电机</a:t>
                      </a: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</a:rPr>
                        <a:t>16kw</a:t>
                      </a:r>
                      <a:endParaRPr lang="zh-CN" sz="2000" kern="100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</a:rPr>
                        <a:t>16</a:t>
                      </a:r>
                      <a:endParaRPr lang="zh-CN" sz="2000" kern="100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</a:rPr>
                        <a:t>6000</a:t>
                      </a:r>
                      <a:endParaRPr lang="zh-CN" sz="2000" kern="100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</a:rPr>
                        <a:t>295</a:t>
                      </a:r>
                      <a:endParaRPr lang="zh-CN" sz="2000" kern="100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</a:rPr>
                        <a:t>118</a:t>
                      </a:r>
                      <a:endParaRPr lang="zh-CN" sz="2000" kern="100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zh-CN" sz="2000" kern="100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kern="1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1</a:t>
                      </a:r>
                      <a:endParaRPr lang="zh-CN" sz="2000" kern="100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</a:tr>
              <a:tr h="93047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000" kern="100">
                          <a:effectLst/>
                        </a:rPr>
                        <a:t>三相异步电机</a:t>
                      </a:r>
                      <a:r>
                        <a:rPr lang="en-US" sz="2000" kern="100">
                          <a:effectLst/>
                        </a:rPr>
                        <a:t>7.5kw</a:t>
                      </a:r>
                      <a:r>
                        <a:rPr lang="zh-CN" sz="2000" kern="100">
                          <a:effectLst/>
                        </a:rPr>
                        <a:t>（</a:t>
                      </a:r>
                      <a:r>
                        <a:rPr lang="en-US" sz="2000" kern="100">
                          <a:effectLst/>
                        </a:rPr>
                        <a:t>160L-8</a:t>
                      </a:r>
                      <a:r>
                        <a:rPr lang="zh-CN" sz="2000" kern="100">
                          <a:effectLst/>
                        </a:rPr>
                        <a:t>）</a:t>
                      </a:r>
                      <a:endParaRPr lang="zh-CN" sz="20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7.5</a:t>
                      </a:r>
                      <a:endParaRPr lang="zh-CN" sz="20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720</a:t>
                      </a:r>
                      <a:endParaRPr lang="zh-CN" sz="20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645</a:t>
                      </a:r>
                      <a:endParaRPr lang="zh-CN" sz="20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325</a:t>
                      </a:r>
                      <a:endParaRPr lang="zh-CN" sz="20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147</a:t>
                      </a:r>
                      <a:endParaRPr lang="zh-CN" sz="20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3</a:t>
                      </a:r>
                      <a:endParaRPr lang="zh-CN" sz="20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</a:tr>
              <a:tr h="100441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000" kern="100">
                          <a:effectLst/>
                        </a:rPr>
                        <a:t>三相异步电机</a:t>
                      </a:r>
                      <a:r>
                        <a:rPr lang="en-US" sz="2000" kern="100">
                          <a:effectLst/>
                        </a:rPr>
                        <a:t>15kw</a:t>
                      </a:r>
                      <a:r>
                        <a:rPr lang="zh-CN" sz="2000" kern="100">
                          <a:effectLst/>
                        </a:rPr>
                        <a:t>（</a:t>
                      </a:r>
                      <a:r>
                        <a:rPr lang="en-US" sz="2000" kern="100">
                          <a:effectLst/>
                        </a:rPr>
                        <a:t>200L-8</a:t>
                      </a:r>
                      <a:r>
                        <a:rPr lang="zh-CN" sz="2000" kern="100">
                          <a:effectLst/>
                        </a:rPr>
                        <a:t>）</a:t>
                      </a:r>
                      <a:endParaRPr lang="zh-CN" sz="20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15</a:t>
                      </a:r>
                      <a:endParaRPr lang="zh-CN" sz="20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575" algn="l"/>
                        </a:tabLst>
                      </a:pPr>
                      <a:r>
                        <a:rPr lang="en-US" sz="2000" kern="100" dirty="0">
                          <a:effectLst/>
                        </a:rPr>
                        <a:t>	730</a:t>
                      </a:r>
                      <a:endParaRPr lang="zh-CN" sz="20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775</a:t>
                      </a:r>
                      <a:endParaRPr lang="zh-CN" sz="20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400</a:t>
                      </a:r>
                      <a:endParaRPr lang="zh-CN" sz="20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290</a:t>
                      </a:r>
                      <a:endParaRPr lang="zh-CN" sz="20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3</a:t>
                      </a:r>
                      <a:endParaRPr lang="zh-CN" sz="20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4091804"/>
            <a:ext cx="5265494" cy="3140846"/>
          </a:xfrm>
          <a:custGeom>
            <a:avLst/>
            <a:gdLst>
              <a:gd name="T0" fmla="*/ 0 w 2348"/>
              <a:gd name="T1" fmla="*/ 0 h 1407"/>
              <a:gd name="T2" fmla="*/ 2348 w 2348"/>
              <a:gd name="T3" fmla="*/ 1407 h 1407"/>
              <a:gd name="T4" fmla="*/ 0 w 2348"/>
              <a:gd name="T5" fmla="*/ 1407 h 1407"/>
              <a:gd name="T6" fmla="*/ 0 w 2348"/>
              <a:gd name="T7" fmla="*/ 0 h 1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48" h="1407">
                <a:moveTo>
                  <a:pt x="0" y="0"/>
                </a:moveTo>
                <a:lnTo>
                  <a:pt x="2348" y="1407"/>
                </a:lnTo>
                <a:lnTo>
                  <a:pt x="0" y="140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Freeform 7"/>
          <p:cNvSpPr/>
          <p:nvPr/>
        </p:nvSpPr>
        <p:spPr bwMode="auto">
          <a:xfrm>
            <a:off x="2984828" y="4640949"/>
            <a:ext cx="9873922" cy="2591700"/>
          </a:xfrm>
          <a:custGeom>
            <a:avLst/>
            <a:gdLst>
              <a:gd name="T0" fmla="*/ 4403 w 4403"/>
              <a:gd name="T1" fmla="*/ 0 h 1161"/>
              <a:gd name="T2" fmla="*/ 4403 w 4403"/>
              <a:gd name="T3" fmla="*/ 1161 h 1161"/>
              <a:gd name="T4" fmla="*/ 0 w 4403"/>
              <a:gd name="T5" fmla="*/ 1161 h 1161"/>
              <a:gd name="T6" fmla="*/ 4403 w 4403"/>
              <a:gd name="T7" fmla="*/ 0 h 1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03" h="1161">
                <a:moveTo>
                  <a:pt x="4403" y="0"/>
                </a:moveTo>
                <a:lnTo>
                  <a:pt x="4403" y="1161"/>
                </a:lnTo>
                <a:lnTo>
                  <a:pt x="0" y="1161"/>
                </a:lnTo>
                <a:lnTo>
                  <a:pt x="4403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16" name="直接箭头连接符 15"/>
          <p:cNvCxnSpPr/>
          <p:nvPr/>
        </p:nvCxnSpPr>
        <p:spPr>
          <a:xfrm>
            <a:off x="5637287" y="1672109"/>
            <a:ext cx="1080120" cy="785770"/>
          </a:xfrm>
          <a:prstGeom prst="straightConnector1">
            <a:avLst/>
          </a:prstGeom>
          <a:ln w="34925">
            <a:solidFill>
              <a:srgbClr val="FF0000"/>
            </a:solidFill>
            <a:headEnd w="med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6929" y="1672109"/>
            <a:ext cx="8981777" cy="50343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5265494" y="925607"/>
            <a:ext cx="19244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15kw</a:t>
            </a:r>
            <a:r>
              <a:rPr lang="zh-CN" altLang="en-US" sz="2400" dirty="0" smtClean="0"/>
              <a:t>三相异步电机</a:t>
            </a:r>
            <a:endParaRPr lang="zh-CN" altLang="en-US" sz="2400" dirty="0"/>
          </a:p>
        </p:txBody>
      </p:sp>
      <p:cxnSp>
        <p:nvCxnSpPr>
          <p:cNvPr id="4" name="直接箭头连接符 3"/>
          <p:cNvCxnSpPr/>
          <p:nvPr/>
        </p:nvCxnSpPr>
        <p:spPr>
          <a:xfrm>
            <a:off x="6357367" y="1672109"/>
            <a:ext cx="720080" cy="1080120"/>
          </a:xfrm>
          <a:prstGeom prst="straightConnector1">
            <a:avLst/>
          </a:prstGeom>
          <a:ln w="34925">
            <a:solidFill>
              <a:srgbClr val="FF0000"/>
            </a:solidFill>
            <a:headEnd w="med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70537" y="1626882"/>
            <a:ext cx="19244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8kw</a:t>
            </a:r>
            <a:r>
              <a:rPr lang="en-US" altLang="zh-CN" sz="2400" dirty="0"/>
              <a:t>/</a:t>
            </a:r>
            <a:r>
              <a:rPr lang="en-US" altLang="zh-CN" sz="2400" dirty="0" smtClean="0"/>
              <a:t>16kw</a:t>
            </a:r>
            <a:r>
              <a:rPr lang="zh-CN" altLang="en-US" sz="2400" dirty="0" smtClean="0"/>
              <a:t>永磁电机</a:t>
            </a:r>
            <a:endParaRPr lang="zh-CN" altLang="en-US" sz="2400" dirty="0"/>
          </a:p>
        </p:txBody>
      </p:sp>
      <p:cxnSp>
        <p:nvCxnSpPr>
          <p:cNvPr id="12" name="直接箭头连接符 11"/>
          <p:cNvCxnSpPr/>
          <p:nvPr/>
        </p:nvCxnSpPr>
        <p:spPr>
          <a:xfrm>
            <a:off x="2984828" y="2064994"/>
            <a:ext cx="970169" cy="597206"/>
          </a:xfrm>
          <a:prstGeom prst="straightConnector1">
            <a:avLst/>
          </a:prstGeom>
          <a:ln w="34925">
            <a:solidFill>
              <a:srgbClr val="FF0000"/>
            </a:solidFill>
            <a:headEnd w="med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2632747" y="3794791"/>
            <a:ext cx="700284" cy="394491"/>
          </a:xfrm>
          <a:prstGeom prst="straightConnector1">
            <a:avLst/>
          </a:prstGeom>
          <a:ln w="34925">
            <a:solidFill>
              <a:srgbClr val="FF0000"/>
            </a:solidFill>
            <a:headEnd w="med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244799" y="3161039"/>
            <a:ext cx="19244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7.5kw</a:t>
            </a:r>
            <a:r>
              <a:rPr lang="zh-CN" altLang="en-US" sz="2400" dirty="0" smtClean="0"/>
              <a:t>三相异步电机</a:t>
            </a:r>
            <a:endParaRPr lang="zh-CN" altLang="en-US" sz="2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7"/>
          <p:cNvSpPr/>
          <p:nvPr/>
        </p:nvSpPr>
        <p:spPr bwMode="auto">
          <a:xfrm>
            <a:off x="2984828" y="4640949"/>
            <a:ext cx="9873922" cy="2591700"/>
          </a:xfrm>
          <a:custGeom>
            <a:avLst/>
            <a:gdLst>
              <a:gd name="T0" fmla="*/ 4403 w 4403"/>
              <a:gd name="T1" fmla="*/ 0 h 1161"/>
              <a:gd name="T2" fmla="*/ 4403 w 4403"/>
              <a:gd name="T3" fmla="*/ 1161 h 1161"/>
              <a:gd name="T4" fmla="*/ 0 w 4403"/>
              <a:gd name="T5" fmla="*/ 1161 h 1161"/>
              <a:gd name="T6" fmla="*/ 4403 w 4403"/>
              <a:gd name="T7" fmla="*/ 0 h 1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03" h="1161">
                <a:moveTo>
                  <a:pt x="4403" y="0"/>
                </a:moveTo>
                <a:lnTo>
                  <a:pt x="4403" y="1161"/>
                </a:lnTo>
                <a:lnTo>
                  <a:pt x="0" y="1161"/>
                </a:lnTo>
                <a:lnTo>
                  <a:pt x="4403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14" name="图片 13"/>
          <p:cNvPicPr/>
          <p:nvPr/>
        </p:nvPicPr>
        <p:blipFill>
          <a:blip r:embed="rId3"/>
          <a:stretch>
            <a:fillRect/>
          </a:stretch>
        </p:blipFill>
        <p:spPr>
          <a:xfrm>
            <a:off x="6654604" y="1448823"/>
            <a:ext cx="6204146" cy="4603009"/>
          </a:xfrm>
          <a:prstGeom prst="rect">
            <a:avLst/>
          </a:prstGeom>
        </p:spPr>
      </p:pic>
      <p:sp>
        <p:nvSpPr>
          <p:cNvPr id="10" name="Freeform 6"/>
          <p:cNvSpPr/>
          <p:nvPr/>
        </p:nvSpPr>
        <p:spPr bwMode="auto">
          <a:xfrm>
            <a:off x="0" y="4091804"/>
            <a:ext cx="5265494" cy="3140846"/>
          </a:xfrm>
          <a:custGeom>
            <a:avLst/>
            <a:gdLst>
              <a:gd name="T0" fmla="*/ 0 w 2348"/>
              <a:gd name="T1" fmla="*/ 0 h 1407"/>
              <a:gd name="T2" fmla="*/ 2348 w 2348"/>
              <a:gd name="T3" fmla="*/ 1407 h 1407"/>
              <a:gd name="T4" fmla="*/ 0 w 2348"/>
              <a:gd name="T5" fmla="*/ 1407 h 1407"/>
              <a:gd name="T6" fmla="*/ 0 w 2348"/>
              <a:gd name="T7" fmla="*/ 0 h 1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48" h="1407">
                <a:moveTo>
                  <a:pt x="0" y="0"/>
                </a:moveTo>
                <a:lnTo>
                  <a:pt x="2348" y="1407"/>
                </a:lnTo>
                <a:lnTo>
                  <a:pt x="0" y="140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12" name="图片 11"/>
          <p:cNvPicPr/>
          <p:nvPr/>
        </p:nvPicPr>
        <p:blipFill>
          <a:blip r:embed="rId4"/>
          <a:stretch>
            <a:fillRect/>
          </a:stretch>
        </p:blipFill>
        <p:spPr>
          <a:xfrm>
            <a:off x="557709" y="1396841"/>
            <a:ext cx="6169725" cy="4654991"/>
          </a:xfrm>
          <a:prstGeom prst="rect">
            <a:avLst/>
          </a:prstGeom>
        </p:spPr>
      </p:pic>
      <p:sp>
        <p:nvSpPr>
          <p:cNvPr id="5124" name="矩形 10"/>
          <p:cNvSpPr>
            <a:spLocks noChangeArrowheads="1"/>
          </p:cNvSpPr>
          <p:nvPr/>
        </p:nvSpPr>
        <p:spPr bwMode="auto">
          <a:xfrm>
            <a:off x="668736" y="663997"/>
            <a:ext cx="160528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应用示例</a:t>
            </a:r>
            <a:endParaRPr lang="zh-CN" altLang="en-US" sz="28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125" name="直接连接符 11"/>
          <p:cNvSpPr>
            <a:spLocks noChangeShapeType="1"/>
          </p:cNvSpPr>
          <p:nvPr/>
        </p:nvSpPr>
        <p:spPr bwMode="auto">
          <a:xfrm flipV="1">
            <a:off x="668736" y="1183906"/>
            <a:ext cx="1605280" cy="3311"/>
          </a:xfrm>
          <a:prstGeom prst="line">
            <a:avLst/>
          </a:prstGeom>
          <a:noFill/>
          <a:ln w="6350" cap="flat" cmpd="sng">
            <a:solidFill>
              <a:schemeClr val="tx1"/>
            </a:solidFill>
            <a:beve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200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33031" y="2167674"/>
            <a:ext cx="2140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传统电机设备</a:t>
            </a:r>
            <a:endParaRPr lang="zh-CN" altLang="en-US" sz="2400" dirty="0"/>
          </a:p>
        </p:txBody>
      </p:sp>
      <p:cxnSp>
        <p:nvCxnSpPr>
          <p:cNvPr id="16" name="直接箭头连接符 15"/>
          <p:cNvCxnSpPr/>
          <p:nvPr/>
        </p:nvCxnSpPr>
        <p:spPr>
          <a:xfrm>
            <a:off x="4269135" y="2629339"/>
            <a:ext cx="792088" cy="1169180"/>
          </a:xfrm>
          <a:prstGeom prst="straightConnector1">
            <a:avLst/>
          </a:prstGeom>
          <a:ln w="34925">
            <a:solidFill>
              <a:srgbClr val="FF0000"/>
            </a:solidFill>
            <a:headEnd w="med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0703" y="3161293"/>
            <a:ext cx="2101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永磁电机设备</a:t>
            </a:r>
            <a:endParaRPr lang="zh-CN" altLang="en-US" sz="2400" dirty="0"/>
          </a:p>
        </p:txBody>
      </p:sp>
      <p:cxnSp>
        <p:nvCxnSpPr>
          <p:cNvPr id="4" name="直接箭头连接符 3"/>
          <p:cNvCxnSpPr/>
          <p:nvPr/>
        </p:nvCxnSpPr>
        <p:spPr>
          <a:xfrm>
            <a:off x="1332245" y="3622958"/>
            <a:ext cx="720080" cy="1080120"/>
          </a:xfrm>
          <a:prstGeom prst="straightConnector1">
            <a:avLst/>
          </a:prstGeom>
          <a:ln w="34925">
            <a:solidFill>
              <a:srgbClr val="FF0000"/>
            </a:solidFill>
            <a:headEnd w="med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826057" y="1013975"/>
            <a:ext cx="2140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传统电机设备</a:t>
            </a:r>
            <a:endParaRPr lang="zh-CN" alt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6285359" y="3370318"/>
            <a:ext cx="2101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永磁电机设备</a:t>
            </a:r>
            <a:endParaRPr lang="zh-CN" altLang="en-US" sz="2400" dirty="0"/>
          </a:p>
        </p:txBody>
      </p:sp>
      <p:cxnSp>
        <p:nvCxnSpPr>
          <p:cNvPr id="20" name="直接箭头连接符 19"/>
          <p:cNvCxnSpPr/>
          <p:nvPr/>
        </p:nvCxnSpPr>
        <p:spPr>
          <a:xfrm>
            <a:off x="7561749" y="3831983"/>
            <a:ext cx="720080" cy="648438"/>
          </a:xfrm>
          <a:prstGeom prst="straightConnector1">
            <a:avLst/>
          </a:prstGeom>
          <a:ln w="34925">
            <a:solidFill>
              <a:srgbClr val="FF0000"/>
            </a:solidFill>
            <a:headEnd w="med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>
            <a:off x="10176199" y="1396841"/>
            <a:ext cx="573656" cy="770833"/>
          </a:xfrm>
          <a:prstGeom prst="straightConnector1">
            <a:avLst/>
          </a:prstGeom>
          <a:ln w="34925">
            <a:solidFill>
              <a:srgbClr val="FF0000"/>
            </a:solidFill>
            <a:headEnd w="med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265494" y="922296"/>
            <a:ext cx="2335303" cy="5232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800" dirty="0" smtClean="0"/>
              <a:t>重量减少</a:t>
            </a:r>
            <a:r>
              <a:rPr lang="en-US" altLang="zh-CN" sz="2800" dirty="0" smtClean="0"/>
              <a:t>90%</a:t>
            </a:r>
            <a:endParaRPr lang="zh-CN" altLang="en-US" sz="28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矩形 10"/>
          <p:cNvSpPr>
            <a:spLocks noChangeArrowheads="1"/>
          </p:cNvSpPr>
          <p:nvPr/>
        </p:nvSpPr>
        <p:spPr bwMode="auto">
          <a:xfrm>
            <a:off x="831469" y="703880"/>
            <a:ext cx="160528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核心团队</a:t>
            </a:r>
            <a:endParaRPr lang="zh-CN" altLang="en-US" sz="28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125" name="直接连接符 11"/>
          <p:cNvSpPr>
            <a:spLocks noChangeShapeType="1"/>
          </p:cNvSpPr>
          <p:nvPr/>
        </p:nvSpPr>
        <p:spPr bwMode="auto">
          <a:xfrm flipV="1">
            <a:off x="786410" y="1203466"/>
            <a:ext cx="1650339" cy="0"/>
          </a:xfrm>
          <a:prstGeom prst="line">
            <a:avLst/>
          </a:prstGeom>
          <a:noFill/>
          <a:ln w="6350" cap="flat" cmpd="sng">
            <a:solidFill>
              <a:schemeClr val="tx1"/>
            </a:solidFill>
            <a:beve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200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Freeform 7"/>
          <p:cNvSpPr/>
          <p:nvPr/>
        </p:nvSpPr>
        <p:spPr bwMode="auto">
          <a:xfrm>
            <a:off x="2984828" y="4640949"/>
            <a:ext cx="9873922" cy="2591700"/>
          </a:xfrm>
          <a:custGeom>
            <a:avLst/>
            <a:gdLst>
              <a:gd name="T0" fmla="*/ 4403 w 4403"/>
              <a:gd name="T1" fmla="*/ 0 h 1161"/>
              <a:gd name="T2" fmla="*/ 4403 w 4403"/>
              <a:gd name="T3" fmla="*/ 1161 h 1161"/>
              <a:gd name="T4" fmla="*/ 0 w 4403"/>
              <a:gd name="T5" fmla="*/ 1161 h 1161"/>
              <a:gd name="T6" fmla="*/ 4403 w 4403"/>
              <a:gd name="T7" fmla="*/ 0 h 1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03" h="1161">
                <a:moveTo>
                  <a:pt x="4403" y="0"/>
                </a:moveTo>
                <a:lnTo>
                  <a:pt x="4403" y="1161"/>
                </a:lnTo>
                <a:lnTo>
                  <a:pt x="0" y="1161"/>
                </a:lnTo>
                <a:lnTo>
                  <a:pt x="4403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aphicFrame>
        <p:nvGraphicFramePr>
          <p:cNvPr id="5" name="图示 4"/>
          <p:cNvGraphicFramePr/>
          <p:nvPr/>
        </p:nvGraphicFramePr>
        <p:xfrm>
          <a:off x="89724" y="1528093"/>
          <a:ext cx="4032448" cy="46280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37087" y="1344898"/>
            <a:ext cx="8784976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zh-CN" altLang="en-US" b="1" dirty="0" smtClean="0"/>
              <a:t>张党生</a:t>
            </a:r>
            <a:r>
              <a:rPr lang="zh-CN" altLang="en-US" dirty="0" smtClean="0"/>
              <a:t>：</a:t>
            </a:r>
            <a:r>
              <a:rPr lang="zh-CN" altLang="zh-CN" dirty="0" smtClean="0"/>
              <a:t>经营</a:t>
            </a:r>
            <a:r>
              <a:rPr lang="zh-CN" altLang="zh-CN" dirty="0"/>
              <a:t>美国史丹利液压机具组、德国达尔达液压拆除机具组、德国艾卡特液压铣挖机等全球顶尖设备</a:t>
            </a:r>
            <a:r>
              <a:rPr lang="en-US" altLang="zh-CN" dirty="0"/>
              <a:t>20</a:t>
            </a:r>
            <a:r>
              <a:rPr lang="zh-CN" altLang="zh-CN" dirty="0"/>
              <a:t>余年。深度了解行业</a:t>
            </a:r>
            <a:r>
              <a:rPr lang="zh-CN" altLang="zh-CN" dirty="0" smtClean="0"/>
              <a:t>技术水平及</a:t>
            </a:r>
            <a:r>
              <a:rPr lang="zh-CN" altLang="zh-CN" dirty="0"/>
              <a:t>发展方向。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      </a:t>
            </a:r>
            <a:r>
              <a:rPr lang="en-US" altLang="zh-CN" dirty="0" smtClean="0"/>
              <a:t>  </a:t>
            </a:r>
            <a:r>
              <a:rPr lang="zh-CN" altLang="zh-CN" dirty="0" smtClean="0"/>
              <a:t>有</a:t>
            </a:r>
            <a:r>
              <a:rPr lang="en-US" altLang="zh-CN" dirty="0"/>
              <a:t>20</a:t>
            </a:r>
            <a:r>
              <a:rPr lang="zh-CN" altLang="zh-CN" dirty="0"/>
              <a:t>余年的设备技术服务</a:t>
            </a:r>
            <a:r>
              <a:rPr lang="zh-CN" altLang="zh-CN" dirty="0" smtClean="0"/>
              <a:t>经验和</a:t>
            </a:r>
            <a:r>
              <a:rPr lang="zh-CN" altLang="zh-CN" dirty="0"/>
              <a:t>工程运用经历。在公司引入了计算计仿真分析，对新产品开发贯彻智能化仿真分析，对产品的品质有了全面科学的掌控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dirty="0"/>
          </a:p>
          <a:p>
            <a:pPr>
              <a:lnSpc>
                <a:spcPct val="150000"/>
              </a:lnSpc>
            </a:pPr>
            <a:r>
              <a:rPr lang="zh-CN" altLang="en-US" b="1" dirty="0" smtClean="0"/>
              <a:t>乔沙林：</a:t>
            </a:r>
            <a:r>
              <a:rPr lang="ko-KR" altLang="zh-CN" dirty="0" smtClean="0"/>
              <a:t>国务院外国专家局经济技术类专家</a:t>
            </a:r>
            <a:r>
              <a:rPr lang="ko-KR" altLang="zh-CN" dirty="0"/>
              <a:t>（湖北省外专局代管），</a:t>
            </a:r>
            <a:r>
              <a:rPr lang="en-US" altLang="zh-CN" dirty="0"/>
              <a:t>2007</a:t>
            </a:r>
            <a:r>
              <a:rPr lang="ko-KR" altLang="zh-CN" dirty="0"/>
              <a:t>年</a:t>
            </a:r>
            <a:r>
              <a:rPr lang="en-US" altLang="zh-CN" dirty="0"/>
              <a:t>6</a:t>
            </a:r>
            <a:r>
              <a:rPr lang="ko-KR" altLang="zh-CN" dirty="0"/>
              <a:t>月起担任武汉杉林计算机辅助工程有限公司（</a:t>
            </a:r>
            <a:r>
              <a:rPr lang="en-US" altLang="zh-CN" dirty="0"/>
              <a:t>MFCAE</a:t>
            </a:r>
            <a:r>
              <a:rPr lang="ko-KR" altLang="zh-CN" dirty="0"/>
              <a:t>）总经理</a:t>
            </a:r>
            <a:r>
              <a:rPr lang="ko-KR" altLang="zh-CN" dirty="0" smtClean="0"/>
              <a:t>，在美国取得机械工程博士学位后</a:t>
            </a:r>
            <a:r>
              <a:rPr lang="ko-KR" altLang="zh-CN" dirty="0"/>
              <a:t>，先后在</a:t>
            </a:r>
            <a:r>
              <a:rPr lang="en-US" altLang="zh-CN" dirty="0"/>
              <a:t>FORD</a:t>
            </a:r>
            <a:r>
              <a:rPr lang="ko-KR" altLang="zh-CN" dirty="0"/>
              <a:t>，</a:t>
            </a:r>
            <a:r>
              <a:rPr lang="en-US" altLang="zh-CN" dirty="0"/>
              <a:t>DAIMLER/CHRYSLER</a:t>
            </a:r>
            <a:r>
              <a:rPr lang="ko-KR" altLang="zh-CN" dirty="0"/>
              <a:t>，和</a:t>
            </a:r>
            <a:r>
              <a:rPr lang="en-US" altLang="zh-CN" dirty="0"/>
              <a:t>GENERALETY</a:t>
            </a:r>
            <a:r>
              <a:rPr lang="ko-KR" altLang="zh-CN" dirty="0"/>
              <a:t>公司任职。是复杂机械系统动力学、非线性随机振动及</a:t>
            </a:r>
            <a:r>
              <a:rPr lang="en-US" altLang="zh-CN" dirty="0"/>
              <a:t>CAE</a:t>
            </a:r>
            <a:r>
              <a:rPr lang="ko-KR" altLang="zh-CN" dirty="0"/>
              <a:t>方面的专家</a:t>
            </a:r>
            <a:r>
              <a:rPr lang="ko-KR" altLang="zh-CN" dirty="0" smtClean="0"/>
              <a:t>。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endParaRPr lang="en-US" altLang="zh-CN" dirty="0"/>
          </a:p>
          <a:p>
            <a:pPr>
              <a:lnSpc>
                <a:spcPct val="150000"/>
              </a:lnSpc>
            </a:pPr>
            <a:r>
              <a:rPr lang="zh-CN" altLang="en-US" b="1" dirty="0" smtClean="0"/>
              <a:t>赵永恒：</a:t>
            </a:r>
            <a:r>
              <a:rPr lang="zh-CN" altLang="en-US" dirty="0" smtClean="0"/>
              <a:t>机械设计工程师，工程机械工程师。先后在中铁四局、华川电装公司任职，有丰富工程机械行业经验，有多年的非标装备研发设计工作经验。</a:t>
            </a:r>
            <a:endParaRPr lang="zh-CN" altLang="zh-CN" b="1" dirty="0"/>
          </a:p>
          <a:p>
            <a:pPr>
              <a:lnSpc>
                <a:spcPct val="150000"/>
              </a:lnSpc>
            </a:pPr>
            <a:endParaRPr lang="zh-CN" altLang="en-US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第一PPT，www.1ppt.com">
  <a:themeElements>
    <a:clrScheme name="自定义 1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5EEFB"/>
      </a:accent1>
      <a:accent2>
        <a:srgbClr val="00A7FB"/>
      </a:accent2>
      <a:accent3>
        <a:srgbClr val="006397"/>
      </a:accent3>
      <a:accent4>
        <a:srgbClr val="55EEFB"/>
      </a:accent4>
      <a:accent5>
        <a:srgbClr val="00A7FB"/>
      </a:accent5>
      <a:accent6>
        <a:srgbClr val="006397"/>
      </a:accent6>
      <a:hlink>
        <a:srgbClr val="55EEFB"/>
      </a:hlink>
      <a:folHlink>
        <a:srgbClr val="00A7FB"/>
      </a:folHlink>
    </a:clrScheme>
    <a:fontScheme name="Temp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D9D9D9">
            <a:alpha val="50196"/>
          </a:srgb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765</Words>
  <Application>Microsoft Macintosh PowerPoint</Application>
  <PresentationFormat>自定义</PresentationFormat>
  <Paragraphs>144</Paragraphs>
  <Slides>14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1" baseType="lpstr">
      <vt:lpstr>Arial</vt:lpstr>
      <vt:lpstr>Batang</vt:lpstr>
      <vt:lpstr>Calibri</vt:lpstr>
      <vt:lpstr>Times New Roman</vt:lpstr>
      <vt:lpstr>宋体</vt:lpstr>
      <vt:lpstr>微软雅黑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述职报告</dc:title>
  <dc:creator/>
  <cp:keywords>第一PPT模板网：www.1ppt.com</cp:keywords>
  <cp:lastModifiedBy/>
  <cp:revision>2</cp:revision>
  <dcterms:created xsi:type="dcterms:W3CDTF">2016-09-19T10:15:00Z</dcterms:created>
  <dcterms:modified xsi:type="dcterms:W3CDTF">2017-10-26T06:24:19Z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2052-10.1.0.6750</vt:lpwstr>
  </property>
</Properties>
</file>