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1"/>
  </p:notesMasterIdLst>
  <p:sldIdLst>
    <p:sldId id="256" r:id="rId4"/>
    <p:sldId id="257" r:id="rId5"/>
    <p:sldId id="259" r:id="rId6"/>
    <p:sldId id="258" r:id="rId7"/>
    <p:sldId id="261" r:id="rId8"/>
    <p:sldId id="262" r:id="rId9"/>
    <p:sldId id="263" r:id="rId10"/>
    <p:sldId id="264" r:id="rId12"/>
    <p:sldId id="277"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notesMaster" Target="notesMasters/notes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B50C874-BD57-4262-8BAB-4B78BF46517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3380509" y="1588663"/>
            <a:ext cx="5320146" cy="1311708"/>
          </a:xfrm>
        </p:spPr>
        <p:txBody>
          <a:bodyPr anchor="b">
            <a:noAutofit/>
          </a:bodyPr>
          <a:lstStyle>
            <a:lvl1pPr algn="ctr">
              <a:defRPr sz="7200" b="1">
                <a:solidFill>
                  <a:srgbClr val="CBCAC1"/>
                </a:solidFill>
              </a:defRPr>
            </a:lvl1pPr>
          </a:lstStyle>
          <a:p>
            <a:r>
              <a:rPr lang="zh-CN" altLang="en-US" dirty="0" smtClean="0"/>
              <a:t>编辑标题</a:t>
            </a:r>
            <a:endParaRPr lang="zh-CN" altLang="en-US" dirty="0"/>
          </a:p>
        </p:txBody>
      </p:sp>
      <p:sp>
        <p:nvSpPr>
          <p:cNvPr id="3" name="副标题 2"/>
          <p:cNvSpPr>
            <a:spLocks noGrp="1"/>
          </p:cNvSpPr>
          <p:nvPr>
            <p:ph type="subTitle" idx="1" hasCustomPrompt="1"/>
          </p:nvPr>
        </p:nvSpPr>
        <p:spPr>
          <a:xfrm>
            <a:off x="4507346" y="2973971"/>
            <a:ext cx="3066472" cy="674398"/>
          </a:xfrm>
        </p:spPr>
        <p:txBody>
          <a:bodyPr/>
          <a:lstStyle>
            <a:lvl1pPr marL="0" indent="0" algn="ctr">
              <a:buNone/>
              <a:defRPr sz="2400">
                <a:solidFill>
                  <a:srgbClr val="CBCAC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编辑副标题</a:t>
            </a:r>
            <a:endParaRPr lang="zh-CN" altLang="en-US" dirty="0"/>
          </a:p>
        </p:txBody>
      </p:sp>
      <p:sp>
        <p:nvSpPr>
          <p:cNvPr id="4" name="日期占位符 3"/>
          <p:cNvSpPr>
            <a:spLocks noGrp="1"/>
          </p:cNvSpPr>
          <p:nvPr>
            <p:ph type="dt" sz="half" idx="10"/>
          </p:nvPr>
        </p:nvSpPr>
        <p:spPr/>
        <p:txBody>
          <a:bodyPr/>
          <a:lstStyle/>
          <a:p>
            <a:fld id="{7D857CA2-9EE6-47D0-8D21-95960E93C3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312D2FC-E47C-434F-AD4C-E11A7A2D1205}" type="slidenum">
              <a:rPr lang="zh-CN" altLang="en-US" smtClean="0"/>
            </a:fld>
            <a:endParaRPr lang="zh-CN" altLang="en-US"/>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857CA2-9EE6-47D0-8D21-95960E93C3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312D2FC-E47C-434F-AD4C-E11A7A2D1205}" type="slidenum">
              <a:rPr lang="zh-CN" altLang="en-US" smtClean="0"/>
            </a:fld>
            <a:endParaRPr lang="zh-CN" altLang="en-US"/>
          </a:p>
        </p:txBody>
      </p:sp>
    </p:spTree>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894282" y="461813"/>
            <a:ext cx="4390736" cy="1181966"/>
          </a:xfrm>
        </p:spPr>
        <p:txBody>
          <a:bodyPr anchor="b"/>
          <a:lstStyle>
            <a:lvl1pPr algn="ctr">
              <a:defRPr sz="6000"/>
            </a:lvl1pPr>
          </a:lstStyle>
          <a:p>
            <a:r>
              <a:rPr lang="zh-CN" altLang="en-US" dirty="0" smtClean="0"/>
              <a:t>编辑标题</a:t>
            </a:r>
            <a:endParaRPr lang="zh-CN" altLang="en-US" dirty="0"/>
          </a:p>
        </p:txBody>
      </p:sp>
      <p:sp>
        <p:nvSpPr>
          <p:cNvPr id="3" name="文本占位符 2"/>
          <p:cNvSpPr>
            <a:spLocks noGrp="1"/>
          </p:cNvSpPr>
          <p:nvPr>
            <p:ph type="body" idx="1" hasCustomPrompt="1"/>
          </p:nvPr>
        </p:nvSpPr>
        <p:spPr>
          <a:xfrm>
            <a:off x="3894282" y="1670767"/>
            <a:ext cx="4390736" cy="647555"/>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smtClean="0"/>
              <a:t>单击此处编辑文本</a:t>
            </a:r>
            <a:endParaRPr lang="zh-CN" altLang="en-US" dirty="0" smtClean="0"/>
          </a:p>
        </p:txBody>
      </p:sp>
      <p:sp>
        <p:nvSpPr>
          <p:cNvPr id="4" name="日期占位符 3"/>
          <p:cNvSpPr>
            <a:spLocks noGrp="1"/>
          </p:cNvSpPr>
          <p:nvPr>
            <p:ph type="dt" sz="half" idx="10"/>
          </p:nvPr>
        </p:nvSpPr>
        <p:spPr/>
        <p:txBody>
          <a:bodyPr/>
          <a:lstStyle/>
          <a:p>
            <a:fld id="{7D857CA2-9EE6-47D0-8D21-95960E93C3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312D2FC-E47C-434F-AD4C-E11A7A2D1205}" type="slidenum">
              <a:rPr lang="zh-CN" altLang="en-US" smtClean="0"/>
            </a:fld>
            <a:endParaRPr lang="zh-CN" altLang="en-US"/>
          </a:p>
        </p:txBody>
      </p:sp>
    </p:spTree>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D857CA2-9EE6-47D0-8D21-95960E93C3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312D2FC-E47C-434F-AD4C-E11A7A2D1205}" type="slidenum">
              <a:rPr lang="zh-CN" altLang="en-US" smtClean="0"/>
            </a:fld>
            <a:endParaRPr lang="zh-CN" altLang="en-US"/>
          </a:p>
        </p:txBody>
      </p:sp>
    </p:spTree>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D857CA2-9EE6-47D0-8D21-95960E93C33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312D2FC-E47C-434F-AD4C-E11A7A2D1205}" type="slidenum">
              <a:rPr lang="zh-CN" altLang="en-US" smtClean="0"/>
            </a:fld>
            <a:endParaRPr lang="zh-CN" altLang="en-US"/>
          </a:p>
        </p:txBody>
      </p:sp>
    </p:spTree>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229970" y="1598471"/>
            <a:ext cx="5732061" cy="1200329"/>
          </a:xfrm>
        </p:spPr>
        <p:txBody>
          <a:bodyPr anchor="b" anchorCtr="0">
            <a:normAutofit/>
          </a:bodyPr>
          <a:lstStyle>
            <a:lvl1pPr algn="ctr">
              <a:defRPr sz="7200">
                <a:solidFill>
                  <a:srgbClr val="CBCAC1"/>
                </a:solidFill>
              </a:defRPr>
            </a:lvl1pPr>
          </a:lstStyle>
          <a:p>
            <a:r>
              <a:rPr lang="zh-CN" altLang="en-US" dirty="0" smtClean="0"/>
              <a:t>编辑标题</a:t>
            </a:r>
            <a:endParaRPr lang="zh-CN" altLang="en-US" dirty="0"/>
          </a:p>
        </p:txBody>
      </p:sp>
      <p:sp>
        <p:nvSpPr>
          <p:cNvPr id="3" name="日期占位符 2"/>
          <p:cNvSpPr>
            <a:spLocks noGrp="1"/>
          </p:cNvSpPr>
          <p:nvPr>
            <p:ph type="dt" sz="half" idx="10"/>
          </p:nvPr>
        </p:nvSpPr>
        <p:spPr/>
        <p:txBody>
          <a:bodyPr/>
          <a:lstStyle/>
          <a:p>
            <a:fld id="{7D857CA2-9EE6-47D0-8D21-95960E93C33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312D2FC-E47C-434F-AD4C-E11A7A2D1205}" type="slidenum">
              <a:rPr lang="zh-CN" altLang="en-US" smtClean="0"/>
            </a:fld>
            <a:endParaRPr lang="zh-CN" altLang="en-US"/>
          </a:p>
        </p:txBody>
      </p:sp>
    </p:spTree>
  </p:cSld>
  <p:clrMapOvr>
    <a:masterClrMapping/>
  </p:clrMapOvr>
  <p:transition spd="slow">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D857CA2-9EE6-47D0-8D21-95960E93C33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312D2FC-E47C-434F-AD4C-E11A7A2D1205}" type="slidenum">
              <a:rPr lang="zh-CN" altLang="en-US" smtClean="0"/>
            </a:fld>
            <a:endParaRPr lang="zh-CN" altLang="en-US"/>
          </a:p>
        </p:txBody>
      </p:sp>
    </p:spTree>
  </p:cSld>
  <p:clrMapOvr>
    <a:masterClrMapping/>
  </p:clrMapOvr>
  <p:transition spd="slow">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D857CA2-9EE6-47D0-8D21-95960E93C3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312D2FC-E47C-434F-AD4C-E11A7A2D1205}" type="slidenum">
              <a:rPr lang="zh-CN" altLang="en-US" smtClean="0"/>
            </a:fld>
            <a:endParaRPr lang="zh-CN" altLang="en-US"/>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857CA2-9EE6-47D0-8D21-95960E93C3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312D2FC-E47C-434F-AD4C-E11A7A2D1205}" type="slidenum">
              <a:rPr lang="zh-CN" altLang="en-US" smtClean="0"/>
            </a:fld>
            <a:endParaRPr lang="zh-CN" altLang="en-US"/>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image" Target="../media/image1.png"/><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0" cstate="email">
            <a:lum/>
          </a:blip>
          <a:srcRect/>
          <a:stretch>
            <a:fillRect t="-5000" b="-5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57CA2-9EE6-47D0-8D21-95960E93C33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2D2FC-E47C-434F-AD4C-E11A7A2D1205}"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spd="slow">
    <p:randomBar dir="vert"/>
  </p:transition>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5.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6.xml"/><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8.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11.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cstate="email">
            <a:lum/>
          </a:blip>
          <a:srcRect/>
          <a:stretch>
            <a:fillRect t="-4000" b="-4000"/>
          </a:stretch>
        </a:blipFill>
        <a:effectLst/>
      </p:bgPr>
    </p:bg>
    <p:spTree>
      <p:nvGrpSpPr>
        <p:cNvPr id="1" name=""/>
        <p:cNvGrpSpPr/>
        <p:nvPr/>
      </p:nvGrpSpPr>
      <p:grpSpPr>
        <a:xfrm>
          <a:off x="0" y="0"/>
          <a:ext cx="0" cy="0"/>
          <a:chOff x="0" y="0"/>
          <a:chExt cx="0" cy="0"/>
        </a:xfrm>
      </p:grpSpPr>
      <p:sp>
        <p:nvSpPr>
          <p:cNvPr id="5" name="标题 4"/>
          <p:cNvSpPr>
            <a:spLocks noGrp="1"/>
          </p:cNvSpPr>
          <p:nvPr>
            <p:ph type="ctrTitle"/>
          </p:nvPr>
        </p:nvSpPr>
        <p:spPr>
          <a:xfrm>
            <a:off x="3380509" y="1588663"/>
            <a:ext cx="5320146" cy="1311708"/>
          </a:xfrm>
        </p:spPr>
        <p:txBody>
          <a:bodyPr/>
          <a:lstStyle/>
          <a:p>
            <a:r>
              <a:rPr lang="zh-CN" altLang="en-US" sz="4400" dirty="0"/>
              <a:t>电商不伤</a:t>
            </a:r>
            <a:r>
              <a:rPr lang="en-US" altLang="zh-CN" sz="4400" dirty="0"/>
              <a:t>and</a:t>
            </a:r>
            <a:r>
              <a:rPr lang="zh-CN" altLang="en-US" sz="4400" dirty="0"/>
              <a:t>很香项目演讲</a:t>
            </a:r>
            <a:endParaRPr lang="zh-CN" altLang="en-US" sz="4400" dirty="0"/>
          </a:p>
        </p:txBody>
      </p:sp>
      <p:sp>
        <p:nvSpPr>
          <p:cNvPr id="6" name="副标题 5"/>
          <p:cNvSpPr>
            <a:spLocks noGrp="1"/>
          </p:cNvSpPr>
          <p:nvPr>
            <p:ph type="subTitle" idx="1"/>
          </p:nvPr>
        </p:nvSpPr>
        <p:spPr>
          <a:xfrm>
            <a:off x="3681240" y="2973705"/>
            <a:ext cx="4718685" cy="674370"/>
          </a:xfrm>
        </p:spPr>
        <p:txBody>
          <a:bodyPr>
            <a:noAutofit/>
          </a:bodyPr>
          <a:lstStyle/>
          <a:p>
            <a:r>
              <a:rPr lang="zh-CN" altLang="en-US" sz="1900" b="1" dirty="0"/>
              <a:t>主讲人：邢长杰（气质哥）</a:t>
            </a:r>
            <a:endParaRPr lang="zh-CN" altLang="en-US" sz="1900" b="1" dirty="0"/>
          </a:p>
        </p:txBody>
      </p:sp>
    </p:spTree>
    <p:custDataLst>
      <p:tags r:id="rId2"/>
    </p:custData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4280632" y="3199448"/>
            <a:ext cx="3894375" cy="283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dist" eaLnBrk="1" hangingPunct="1">
              <a:lnSpc>
                <a:spcPts val="1500"/>
              </a:lnSpc>
              <a:spcBef>
                <a:spcPct val="0"/>
              </a:spcBef>
              <a:buFontTx/>
              <a:buNone/>
            </a:pPr>
            <a:r>
              <a:rPr lang="en-US" altLang="zh-CN" sz="2400" b="1" dirty="0" smtClean="0">
                <a:solidFill>
                  <a:srgbClr val="CBCAC1"/>
                </a:solidFill>
                <a:latin typeface="造字工房悦黑体验版纤细体" pitchFamily="50" charset="-122"/>
                <a:ea typeface="造字工房悦黑体验版纤细体" pitchFamily="50" charset="-122"/>
              </a:rPr>
              <a:t>01 </a:t>
            </a:r>
            <a:r>
              <a:rPr lang="zh-CN" altLang="en-US" sz="2400" b="1" dirty="0" smtClean="0">
                <a:solidFill>
                  <a:srgbClr val="CBCAC1"/>
                </a:solidFill>
                <a:latin typeface="造字工房悦黑体验版纤细体" pitchFamily="50" charset="-122"/>
                <a:ea typeface="造字工房悦黑体验版纤细体" pitchFamily="50" charset="-122"/>
              </a:rPr>
              <a:t>项目业务概述</a:t>
            </a:r>
            <a:endParaRPr lang="zh-CN" altLang="en-US" sz="2400" b="1" dirty="0">
              <a:solidFill>
                <a:srgbClr val="CBCAC1"/>
              </a:solidFill>
              <a:latin typeface="造字工房悦黑体验版纤细体" pitchFamily="50" charset="-122"/>
              <a:ea typeface="造字工房悦黑体验版纤细体" pitchFamily="50" charset="-122"/>
            </a:endParaRPr>
          </a:p>
        </p:txBody>
      </p:sp>
      <p:grpSp>
        <p:nvGrpSpPr>
          <p:cNvPr id="4" name="组合 3"/>
          <p:cNvGrpSpPr/>
          <p:nvPr/>
        </p:nvGrpSpPr>
        <p:grpSpPr bwMode="auto">
          <a:xfrm>
            <a:off x="3835667" y="3199447"/>
            <a:ext cx="334708" cy="253303"/>
            <a:chOff x="5868144" y="627534"/>
            <a:chExt cx="360040" cy="288032"/>
          </a:xfrm>
          <a:solidFill>
            <a:srgbClr val="CBCAC1"/>
          </a:solidFill>
        </p:grpSpPr>
        <p:sp>
          <p:nvSpPr>
            <p:cNvPr id="20" name="燕尾形 19"/>
            <p:cNvSpPr/>
            <p:nvPr/>
          </p:nvSpPr>
          <p:spPr>
            <a:xfrm>
              <a:off x="6012160" y="627534"/>
              <a:ext cx="216024" cy="288032"/>
            </a:xfrm>
            <a:prstGeom prst="chevron">
              <a:avLst/>
            </a:prstGeom>
            <a:grp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rgbClr val="CBCAC1"/>
                </a:solidFill>
                <a:latin typeface="造字工房悦黑体验版纤细体" pitchFamily="50" charset="-122"/>
                <a:ea typeface="造字工房悦黑体验版纤细体" pitchFamily="50" charset="-122"/>
              </a:endParaRPr>
            </a:p>
          </p:txBody>
        </p:sp>
        <p:sp>
          <p:nvSpPr>
            <p:cNvPr id="21" name="燕尾形 20"/>
            <p:cNvSpPr/>
            <p:nvPr/>
          </p:nvSpPr>
          <p:spPr>
            <a:xfrm>
              <a:off x="5868144" y="627534"/>
              <a:ext cx="216024" cy="288032"/>
            </a:xfrm>
            <a:prstGeom prst="chevron">
              <a:avLst/>
            </a:prstGeom>
            <a:grp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rgbClr val="CBCAC1"/>
                </a:solidFill>
                <a:latin typeface="造字工房悦黑体验版纤细体" pitchFamily="50" charset="-122"/>
                <a:ea typeface="造字工房悦黑体验版纤细体" pitchFamily="50" charset="-122"/>
              </a:endParaRPr>
            </a:p>
          </p:txBody>
        </p:sp>
      </p:grpSp>
      <p:sp>
        <p:nvSpPr>
          <p:cNvPr id="5" name="矩形 4"/>
          <p:cNvSpPr>
            <a:spLocks noChangeArrowheads="1"/>
          </p:cNvSpPr>
          <p:nvPr/>
        </p:nvSpPr>
        <p:spPr bwMode="auto">
          <a:xfrm>
            <a:off x="4131094" y="1614274"/>
            <a:ext cx="242254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eaLnBrk="1" hangingPunct="1"/>
            <a:r>
              <a:rPr lang="zh-CN" altLang="en-US" sz="7200" dirty="0">
                <a:solidFill>
                  <a:srgbClr val="CBCAC1"/>
                </a:solidFill>
                <a:latin typeface="方正兰亭粗黑简体" panose="02000000000000000000" pitchFamily="2" charset="-122"/>
                <a:ea typeface="方正兰亭粗黑简体" panose="02000000000000000000" pitchFamily="2" charset="-122"/>
              </a:rPr>
              <a:t>目录</a:t>
            </a:r>
            <a:endParaRPr lang="zh-CN" altLang="en-US" sz="6600" dirty="0">
              <a:solidFill>
                <a:srgbClr val="CBCAC1"/>
              </a:solidFill>
              <a:latin typeface="方正兰亭粗黑简体" panose="02000000000000000000" pitchFamily="2" charset="-122"/>
              <a:ea typeface="方正兰亭粗黑简体" panose="02000000000000000000" pitchFamily="2" charset="-122"/>
            </a:endParaRPr>
          </a:p>
        </p:txBody>
      </p:sp>
      <p:cxnSp>
        <p:nvCxnSpPr>
          <p:cNvPr id="6" name="直接连接符 5"/>
          <p:cNvCxnSpPr>
            <a:cxnSpLocks noChangeShapeType="1"/>
          </p:cNvCxnSpPr>
          <p:nvPr/>
        </p:nvCxnSpPr>
        <p:spPr bwMode="auto">
          <a:xfrm>
            <a:off x="6278247" y="1763178"/>
            <a:ext cx="0" cy="880974"/>
          </a:xfrm>
          <a:prstGeom prst="line">
            <a:avLst/>
          </a:prstGeom>
          <a:noFill/>
          <a:ln w="6350" algn="ctr">
            <a:solidFill>
              <a:srgbClr val="CBCAC1"/>
            </a:solidFill>
            <a:miter lim="800000"/>
          </a:ln>
          <a:extLst>
            <a:ext uri="{909E8E84-426E-40DD-AFC4-6F175D3DCCD1}">
              <a14:hiddenFill xmlns:a14="http://schemas.microsoft.com/office/drawing/2010/main">
                <a:noFill/>
              </a14:hiddenFill>
            </a:ext>
          </a:extLst>
        </p:spPr>
      </p:cxnSp>
      <p:sp>
        <p:nvSpPr>
          <p:cNvPr id="7" name="矩形 6"/>
          <p:cNvSpPr>
            <a:spLocks noChangeArrowheads="1"/>
          </p:cNvSpPr>
          <p:nvPr/>
        </p:nvSpPr>
        <p:spPr bwMode="auto">
          <a:xfrm>
            <a:off x="6654757" y="2317882"/>
            <a:ext cx="119888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eaLnBrk="1" hangingPunct="1"/>
            <a:r>
              <a:rPr lang="en-US" altLang="zh-CN" sz="2000" dirty="0">
                <a:solidFill>
                  <a:srgbClr val="CBCAC1"/>
                </a:solidFill>
                <a:latin typeface="造字工房悦黑体验版纤细体" pitchFamily="50" charset="-122"/>
                <a:ea typeface="造字工房悦黑体验版纤细体" pitchFamily="50" charset="-122"/>
              </a:rPr>
              <a:t>CONTENTS</a:t>
            </a:r>
            <a:endParaRPr lang="en-US" altLang="zh-CN" sz="2000" dirty="0">
              <a:solidFill>
                <a:srgbClr val="CBCAC1"/>
              </a:solidFill>
              <a:latin typeface="造字工房悦黑体验版纤细体" pitchFamily="50" charset="-122"/>
              <a:ea typeface="造字工房悦黑体验版纤细体" pitchFamily="50" charset="-122"/>
            </a:endParaRPr>
          </a:p>
        </p:txBody>
      </p:sp>
      <p:sp>
        <p:nvSpPr>
          <p:cNvPr id="8" name="矩形 7"/>
          <p:cNvSpPr>
            <a:spLocks noChangeArrowheads="1"/>
          </p:cNvSpPr>
          <p:nvPr/>
        </p:nvSpPr>
        <p:spPr bwMode="auto">
          <a:xfrm>
            <a:off x="4280632" y="3821021"/>
            <a:ext cx="3894375" cy="283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dist" eaLnBrk="1" hangingPunct="1">
              <a:lnSpc>
                <a:spcPts val="1500"/>
              </a:lnSpc>
              <a:spcBef>
                <a:spcPct val="0"/>
              </a:spcBef>
              <a:buFontTx/>
              <a:buNone/>
            </a:pPr>
            <a:r>
              <a:rPr lang="en-US" altLang="zh-CN" sz="2400" b="1" dirty="0" smtClean="0">
                <a:solidFill>
                  <a:srgbClr val="CBCAC1"/>
                </a:solidFill>
                <a:latin typeface="造字工房悦黑体验版纤细体" pitchFamily="50" charset="-122"/>
                <a:ea typeface="造字工房悦黑体验版纤细体" pitchFamily="50" charset="-122"/>
              </a:rPr>
              <a:t>02 </a:t>
            </a:r>
            <a:r>
              <a:rPr lang="zh-CN" altLang="en-US" sz="2400" b="1" dirty="0" smtClean="0">
                <a:solidFill>
                  <a:srgbClr val="CBCAC1"/>
                </a:solidFill>
                <a:latin typeface="造字工房悦黑体验版纤细体" pitchFamily="50" charset="-122"/>
                <a:ea typeface="造字工房悦黑体验版纤细体" pitchFamily="50" charset="-122"/>
              </a:rPr>
              <a:t>项目背景介绍</a:t>
            </a:r>
            <a:endParaRPr lang="zh-CN" altLang="en-US" sz="2400" b="1" dirty="0">
              <a:solidFill>
                <a:srgbClr val="CBCAC1"/>
              </a:solidFill>
              <a:latin typeface="造字工房悦黑体验版纤细体" pitchFamily="50" charset="-122"/>
              <a:ea typeface="造字工房悦黑体验版纤细体" pitchFamily="50" charset="-122"/>
            </a:endParaRPr>
          </a:p>
        </p:txBody>
      </p:sp>
      <p:grpSp>
        <p:nvGrpSpPr>
          <p:cNvPr id="9" name="组合 8"/>
          <p:cNvGrpSpPr/>
          <p:nvPr/>
        </p:nvGrpSpPr>
        <p:grpSpPr bwMode="auto">
          <a:xfrm>
            <a:off x="3835667" y="3821019"/>
            <a:ext cx="334708" cy="253303"/>
            <a:chOff x="5868144" y="627534"/>
            <a:chExt cx="360040" cy="288032"/>
          </a:xfrm>
          <a:solidFill>
            <a:srgbClr val="CBCAC1"/>
          </a:solidFill>
        </p:grpSpPr>
        <p:sp>
          <p:nvSpPr>
            <p:cNvPr id="18" name="燕尾形 17"/>
            <p:cNvSpPr/>
            <p:nvPr/>
          </p:nvSpPr>
          <p:spPr>
            <a:xfrm>
              <a:off x="6012160" y="627534"/>
              <a:ext cx="216024" cy="288032"/>
            </a:xfrm>
            <a:prstGeom prst="chevron">
              <a:avLst/>
            </a:prstGeom>
            <a:grp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rgbClr val="CBCAC1"/>
                </a:solidFill>
                <a:latin typeface="造字工房悦黑体验版纤细体" pitchFamily="50" charset="-122"/>
                <a:ea typeface="造字工房悦黑体验版纤细体" pitchFamily="50" charset="-122"/>
              </a:endParaRPr>
            </a:p>
          </p:txBody>
        </p:sp>
        <p:sp>
          <p:nvSpPr>
            <p:cNvPr id="19" name="燕尾形 18"/>
            <p:cNvSpPr/>
            <p:nvPr/>
          </p:nvSpPr>
          <p:spPr>
            <a:xfrm>
              <a:off x="5868144" y="627534"/>
              <a:ext cx="216024" cy="288032"/>
            </a:xfrm>
            <a:prstGeom prst="chevron">
              <a:avLst/>
            </a:prstGeom>
            <a:grp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rgbClr val="CBCAC1"/>
                </a:solidFill>
                <a:latin typeface="造字工房悦黑体验版纤细体" pitchFamily="50" charset="-122"/>
                <a:ea typeface="造字工房悦黑体验版纤细体" pitchFamily="50" charset="-122"/>
              </a:endParaRPr>
            </a:p>
          </p:txBody>
        </p:sp>
      </p:grpSp>
      <p:sp>
        <p:nvSpPr>
          <p:cNvPr id="10" name="矩形 9"/>
          <p:cNvSpPr>
            <a:spLocks noChangeArrowheads="1"/>
          </p:cNvSpPr>
          <p:nvPr/>
        </p:nvSpPr>
        <p:spPr bwMode="auto">
          <a:xfrm>
            <a:off x="4280632" y="4442593"/>
            <a:ext cx="3894375" cy="283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dist" eaLnBrk="1" hangingPunct="1">
              <a:lnSpc>
                <a:spcPts val="1500"/>
              </a:lnSpc>
              <a:spcBef>
                <a:spcPct val="0"/>
              </a:spcBef>
              <a:buFontTx/>
              <a:buNone/>
            </a:pPr>
            <a:r>
              <a:rPr lang="en-US" altLang="zh-CN" sz="2400" b="1" dirty="0" smtClean="0">
                <a:solidFill>
                  <a:srgbClr val="CBCAC1"/>
                </a:solidFill>
                <a:latin typeface="造字工房悦黑体验版纤细体" pitchFamily="50" charset="-122"/>
                <a:ea typeface="造字工房悦黑体验版纤细体" pitchFamily="50" charset="-122"/>
              </a:rPr>
              <a:t>03 </a:t>
            </a:r>
            <a:r>
              <a:rPr lang="zh-CN" altLang="en-US" sz="2400" b="1" dirty="0" smtClean="0">
                <a:solidFill>
                  <a:srgbClr val="CBCAC1"/>
                </a:solidFill>
                <a:latin typeface="造字工房悦黑体验版纤细体" pitchFamily="50" charset="-122"/>
                <a:ea typeface="造字工房悦黑体验版纤细体" pitchFamily="50" charset="-122"/>
              </a:rPr>
              <a:t>项目优劣分析</a:t>
            </a:r>
            <a:endParaRPr lang="zh-CN" altLang="en-US" sz="2400" b="1" dirty="0">
              <a:solidFill>
                <a:srgbClr val="CBCAC1"/>
              </a:solidFill>
              <a:latin typeface="造字工房悦黑体验版纤细体" pitchFamily="50" charset="-122"/>
              <a:ea typeface="造字工房悦黑体验版纤细体" pitchFamily="50" charset="-122"/>
            </a:endParaRPr>
          </a:p>
        </p:txBody>
      </p:sp>
      <p:grpSp>
        <p:nvGrpSpPr>
          <p:cNvPr id="11" name="组合 10"/>
          <p:cNvGrpSpPr/>
          <p:nvPr/>
        </p:nvGrpSpPr>
        <p:grpSpPr bwMode="auto">
          <a:xfrm>
            <a:off x="3835667" y="4442592"/>
            <a:ext cx="334708" cy="253303"/>
            <a:chOff x="5868144" y="627534"/>
            <a:chExt cx="360040" cy="288032"/>
          </a:xfrm>
          <a:solidFill>
            <a:srgbClr val="CBCAC1"/>
          </a:solidFill>
        </p:grpSpPr>
        <p:sp>
          <p:nvSpPr>
            <p:cNvPr id="16" name="燕尾形 15"/>
            <p:cNvSpPr/>
            <p:nvPr/>
          </p:nvSpPr>
          <p:spPr>
            <a:xfrm>
              <a:off x="6012160" y="627534"/>
              <a:ext cx="216024" cy="288032"/>
            </a:xfrm>
            <a:prstGeom prst="chevron">
              <a:avLst/>
            </a:prstGeom>
            <a:grp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rgbClr val="CBCAC1"/>
                </a:solidFill>
                <a:latin typeface="造字工房悦黑体验版纤细体" pitchFamily="50" charset="-122"/>
                <a:ea typeface="造字工房悦黑体验版纤细体" pitchFamily="50" charset="-122"/>
              </a:endParaRPr>
            </a:p>
          </p:txBody>
        </p:sp>
        <p:sp>
          <p:nvSpPr>
            <p:cNvPr id="17" name="燕尾形 16"/>
            <p:cNvSpPr/>
            <p:nvPr/>
          </p:nvSpPr>
          <p:spPr>
            <a:xfrm>
              <a:off x="5868144" y="627534"/>
              <a:ext cx="216024" cy="288032"/>
            </a:xfrm>
            <a:prstGeom prst="chevron">
              <a:avLst/>
            </a:prstGeom>
            <a:grp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rgbClr val="CBCAC1"/>
                </a:solidFill>
                <a:latin typeface="造字工房悦黑体验版纤细体" pitchFamily="50" charset="-122"/>
                <a:ea typeface="造字工房悦黑体验版纤细体" pitchFamily="50" charset="-122"/>
              </a:endParaRPr>
            </a:p>
          </p:txBody>
        </p:sp>
      </p:grpSp>
      <p:sp>
        <p:nvSpPr>
          <p:cNvPr id="12" name="矩形 11"/>
          <p:cNvSpPr>
            <a:spLocks noChangeArrowheads="1"/>
          </p:cNvSpPr>
          <p:nvPr/>
        </p:nvSpPr>
        <p:spPr bwMode="auto">
          <a:xfrm>
            <a:off x="4280632" y="5064166"/>
            <a:ext cx="3894375" cy="283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dist" eaLnBrk="1" hangingPunct="1">
              <a:lnSpc>
                <a:spcPts val="1500"/>
              </a:lnSpc>
              <a:spcBef>
                <a:spcPct val="0"/>
              </a:spcBef>
              <a:buFontTx/>
              <a:buNone/>
            </a:pPr>
            <a:r>
              <a:rPr lang="en-US" altLang="zh-CN" sz="2400" b="1" dirty="0" smtClean="0">
                <a:solidFill>
                  <a:srgbClr val="CBCAC1"/>
                </a:solidFill>
                <a:latin typeface="造字工房悦黑体验版纤细体" pitchFamily="50" charset="-122"/>
                <a:ea typeface="造字工房悦黑体验版纤细体" pitchFamily="50" charset="-122"/>
              </a:rPr>
              <a:t>04 </a:t>
            </a:r>
            <a:r>
              <a:rPr lang="zh-CN" altLang="en-US" sz="2400" b="1" dirty="0" smtClean="0">
                <a:solidFill>
                  <a:srgbClr val="CBCAC1"/>
                </a:solidFill>
                <a:latin typeface="造字工房悦黑体验版纤细体" pitchFamily="50" charset="-122"/>
                <a:ea typeface="造字工房悦黑体验版纤细体" pitchFamily="50" charset="-122"/>
              </a:rPr>
              <a:t>项目前景分析</a:t>
            </a:r>
            <a:endParaRPr lang="zh-CN" altLang="en-US" sz="2400" b="1" dirty="0">
              <a:solidFill>
                <a:srgbClr val="CBCAC1"/>
              </a:solidFill>
              <a:latin typeface="造字工房悦黑体验版纤细体" pitchFamily="50" charset="-122"/>
              <a:ea typeface="造字工房悦黑体验版纤细体" pitchFamily="50" charset="-122"/>
            </a:endParaRPr>
          </a:p>
        </p:txBody>
      </p:sp>
      <p:grpSp>
        <p:nvGrpSpPr>
          <p:cNvPr id="13" name="组合 12"/>
          <p:cNvGrpSpPr/>
          <p:nvPr/>
        </p:nvGrpSpPr>
        <p:grpSpPr bwMode="auto">
          <a:xfrm>
            <a:off x="3835667" y="5064165"/>
            <a:ext cx="334708" cy="253303"/>
            <a:chOff x="5868144" y="627534"/>
            <a:chExt cx="360040" cy="288032"/>
          </a:xfrm>
          <a:solidFill>
            <a:srgbClr val="CBCAC1"/>
          </a:solidFill>
        </p:grpSpPr>
        <p:sp>
          <p:nvSpPr>
            <p:cNvPr id="14" name="燕尾形 13"/>
            <p:cNvSpPr/>
            <p:nvPr/>
          </p:nvSpPr>
          <p:spPr>
            <a:xfrm>
              <a:off x="6012160" y="627534"/>
              <a:ext cx="216024" cy="288032"/>
            </a:xfrm>
            <a:prstGeom prst="chevron">
              <a:avLst/>
            </a:prstGeom>
            <a:grp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rgbClr val="CBCAC1"/>
                </a:solidFill>
                <a:latin typeface="造字工房悦黑体验版纤细体" pitchFamily="50" charset="-122"/>
                <a:ea typeface="造字工房悦黑体验版纤细体" pitchFamily="50" charset="-122"/>
              </a:endParaRPr>
            </a:p>
          </p:txBody>
        </p:sp>
        <p:sp>
          <p:nvSpPr>
            <p:cNvPr id="15" name="燕尾形 14"/>
            <p:cNvSpPr/>
            <p:nvPr/>
          </p:nvSpPr>
          <p:spPr>
            <a:xfrm>
              <a:off x="5868144" y="627534"/>
              <a:ext cx="216024" cy="288032"/>
            </a:xfrm>
            <a:prstGeom prst="chevron">
              <a:avLst/>
            </a:prstGeom>
            <a:grp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rgbClr val="CBCAC1"/>
                </a:solidFill>
                <a:latin typeface="造字工房悦黑体验版纤细体" pitchFamily="50" charset="-122"/>
                <a:ea typeface="造字工房悦黑体验版纤细体" pitchFamily="50" charset="-122"/>
              </a:endParaRPr>
            </a:p>
          </p:txBody>
        </p:sp>
      </p:grpSp>
    </p:spTree>
    <p:custDataLst>
      <p:tags r:id="rId1"/>
    </p:custData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cstate="email">
            <a:lum/>
          </a:blip>
          <a:srcRect/>
          <a:stretch>
            <a:fillRect t="-4000" b="-4000"/>
          </a:stretch>
        </a:blipFill>
        <a:effectLst/>
      </p:bgPr>
    </p:bg>
    <p:spTree>
      <p:nvGrpSpPr>
        <p:cNvPr id="1" name=""/>
        <p:cNvGrpSpPr/>
        <p:nvPr/>
      </p:nvGrpSpPr>
      <p:grpSpPr>
        <a:xfrm>
          <a:off x="0" y="0"/>
          <a:ext cx="0" cy="0"/>
          <a:chOff x="0" y="0"/>
          <a:chExt cx="0" cy="0"/>
        </a:xfrm>
      </p:grpSpPr>
      <p:sp>
        <p:nvSpPr>
          <p:cNvPr id="4" name="文本框 3"/>
          <p:cNvSpPr txBox="1"/>
          <p:nvPr/>
        </p:nvSpPr>
        <p:spPr>
          <a:xfrm>
            <a:off x="5104265" y="124512"/>
            <a:ext cx="1815154" cy="1861185"/>
          </a:xfrm>
          <a:prstGeom prst="rect">
            <a:avLst/>
          </a:prstGeom>
          <a:noFill/>
        </p:spPr>
        <p:txBody>
          <a:bodyPr wrap="square" rtlCol="0">
            <a:spAutoFit/>
          </a:bodyPr>
          <a:lstStyle/>
          <a:p>
            <a:pPr algn="dist"/>
            <a:r>
              <a:rPr lang="en-US" altLang="zh-CN" sz="11500" b="1" dirty="0" smtClean="0">
                <a:solidFill>
                  <a:srgbClr val="CBCAC1"/>
                </a:solidFill>
                <a:latin typeface="Impact" panose="020B0806030902050204" pitchFamily="34" charset="0"/>
                <a:ea typeface="方正兰亭粗黑简体" panose="02000000000000000000" pitchFamily="2" charset="-122"/>
              </a:rPr>
              <a:t>01</a:t>
            </a:r>
            <a:endParaRPr lang="zh-CN" altLang="en-US" sz="11500" b="1" dirty="0">
              <a:solidFill>
                <a:srgbClr val="CBCAC1"/>
              </a:solidFill>
              <a:latin typeface="Impact" panose="020B0806030902050204" pitchFamily="34" charset="0"/>
              <a:ea typeface="方正兰亭粗黑简体" panose="02000000000000000000" pitchFamily="2" charset="-122"/>
            </a:endParaRPr>
          </a:p>
        </p:txBody>
      </p:sp>
      <p:sp>
        <p:nvSpPr>
          <p:cNvPr id="5" name="文本框 4"/>
          <p:cNvSpPr txBox="1"/>
          <p:nvPr/>
        </p:nvSpPr>
        <p:spPr>
          <a:xfrm>
            <a:off x="4507199" y="1516113"/>
            <a:ext cx="3118470" cy="737235"/>
          </a:xfrm>
          <a:prstGeom prst="rect">
            <a:avLst/>
          </a:prstGeom>
          <a:noFill/>
        </p:spPr>
        <p:txBody>
          <a:bodyPr wrap="square" rtlCol="0">
            <a:spAutoFit/>
          </a:bodyPr>
          <a:lstStyle>
            <a:defPPr>
              <a:defRPr lang="zh-CN"/>
            </a:defPPr>
            <a:lvl1pPr marL="609600" indent="-609600" algn="just">
              <a:lnSpc>
                <a:spcPct val="150000"/>
              </a:lnSpc>
              <a:buFont typeface="Wingdings" panose="05000000000000000000" pitchFamily="2" charset="2"/>
              <a:buChar char="l"/>
              <a:defRPr sz="1400">
                <a:gradFill>
                  <a:gsLst>
                    <a:gs pos="57000">
                      <a:srgbClr val="F4DC83"/>
                    </a:gs>
                    <a:gs pos="19000">
                      <a:srgbClr val="CFA455"/>
                    </a:gs>
                    <a:gs pos="100000">
                      <a:srgbClr val="A96B27"/>
                    </a:gs>
                  </a:gsLst>
                  <a:lin ang="5400000" scaled="1"/>
                </a:gradFill>
                <a:latin typeface="华文细黑" panose="02010600040101010101" pitchFamily="2" charset="-122"/>
                <a:ea typeface="华文细黑" panose="02010600040101010101" pitchFamily="2" charset="-122"/>
              </a:defRPr>
            </a:lvl1pPr>
          </a:lstStyle>
          <a:p>
            <a:pPr marL="0" indent="0" algn="dist">
              <a:buNone/>
            </a:pPr>
            <a:r>
              <a:rPr lang="zh-CN" altLang="en-US" sz="2800" dirty="0" smtClean="0">
                <a:solidFill>
                  <a:srgbClr val="CBCAC1"/>
                </a:solidFill>
                <a:latin typeface="方正兰亭粗黑简体" panose="02000000000000000000" pitchFamily="2" charset="-122"/>
                <a:ea typeface="方正兰亭粗黑简体" panose="02000000000000000000" pitchFamily="2" charset="-122"/>
              </a:rPr>
              <a:t>项目人物业务概述</a:t>
            </a:r>
            <a:endParaRPr lang="zh-CN" altLang="en-US" sz="2800" dirty="0" smtClean="0">
              <a:solidFill>
                <a:srgbClr val="CBCAC1"/>
              </a:solidFill>
              <a:latin typeface="方正兰亭粗黑简体" panose="02000000000000000000" pitchFamily="2" charset="-122"/>
              <a:ea typeface="方正兰亭粗黑简体" panose="02000000000000000000" pitchFamily="2" charset="-122"/>
            </a:endParaRPr>
          </a:p>
        </p:txBody>
      </p:sp>
    </p:spTree>
    <p:custDataLst>
      <p:tags r:id="rId2"/>
    </p:custData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5045017" y="1206155"/>
            <a:ext cx="1881819" cy="1871731"/>
          </a:xfrm>
          <a:prstGeom prst="ellipse">
            <a:avLst/>
          </a:prstGeom>
          <a:solidFill>
            <a:srgbClr val="CBCAC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CBCAC1"/>
              </a:solidFill>
              <a:latin typeface="华文细黑" panose="02010600040101010101" pitchFamily="2" charset="-122"/>
              <a:ea typeface="华文细黑" panose="02010600040101010101" pitchFamily="2" charset="-122"/>
            </a:endParaRPr>
          </a:p>
        </p:txBody>
      </p:sp>
      <p:sp>
        <p:nvSpPr>
          <p:cNvPr id="3" name="TextBox 11"/>
          <p:cNvSpPr txBox="1"/>
          <p:nvPr/>
        </p:nvSpPr>
        <p:spPr>
          <a:xfrm>
            <a:off x="1103446" y="4347704"/>
            <a:ext cx="9803359" cy="1501775"/>
          </a:xfrm>
          <a:prstGeom prst="rect">
            <a:avLst/>
          </a:prstGeom>
          <a:noFill/>
        </p:spPr>
        <p:txBody>
          <a:bodyPr wrap="square" rtlCol="0">
            <a:spAutoFit/>
          </a:bodyPr>
          <a:lstStyle/>
          <a:p>
            <a:pPr eaLnBrk="1" latinLnBrk="0" hangingPunct="1">
              <a:lnSpc>
                <a:spcPts val="2200"/>
              </a:lnSpc>
            </a:pPr>
            <a:r>
              <a:rPr lang="zh-CN" altLang="en-US" sz="1400" dirty="0">
                <a:solidFill>
                  <a:schemeClr val="bg1"/>
                </a:solidFill>
                <a:sym typeface="+mn-ea"/>
              </a:rPr>
              <a:t>四川芷涵依恋商贸有限责任公司法人代表，四川独角兽公司总负责人，一如既往从事电商</a:t>
            </a:r>
            <a:r>
              <a:rPr lang="en-US" altLang="zh-CN" sz="1400" dirty="0">
                <a:solidFill>
                  <a:schemeClr val="bg1"/>
                </a:solidFill>
                <a:sym typeface="+mn-ea"/>
              </a:rPr>
              <a:t>6</a:t>
            </a:r>
            <a:r>
              <a:rPr lang="zh-CN" altLang="en-US" sz="1400" dirty="0">
                <a:solidFill>
                  <a:schemeClr val="bg1"/>
                </a:solidFill>
                <a:sym typeface="+mn-ea"/>
              </a:rPr>
              <a:t>年经验，</a:t>
            </a:r>
            <a:r>
              <a:rPr lang="en-US" altLang="zh-CN" sz="1400" dirty="0">
                <a:solidFill>
                  <a:schemeClr val="bg1"/>
                </a:solidFill>
                <a:sym typeface="+mn-ea"/>
              </a:rPr>
              <a:t>2008</a:t>
            </a:r>
            <a:r>
              <a:rPr lang="zh-CN" altLang="en-US" sz="1400" dirty="0">
                <a:solidFill>
                  <a:schemeClr val="bg1"/>
                </a:solidFill>
                <a:sym typeface="+mn-ea"/>
              </a:rPr>
              <a:t>年组织宜宾县</a:t>
            </a:r>
            <a:r>
              <a:rPr lang="en-US" altLang="zh-CN" sz="1400" dirty="0">
                <a:solidFill>
                  <a:schemeClr val="bg1"/>
                </a:solidFill>
                <a:sym typeface="+mn-ea"/>
              </a:rPr>
              <a:t>2</a:t>
            </a:r>
            <a:r>
              <a:rPr lang="zh-CN" altLang="en-US" sz="1400" dirty="0">
                <a:solidFill>
                  <a:schemeClr val="bg1"/>
                </a:solidFill>
                <a:sym typeface="+mn-ea"/>
              </a:rPr>
              <a:t>中全校为白血病患者捐款达</a:t>
            </a:r>
            <a:r>
              <a:rPr lang="en-US" altLang="zh-CN" sz="1400" dirty="0">
                <a:solidFill>
                  <a:schemeClr val="bg1"/>
                </a:solidFill>
                <a:sym typeface="+mn-ea"/>
              </a:rPr>
              <a:t>10</a:t>
            </a:r>
            <a:r>
              <a:rPr lang="zh-CN" altLang="en-US" sz="1400" dirty="0">
                <a:solidFill>
                  <a:schemeClr val="bg1"/>
                </a:solidFill>
                <a:sym typeface="+mn-ea"/>
              </a:rPr>
              <a:t>万，被宜宾电视台，宜宾日报，百度贴吧等争相报道；</a:t>
            </a:r>
            <a:r>
              <a:rPr lang="en-US" altLang="zh-CN" sz="1400" dirty="0">
                <a:solidFill>
                  <a:schemeClr val="bg1"/>
                </a:solidFill>
                <a:sym typeface="+mn-ea"/>
              </a:rPr>
              <a:t>2013</a:t>
            </a:r>
            <a:r>
              <a:rPr lang="zh-CN" altLang="en-US" sz="1400" dirty="0">
                <a:solidFill>
                  <a:schemeClr val="bg1"/>
                </a:solidFill>
                <a:sym typeface="+mn-ea"/>
              </a:rPr>
              <a:t>年从</a:t>
            </a:r>
            <a:r>
              <a:rPr lang="en-US" altLang="zh-CN" sz="1400" dirty="0">
                <a:solidFill>
                  <a:schemeClr val="bg1"/>
                </a:solidFill>
                <a:sym typeface="+mn-ea"/>
              </a:rPr>
              <a:t>2</a:t>
            </a:r>
            <a:r>
              <a:rPr lang="zh-CN" altLang="en-US" sz="1400" dirty="0">
                <a:solidFill>
                  <a:schemeClr val="bg1"/>
                </a:solidFill>
                <a:sym typeface="+mn-ea"/>
              </a:rPr>
              <a:t>人团队到</a:t>
            </a:r>
            <a:r>
              <a:rPr lang="en-US" altLang="zh-CN" sz="1400" dirty="0">
                <a:solidFill>
                  <a:schemeClr val="bg1"/>
                </a:solidFill>
                <a:sym typeface="+mn-ea"/>
              </a:rPr>
              <a:t>2016</a:t>
            </a:r>
            <a:r>
              <a:rPr lang="zh-CN" altLang="en-US" sz="1400" dirty="0">
                <a:solidFill>
                  <a:schemeClr val="bg1"/>
                </a:solidFill>
                <a:sym typeface="+mn-ea"/>
              </a:rPr>
              <a:t>年正式成立公司，通过一系列的</a:t>
            </a:r>
            <a:r>
              <a:rPr lang="en-US" altLang="zh-CN" sz="1400" dirty="0">
                <a:solidFill>
                  <a:schemeClr val="bg1"/>
                </a:solidFill>
                <a:sym typeface="+mn-ea"/>
              </a:rPr>
              <a:t>“</a:t>
            </a:r>
            <a:r>
              <a:rPr lang="zh-CN" altLang="en-US" sz="1400" dirty="0">
                <a:solidFill>
                  <a:schemeClr val="bg1"/>
                </a:solidFill>
                <a:sym typeface="+mn-ea"/>
              </a:rPr>
              <a:t>变法改革</a:t>
            </a:r>
            <a:r>
              <a:rPr lang="en-US" altLang="zh-CN" sz="1400" dirty="0">
                <a:solidFill>
                  <a:schemeClr val="bg1"/>
                </a:solidFill>
                <a:sym typeface="+mn-ea"/>
              </a:rPr>
              <a:t>”</a:t>
            </a:r>
            <a:r>
              <a:rPr lang="zh-CN" altLang="en-US" sz="1400" dirty="0">
                <a:solidFill>
                  <a:schemeClr val="bg1"/>
                </a:solidFill>
                <a:sym typeface="+mn-ea"/>
              </a:rPr>
              <a:t>，在不融资的情况下公司快速发展至接近</a:t>
            </a:r>
            <a:r>
              <a:rPr lang="en-US" altLang="zh-CN" sz="1400" dirty="0">
                <a:solidFill>
                  <a:schemeClr val="bg1"/>
                </a:solidFill>
                <a:sym typeface="+mn-ea"/>
              </a:rPr>
              <a:t>40</a:t>
            </a:r>
            <a:r>
              <a:rPr lang="zh-CN" altLang="en-US" sz="1400" dirty="0">
                <a:solidFill>
                  <a:schemeClr val="bg1"/>
                </a:solidFill>
                <a:sym typeface="+mn-ea"/>
              </a:rPr>
              <a:t>人，让公司在没有融资的情况下连续基本处于持续盈利状态。</a:t>
            </a:r>
            <a:r>
              <a:rPr lang="en-US" altLang="zh-CN" sz="1400" dirty="0">
                <a:solidFill>
                  <a:schemeClr val="bg1"/>
                </a:solidFill>
                <a:sym typeface="+mn-ea"/>
              </a:rPr>
              <a:t>2015</a:t>
            </a:r>
            <a:r>
              <a:rPr lang="zh-CN" altLang="en-US" sz="1400" dirty="0">
                <a:solidFill>
                  <a:schemeClr val="bg1"/>
                </a:solidFill>
                <a:sym typeface="+mn-ea"/>
              </a:rPr>
              <a:t>年为歌手金池和张靓颖写过部分文章；</a:t>
            </a:r>
            <a:r>
              <a:rPr lang="en-US" altLang="zh-CN" sz="1400" dirty="0">
                <a:solidFill>
                  <a:schemeClr val="bg1"/>
                </a:solidFill>
                <a:sym typeface="+mn-ea"/>
              </a:rPr>
              <a:t>2017</a:t>
            </a:r>
            <a:r>
              <a:rPr lang="zh-CN" altLang="en-US" sz="1400" dirty="0">
                <a:solidFill>
                  <a:schemeClr val="bg1"/>
                </a:solidFill>
                <a:sym typeface="+mn-ea"/>
              </a:rPr>
              <a:t>年成功策划拿下博大教育集团培训项目的资质授权，负责的四川独角兽公司被清华大学旗下启迪之星孵化器成功签约入驻孵化。</a:t>
            </a:r>
            <a:endParaRPr lang="zh-CN" altLang="en-US" sz="1400" dirty="0">
              <a:solidFill>
                <a:schemeClr val="bg1"/>
              </a:solidFill>
              <a:latin typeface="华文细黑" panose="02010600040101010101" pitchFamily="2" charset="-122"/>
              <a:ea typeface="华文细黑" panose="02010600040101010101" pitchFamily="2" charset="-122"/>
              <a:sym typeface="+mn-ea"/>
            </a:endParaRPr>
          </a:p>
        </p:txBody>
      </p:sp>
      <p:grpSp>
        <p:nvGrpSpPr>
          <p:cNvPr id="4" name="Group 24"/>
          <p:cNvGrpSpPr/>
          <p:nvPr/>
        </p:nvGrpSpPr>
        <p:grpSpPr>
          <a:xfrm>
            <a:off x="5329887" y="3905009"/>
            <a:ext cx="1350472" cy="203200"/>
            <a:chOff x="4168751" y="2495551"/>
            <a:chExt cx="1012854" cy="152400"/>
          </a:xfrm>
          <a:solidFill>
            <a:srgbClr val="CBCAC1"/>
          </a:solidFill>
        </p:grpSpPr>
        <p:sp>
          <p:nvSpPr>
            <p:cNvPr id="5" name="Oval 1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6" name="Oval 1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7" name="Oval 1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8" name="Oval 1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9" name="Oval 13"/>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10" name="Oval 14"/>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11" name="Oval 23"/>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grpSp>
      <p:sp>
        <p:nvSpPr>
          <p:cNvPr id="12" name="Title 1"/>
          <p:cNvSpPr txBox="1"/>
          <p:nvPr/>
        </p:nvSpPr>
        <p:spPr>
          <a:xfrm>
            <a:off x="4913326" y="3222380"/>
            <a:ext cx="2183596" cy="480116"/>
          </a:xfrm>
          <a:prstGeom prst="rect">
            <a:avLst/>
          </a:prstGeom>
        </p:spPr>
        <p:txBody>
          <a:bodyPr vert="horz" wrap="none" lIns="0" tIns="0" rIns="0" bIns="0" rtlCol="0" anchor="ctr">
            <a:noAutofit/>
          </a:bodyPr>
          <a:lstStyle/>
          <a:p>
            <a:pPr algn="ctr" defTabSz="1375410">
              <a:spcBef>
                <a:spcPct val="0"/>
              </a:spcBef>
              <a:tabLst>
                <a:tab pos="4793615" algn="l"/>
              </a:tabLst>
              <a:defRPr/>
            </a:pPr>
            <a:r>
              <a:rPr lang="zh-CN" altLang="en-US" sz="1865" dirty="0">
                <a:solidFill>
                  <a:srgbClr val="CBCAC1"/>
                </a:solidFill>
                <a:latin typeface="华文细黑" panose="02010600040101010101" pitchFamily="2" charset="-122"/>
                <a:ea typeface="华文细黑" panose="02010600040101010101" pitchFamily="2" charset="-122"/>
                <a:cs typeface="+mj-cs"/>
              </a:rPr>
              <a:t>邢长杰：四川独角兽网络科技有限责任公司总负责人</a:t>
            </a:r>
            <a:endParaRPr lang="zh-CN" altLang="en-US" sz="1865" dirty="0">
              <a:solidFill>
                <a:srgbClr val="CBCAC1"/>
              </a:solidFill>
              <a:latin typeface="华文细黑" panose="02010600040101010101" pitchFamily="2" charset="-122"/>
              <a:ea typeface="华文细黑" panose="02010600040101010101" pitchFamily="2" charset="-122"/>
              <a:cs typeface="+mj-cs"/>
            </a:endParaRPr>
          </a:p>
        </p:txBody>
      </p:sp>
      <p:grpSp>
        <p:nvGrpSpPr>
          <p:cNvPr id="13" name="Group 29"/>
          <p:cNvGrpSpPr/>
          <p:nvPr/>
        </p:nvGrpSpPr>
        <p:grpSpPr>
          <a:xfrm>
            <a:off x="5329887" y="5959490"/>
            <a:ext cx="1350472" cy="203200"/>
            <a:chOff x="4168751" y="2495551"/>
            <a:chExt cx="1012854" cy="152400"/>
          </a:xfrm>
          <a:solidFill>
            <a:srgbClr val="CBCAC1"/>
          </a:solidFill>
        </p:grpSpPr>
        <p:sp>
          <p:nvSpPr>
            <p:cNvPr id="14" name="Oval 30"/>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15" name="Oval 31"/>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16" name="Oval 32"/>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17" name="Oval 33"/>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18" name="Oval 34"/>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19" name="Oval 35"/>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20" name="Oval 36"/>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grpSp>
      <p:sp>
        <p:nvSpPr>
          <p:cNvPr id="21" name="Oval 25"/>
          <p:cNvSpPr/>
          <p:nvPr/>
        </p:nvSpPr>
        <p:spPr>
          <a:xfrm>
            <a:off x="5083411" y="1206155"/>
            <a:ext cx="1843424" cy="1843424"/>
          </a:xfrm>
          <a:prstGeom prst="ellipse">
            <a:avLst/>
          </a:prstGeom>
          <a:noFill/>
          <a:ln>
            <a:noFill/>
          </a:ln>
          <a:effectLst/>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sp>
        <p:nvSpPr>
          <p:cNvPr id="22" name="Oval 10"/>
          <p:cNvSpPr/>
          <p:nvPr/>
        </p:nvSpPr>
        <p:spPr>
          <a:xfrm>
            <a:off x="5133243" y="1205592"/>
            <a:ext cx="1742327" cy="1763172"/>
          </a:xfrm>
          <a:prstGeom prst="ellipse">
            <a:avLst/>
          </a:prstGeom>
          <a:blipFill>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CBCAC1"/>
              </a:solidFill>
              <a:latin typeface="华文细黑" panose="02010600040101010101" pitchFamily="2" charset="-122"/>
              <a:ea typeface="华文细黑" panose="02010600040101010101" pitchFamily="2" charset="-122"/>
            </a:endParaRPr>
          </a:p>
        </p:txBody>
      </p:sp>
      <p:pic>
        <p:nvPicPr>
          <p:cNvPr id="23" name="图片 22"/>
          <p:cNvPicPr>
            <a:picLocks noChangeAspect="1"/>
          </p:cNvPicPr>
          <p:nvPr/>
        </p:nvPicPr>
        <p:blipFill>
          <a:blip r:embed="rId2"/>
          <a:stretch>
            <a:fillRect/>
          </a:stretch>
        </p:blipFill>
        <p:spPr>
          <a:xfrm>
            <a:off x="4913630" y="994410"/>
            <a:ext cx="2183765" cy="2083435"/>
          </a:xfrm>
          <a:prstGeom prst="rect">
            <a:avLst/>
          </a:prstGeom>
        </p:spPr>
      </p:pic>
    </p:spTree>
    <p:custDataLst>
      <p:tags r:id="rId3"/>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p:cNvCxnSpPr/>
          <p:nvPr/>
        </p:nvCxnSpPr>
        <p:spPr>
          <a:xfrm flipH="1">
            <a:off x="-178953" y="4053159"/>
            <a:ext cx="2201049" cy="1210695"/>
          </a:xfrm>
          <a:prstGeom prst="curvedConnector3">
            <a:avLst>
              <a:gd name="adj1" fmla="val 50000"/>
            </a:avLst>
          </a:prstGeom>
          <a:ln>
            <a:solidFill>
              <a:srgbClr val="CBCAC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a:off x="6816831" y="1991409"/>
            <a:ext cx="398503" cy="2801669"/>
          </a:xfrm>
          <a:prstGeom prst="curvedConnector5">
            <a:avLst>
              <a:gd name="adj1" fmla="val -57365"/>
              <a:gd name="adj2" fmla="val 50000"/>
              <a:gd name="adj3" fmla="val 157365"/>
            </a:avLst>
          </a:prstGeom>
          <a:ln>
            <a:solidFill>
              <a:srgbClr val="CBCAC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3703721" y="2201583"/>
            <a:ext cx="729004" cy="3094050"/>
          </a:xfrm>
          <a:prstGeom prst="curvedConnector5">
            <a:avLst>
              <a:gd name="adj1" fmla="val -31358"/>
              <a:gd name="adj2" fmla="val 50000"/>
              <a:gd name="adj3" fmla="val 131358"/>
            </a:avLst>
          </a:prstGeom>
          <a:ln>
            <a:solidFill>
              <a:srgbClr val="CBCAC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32"/>
          <p:cNvCxnSpPr/>
          <p:nvPr/>
        </p:nvCxnSpPr>
        <p:spPr>
          <a:xfrm rot="10800000" flipV="1">
            <a:off x="8876977" y="2003190"/>
            <a:ext cx="1583490" cy="862212"/>
          </a:xfrm>
          <a:prstGeom prst="curvedConnector3">
            <a:avLst>
              <a:gd name="adj1" fmla="val 50000"/>
            </a:avLst>
          </a:prstGeom>
          <a:ln>
            <a:solidFill>
              <a:srgbClr val="CBCAC1"/>
            </a:solidFill>
            <a:prstDash val="dash"/>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rot="836135">
            <a:off x="9321590" y="961869"/>
            <a:ext cx="1983898" cy="1823838"/>
            <a:chOff x="9221131" y="1098006"/>
            <a:chExt cx="1983898" cy="1823838"/>
          </a:xfrm>
          <a:solidFill>
            <a:srgbClr val="CBCAC1"/>
          </a:solidFill>
        </p:grpSpPr>
        <p:sp>
          <p:nvSpPr>
            <p:cNvPr id="43" name="Freeform 5"/>
            <p:cNvSpPr/>
            <p:nvPr/>
          </p:nvSpPr>
          <p:spPr bwMode="auto">
            <a:xfrm>
              <a:off x="10874032" y="1098006"/>
              <a:ext cx="330997" cy="325874"/>
            </a:xfrm>
            <a:custGeom>
              <a:avLst/>
              <a:gdLst>
                <a:gd name="T0" fmla="*/ 248 w 269"/>
                <a:gd name="T1" fmla="*/ 12 h 286"/>
                <a:gd name="T2" fmla="*/ 217 w 269"/>
                <a:gd name="T3" fmla="*/ 0 h 286"/>
                <a:gd name="T4" fmla="*/ 212 w 269"/>
                <a:gd name="T5" fmla="*/ 0 h 286"/>
                <a:gd name="T6" fmla="*/ 208 w 269"/>
                <a:gd name="T7" fmla="*/ 0 h 286"/>
                <a:gd name="T8" fmla="*/ 182 w 269"/>
                <a:gd name="T9" fmla="*/ 5 h 286"/>
                <a:gd name="T10" fmla="*/ 108 w 269"/>
                <a:gd name="T11" fmla="*/ 42 h 286"/>
                <a:gd name="T12" fmla="*/ 6 w 269"/>
                <a:gd name="T13" fmla="*/ 119 h 286"/>
                <a:gd name="T14" fmla="*/ 79 w 269"/>
                <a:gd name="T15" fmla="*/ 188 h 286"/>
                <a:gd name="T16" fmla="*/ 53 w 269"/>
                <a:gd name="T17" fmla="*/ 215 h 286"/>
                <a:gd name="T18" fmla="*/ 30 w 269"/>
                <a:gd name="T19" fmla="*/ 223 h 286"/>
                <a:gd name="T20" fmla="*/ 12 w 269"/>
                <a:gd name="T21" fmla="*/ 231 h 286"/>
                <a:gd name="T22" fmla="*/ 1 w 269"/>
                <a:gd name="T23" fmla="*/ 252 h 286"/>
                <a:gd name="T24" fmla="*/ 12 w 269"/>
                <a:gd name="T25" fmla="*/ 275 h 286"/>
                <a:gd name="T26" fmla="*/ 36 w 269"/>
                <a:gd name="T27" fmla="*/ 285 h 286"/>
                <a:gd name="T28" fmla="*/ 55 w 269"/>
                <a:gd name="T29" fmla="*/ 274 h 286"/>
                <a:gd name="T30" fmla="*/ 63 w 269"/>
                <a:gd name="T31" fmla="*/ 255 h 286"/>
                <a:gd name="T32" fmla="*/ 69 w 269"/>
                <a:gd name="T33" fmla="*/ 231 h 286"/>
                <a:gd name="T34" fmla="*/ 70 w 269"/>
                <a:gd name="T35" fmla="*/ 230 h 286"/>
                <a:gd name="T36" fmla="*/ 96 w 269"/>
                <a:gd name="T37" fmla="*/ 204 h 286"/>
                <a:gd name="T38" fmla="*/ 164 w 269"/>
                <a:gd name="T39" fmla="*/ 268 h 286"/>
                <a:gd name="T40" fmla="*/ 235 w 269"/>
                <a:gd name="T41" fmla="*/ 153 h 286"/>
                <a:gd name="T42" fmla="*/ 265 w 269"/>
                <a:gd name="T43" fmla="*/ 77 h 286"/>
                <a:gd name="T44" fmla="*/ 248 w 269"/>
                <a:gd name="T45" fmla="*/ 12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9" h="286">
                  <a:moveTo>
                    <a:pt x="248" y="12"/>
                  </a:moveTo>
                  <a:cubicBezTo>
                    <a:pt x="239" y="4"/>
                    <a:pt x="228" y="1"/>
                    <a:pt x="217" y="0"/>
                  </a:cubicBezTo>
                  <a:cubicBezTo>
                    <a:pt x="215" y="0"/>
                    <a:pt x="214" y="0"/>
                    <a:pt x="212" y="0"/>
                  </a:cubicBezTo>
                  <a:cubicBezTo>
                    <a:pt x="211" y="0"/>
                    <a:pt x="209" y="0"/>
                    <a:pt x="208" y="0"/>
                  </a:cubicBezTo>
                  <a:cubicBezTo>
                    <a:pt x="199" y="1"/>
                    <a:pt x="190" y="2"/>
                    <a:pt x="182" y="5"/>
                  </a:cubicBezTo>
                  <a:cubicBezTo>
                    <a:pt x="159" y="12"/>
                    <a:pt x="135" y="25"/>
                    <a:pt x="108" y="42"/>
                  </a:cubicBezTo>
                  <a:cubicBezTo>
                    <a:pt x="76" y="63"/>
                    <a:pt x="41" y="90"/>
                    <a:pt x="6" y="119"/>
                  </a:cubicBezTo>
                  <a:cubicBezTo>
                    <a:pt x="79" y="188"/>
                    <a:pt x="79" y="188"/>
                    <a:pt x="79" y="188"/>
                  </a:cubicBezTo>
                  <a:cubicBezTo>
                    <a:pt x="53" y="215"/>
                    <a:pt x="53" y="215"/>
                    <a:pt x="53" y="215"/>
                  </a:cubicBezTo>
                  <a:cubicBezTo>
                    <a:pt x="46" y="222"/>
                    <a:pt x="37" y="222"/>
                    <a:pt x="30" y="223"/>
                  </a:cubicBezTo>
                  <a:cubicBezTo>
                    <a:pt x="23" y="225"/>
                    <a:pt x="17" y="226"/>
                    <a:pt x="12" y="231"/>
                  </a:cubicBezTo>
                  <a:cubicBezTo>
                    <a:pt x="6" y="237"/>
                    <a:pt x="2" y="245"/>
                    <a:pt x="1" y="252"/>
                  </a:cubicBezTo>
                  <a:cubicBezTo>
                    <a:pt x="0" y="259"/>
                    <a:pt x="2" y="266"/>
                    <a:pt x="12" y="275"/>
                  </a:cubicBezTo>
                  <a:cubicBezTo>
                    <a:pt x="21" y="284"/>
                    <a:pt x="29" y="286"/>
                    <a:pt x="36" y="285"/>
                  </a:cubicBezTo>
                  <a:cubicBezTo>
                    <a:pt x="43" y="284"/>
                    <a:pt x="49" y="280"/>
                    <a:pt x="55" y="274"/>
                  </a:cubicBezTo>
                  <a:cubicBezTo>
                    <a:pt x="61" y="269"/>
                    <a:pt x="62" y="263"/>
                    <a:pt x="63" y="255"/>
                  </a:cubicBezTo>
                  <a:cubicBezTo>
                    <a:pt x="63" y="248"/>
                    <a:pt x="63" y="239"/>
                    <a:pt x="69" y="231"/>
                  </a:cubicBezTo>
                  <a:cubicBezTo>
                    <a:pt x="70" y="231"/>
                    <a:pt x="70" y="231"/>
                    <a:pt x="70" y="230"/>
                  </a:cubicBezTo>
                  <a:cubicBezTo>
                    <a:pt x="96" y="204"/>
                    <a:pt x="96" y="204"/>
                    <a:pt x="96" y="204"/>
                  </a:cubicBezTo>
                  <a:cubicBezTo>
                    <a:pt x="164" y="268"/>
                    <a:pt x="164" y="268"/>
                    <a:pt x="164" y="268"/>
                  </a:cubicBezTo>
                  <a:cubicBezTo>
                    <a:pt x="192" y="228"/>
                    <a:pt x="217" y="188"/>
                    <a:pt x="235" y="153"/>
                  </a:cubicBezTo>
                  <a:cubicBezTo>
                    <a:pt x="250" y="125"/>
                    <a:pt x="260" y="100"/>
                    <a:pt x="265" y="77"/>
                  </a:cubicBezTo>
                  <a:cubicBezTo>
                    <a:pt x="269" y="54"/>
                    <a:pt x="267" y="28"/>
                    <a:pt x="248" y="12"/>
                  </a:cubicBez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44" name="Freeform 6"/>
            <p:cNvSpPr/>
            <p:nvPr/>
          </p:nvSpPr>
          <p:spPr bwMode="auto">
            <a:xfrm>
              <a:off x="10539393" y="1252038"/>
              <a:ext cx="519394" cy="492903"/>
            </a:xfrm>
            <a:custGeom>
              <a:avLst/>
              <a:gdLst>
                <a:gd name="T0" fmla="*/ 357 w 422"/>
                <a:gd name="T1" fmla="*/ 109 h 433"/>
                <a:gd name="T2" fmla="*/ 355 w 422"/>
                <a:gd name="T3" fmla="*/ 123 h 433"/>
                <a:gd name="T4" fmla="*/ 342 w 422"/>
                <a:gd name="T5" fmla="*/ 153 h 433"/>
                <a:gd name="T6" fmla="*/ 310 w 422"/>
                <a:gd name="T7" fmla="*/ 170 h 433"/>
                <a:gd name="T8" fmla="*/ 270 w 422"/>
                <a:gd name="T9" fmla="*/ 154 h 433"/>
                <a:gd name="T10" fmla="*/ 253 w 422"/>
                <a:gd name="T11" fmla="*/ 115 h 433"/>
                <a:gd name="T12" fmla="*/ 270 w 422"/>
                <a:gd name="T13" fmla="*/ 82 h 433"/>
                <a:gd name="T14" fmla="*/ 299 w 422"/>
                <a:gd name="T15" fmla="*/ 69 h 433"/>
                <a:gd name="T16" fmla="*/ 311 w 422"/>
                <a:gd name="T17" fmla="*/ 66 h 433"/>
                <a:gd name="T18" fmla="*/ 320 w 422"/>
                <a:gd name="T19" fmla="*/ 57 h 433"/>
                <a:gd name="T20" fmla="*/ 259 w 422"/>
                <a:gd name="T21" fmla="*/ 0 h 433"/>
                <a:gd name="T22" fmla="*/ 208 w 422"/>
                <a:gd name="T23" fmla="*/ 45 h 433"/>
                <a:gd name="T24" fmla="*/ 0 w 422"/>
                <a:gd name="T25" fmla="*/ 247 h 433"/>
                <a:gd name="T26" fmla="*/ 76 w 422"/>
                <a:gd name="T27" fmla="*/ 319 h 433"/>
                <a:gd name="T28" fmla="*/ 81 w 422"/>
                <a:gd name="T29" fmla="*/ 314 h 433"/>
                <a:gd name="T30" fmla="*/ 84 w 422"/>
                <a:gd name="T31" fmla="*/ 300 h 433"/>
                <a:gd name="T32" fmla="*/ 96 w 422"/>
                <a:gd name="T33" fmla="*/ 269 h 433"/>
                <a:gd name="T34" fmla="*/ 128 w 422"/>
                <a:gd name="T35" fmla="*/ 252 h 433"/>
                <a:gd name="T36" fmla="*/ 168 w 422"/>
                <a:gd name="T37" fmla="*/ 268 h 433"/>
                <a:gd name="T38" fmla="*/ 185 w 422"/>
                <a:gd name="T39" fmla="*/ 308 h 433"/>
                <a:gd name="T40" fmla="*/ 168 w 422"/>
                <a:gd name="T41" fmla="*/ 340 h 433"/>
                <a:gd name="T42" fmla="*/ 139 w 422"/>
                <a:gd name="T43" fmla="*/ 354 h 433"/>
                <a:gd name="T44" fmla="*/ 128 w 422"/>
                <a:gd name="T45" fmla="*/ 356 h 433"/>
                <a:gd name="T46" fmla="*/ 122 w 422"/>
                <a:gd name="T47" fmla="*/ 362 h 433"/>
                <a:gd name="T48" fmla="*/ 198 w 422"/>
                <a:gd name="T49" fmla="*/ 433 h 433"/>
                <a:gd name="T50" fmla="*/ 386 w 422"/>
                <a:gd name="T51" fmla="*/ 203 h 433"/>
                <a:gd name="T52" fmla="*/ 422 w 422"/>
                <a:gd name="T53" fmla="*/ 152 h 433"/>
                <a:gd name="T54" fmla="*/ 366 w 422"/>
                <a:gd name="T55" fmla="*/ 100 h 433"/>
                <a:gd name="T56" fmla="*/ 357 w 422"/>
                <a:gd name="T57" fmla="*/ 10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2" h="433">
                  <a:moveTo>
                    <a:pt x="357" y="109"/>
                  </a:moveTo>
                  <a:cubicBezTo>
                    <a:pt x="356" y="110"/>
                    <a:pt x="356" y="113"/>
                    <a:pt x="355" y="123"/>
                  </a:cubicBezTo>
                  <a:cubicBezTo>
                    <a:pt x="354" y="131"/>
                    <a:pt x="351" y="144"/>
                    <a:pt x="342" y="153"/>
                  </a:cubicBezTo>
                  <a:cubicBezTo>
                    <a:pt x="333" y="162"/>
                    <a:pt x="323" y="169"/>
                    <a:pt x="310" y="170"/>
                  </a:cubicBezTo>
                  <a:cubicBezTo>
                    <a:pt x="297" y="172"/>
                    <a:pt x="282" y="166"/>
                    <a:pt x="270" y="154"/>
                  </a:cubicBezTo>
                  <a:cubicBezTo>
                    <a:pt x="258" y="143"/>
                    <a:pt x="252" y="127"/>
                    <a:pt x="253" y="115"/>
                  </a:cubicBezTo>
                  <a:cubicBezTo>
                    <a:pt x="255" y="101"/>
                    <a:pt x="262" y="91"/>
                    <a:pt x="270" y="82"/>
                  </a:cubicBezTo>
                  <a:cubicBezTo>
                    <a:pt x="279" y="73"/>
                    <a:pt x="291" y="70"/>
                    <a:pt x="299" y="69"/>
                  </a:cubicBezTo>
                  <a:cubicBezTo>
                    <a:pt x="308" y="67"/>
                    <a:pt x="309" y="67"/>
                    <a:pt x="311" y="66"/>
                  </a:cubicBezTo>
                  <a:cubicBezTo>
                    <a:pt x="320" y="57"/>
                    <a:pt x="320" y="57"/>
                    <a:pt x="320" y="57"/>
                  </a:cubicBezTo>
                  <a:cubicBezTo>
                    <a:pt x="259" y="0"/>
                    <a:pt x="259" y="0"/>
                    <a:pt x="259" y="0"/>
                  </a:cubicBezTo>
                  <a:cubicBezTo>
                    <a:pt x="242" y="14"/>
                    <a:pt x="225" y="29"/>
                    <a:pt x="208" y="45"/>
                  </a:cubicBezTo>
                  <a:cubicBezTo>
                    <a:pt x="107" y="136"/>
                    <a:pt x="22" y="223"/>
                    <a:pt x="0" y="247"/>
                  </a:cubicBezTo>
                  <a:cubicBezTo>
                    <a:pt x="76" y="319"/>
                    <a:pt x="76" y="319"/>
                    <a:pt x="76" y="319"/>
                  </a:cubicBezTo>
                  <a:cubicBezTo>
                    <a:pt x="81" y="314"/>
                    <a:pt x="81" y="314"/>
                    <a:pt x="81" y="314"/>
                  </a:cubicBezTo>
                  <a:cubicBezTo>
                    <a:pt x="82" y="312"/>
                    <a:pt x="82" y="310"/>
                    <a:pt x="84" y="300"/>
                  </a:cubicBezTo>
                  <a:cubicBezTo>
                    <a:pt x="84" y="291"/>
                    <a:pt x="87" y="279"/>
                    <a:pt x="96" y="269"/>
                  </a:cubicBezTo>
                  <a:cubicBezTo>
                    <a:pt x="105" y="261"/>
                    <a:pt x="115" y="254"/>
                    <a:pt x="128" y="252"/>
                  </a:cubicBezTo>
                  <a:cubicBezTo>
                    <a:pt x="141" y="251"/>
                    <a:pt x="156" y="256"/>
                    <a:pt x="168" y="268"/>
                  </a:cubicBezTo>
                  <a:cubicBezTo>
                    <a:pt x="180" y="280"/>
                    <a:pt x="186" y="295"/>
                    <a:pt x="185" y="308"/>
                  </a:cubicBezTo>
                  <a:cubicBezTo>
                    <a:pt x="183" y="321"/>
                    <a:pt x="176" y="332"/>
                    <a:pt x="168" y="340"/>
                  </a:cubicBezTo>
                  <a:cubicBezTo>
                    <a:pt x="159" y="349"/>
                    <a:pt x="147" y="352"/>
                    <a:pt x="139" y="354"/>
                  </a:cubicBezTo>
                  <a:cubicBezTo>
                    <a:pt x="130" y="355"/>
                    <a:pt x="129" y="355"/>
                    <a:pt x="128" y="356"/>
                  </a:cubicBezTo>
                  <a:cubicBezTo>
                    <a:pt x="122" y="362"/>
                    <a:pt x="122" y="362"/>
                    <a:pt x="122" y="362"/>
                  </a:cubicBezTo>
                  <a:cubicBezTo>
                    <a:pt x="198" y="433"/>
                    <a:pt x="198" y="433"/>
                    <a:pt x="198" y="433"/>
                  </a:cubicBezTo>
                  <a:cubicBezTo>
                    <a:pt x="217" y="412"/>
                    <a:pt x="301" y="316"/>
                    <a:pt x="386" y="203"/>
                  </a:cubicBezTo>
                  <a:cubicBezTo>
                    <a:pt x="398" y="186"/>
                    <a:pt x="410" y="169"/>
                    <a:pt x="422" y="152"/>
                  </a:cubicBezTo>
                  <a:cubicBezTo>
                    <a:pt x="366" y="100"/>
                    <a:pt x="366" y="100"/>
                    <a:pt x="366" y="100"/>
                  </a:cubicBezTo>
                  <a:lnTo>
                    <a:pt x="357" y="109"/>
                  </a:ln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45" name="Freeform 7"/>
            <p:cNvSpPr/>
            <p:nvPr/>
          </p:nvSpPr>
          <p:spPr bwMode="auto">
            <a:xfrm>
              <a:off x="9221131" y="1454687"/>
              <a:ext cx="637533" cy="258486"/>
            </a:xfrm>
            <a:custGeom>
              <a:avLst/>
              <a:gdLst>
                <a:gd name="T0" fmla="*/ 507 w 518"/>
                <a:gd name="T1" fmla="*/ 142 h 227"/>
                <a:gd name="T2" fmla="*/ 488 w 518"/>
                <a:gd name="T3" fmla="*/ 135 h 227"/>
                <a:gd name="T4" fmla="*/ 463 w 518"/>
                <a:gd name="T5" fmla="*/ 128 h 227"/>
                <a:gd name="T6" fmla="*/ 463 w 518"/>
                <a:gd name="T7" fmla="*/ 128 h 227"/>
                <a:gd name="T8" fmla="*/ 440 w 518"/>
                <a:gd name="T9" fmla="*/ 105 h 227"/>
                <a:gd name="T10" fmla="*/ 510 w 518"/>
                <a:gd name="T11" fmla="*/ 30 h 227"/>
                <a:gd name="T12" fmla="*/ 148 w 518"/>
                <a:gd name="T13" fmla="*/ 0 h 227"/>
                <a:gd name="T14" fmla="*/ 146 w 518"/>
                <a:gd name="T15" fmla="*/ 0 h 227"/>
                <a:gd name="T16" fmla="*/ 132 w 518"/>
                <a:gd name="T17" fmla="*/ 5 h 227"/>
                <a:gd name="T18" fmla="*/ 57 w 518"/>
                <a:gd name="T19" fmla="*/ 66 h 227"/>
                <a:gd name="T20" fmla="*/ 12 w 518"/>
                <a:gd name="T21" fmla="*/ 113 h 227"/>
                <a:gd name="T22" fmla="*/ 0 w 518"/>
                <a:gd name="T23" fmla="*/ 141 h 227"/>
                <a:gd name="T24" fmla="*/ 9 w 518"/>
                <a:gd name="T25" fmla="*/ 163 h 227"/>
                <a:gd name="T26" fmla="*/ 28 w 518"/>
                <a:gd name="T27" fmla="*/ 172 h 227"/>
                <a:gd name="T28" fmla="*/ 326 w 518"/>
                <a:gd name="T29" fmla="*/ 227 h 227"/>
                <a:gd name="T30" fmla="*/ 424 w 518"/>
                <a:gd name="T31" fmla="*/ 122 h 227"/>
                <a:gd name="T32" fmla="*/ 448 w 518"/>
                <a:gd name="T33" fmla="*/ 145 h 227"/>
                <a:gd name="T34" fmla="*/ 456 w 518"/>
                <a:gd name="T35" fmla="*/ 168 h 227"/>
                <a:gd name="T36" fmla="*/ 464 w 518"/>
                <a:gd name="T37" fmla="*/ 186 h 227"/>
                <a:gd name="T38" fmla="*/ 484 w 518"/>
                <a:gd name="T39" fmla="*/ 197 h 227"/>
                <a:gd name="T40" fmla="*/ 507 w 518"/>
                <a:gd name="T41" fmla="*/ 186 h 227"/>
                <a:gd name="T42" fmla="*/ 518 w 518"/>
                <a:gd name="T43" fmla="*/ 162 h 227"/>
                <a:gd name="T44" fmla="*/ 507 w 518"/>
                <a:gd name="T45" fmla="*/ 142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8" h="227">
                  <a:moveTo>
                    <a:pt x="507" y="142"/>
                  </a:moveTo>
                  <a:cubicBezTo>
                    <a:pt x="501" y="137"/>
                    <a:pt x="495" y="136"/>
                    <a:pt x="488" y="135"/>
                  </a:cubicBezTo>
                  <a:cubicBezTo>
                    <a:pt x="480" y="134"/>
                    <a:pt x="471" y="135"/>
                    <a:pt x="463" y="128"/>
                  </a:cubicBezTo>
                  <a:cubicBezTo>
                    <a:pt x="463" y="128"/>
                    <a:pt x="463" y="128"/>
                    <a:pt x="463" y="128"/>
                  </a:cubicBezTo>
                  <a:cubicBezTo>
                    <a:pt x="440" y="105"/>
                    <a:pt x="440" y="105"/>
                    <a:pt x="440" y="105"/>
                  </a:cubicBezTo>
                  <a:cubicBezTo>
                    <a:pt x="510" y="30"/>
                    <a:pt x="510" y="30"/>
                    <a:pt x="510" y="30"/>
                  </a:cubicBezTo>
                  <a:cubicBezTo>
                    <a:pt x="148" y="0"/>
                    <a:pt x="148" y="0"/>
                    <a:pt x="148" y="0"/>
                  </a:cubicBezTo>
                  <a:cubicBezTo>
                    <a:pt x="148" y="0"/>
                    <a:pt x="147" y="0"/>
                    <a:pt x="146" y="0"/>
                  </a:cubicBezTo>
                  <a:cubicBezTo>
                    <a:pt x="141" y="0"/>
                    <a:pt x="136" y="2"/>
                    <a:pt x="132" y="5"/>
                  </a:cubicBezTo>
                  <a:cubicBezTo>
                    <a:pt x="132" y="5"/>
                    <a:pt x="92" y="35"/>
                    <a:pt x="57" y="66"/>
                  </a:cubicBezTo>
                  <a:cubicBezTo>
                    <a:pt x="39" y="82"/>
                    <a:pt x="23" y="98"/>
                    <a:pt x="12" y="113"/>
                  </a:cubicBezTo>
                  <a:cubicBezTo>
                    <a:pt x="6" y="121"/>
                    <a:pt x="1" y="127"/>
                    <a:pt x="0" y="141"/>
                  </a:cubicBezTo>
                  <a:cubicBezTo>
                    <a:pt x="0" y="148"/>
                    <a:pt x="3" y="157"/>
                    <a:pt x="9" y="163"/>
                  </a:cubicBezTo>
                  <a:cubicBezTo>
                    <a:pt x="15" y="169"/>
                    <a:pt x="22" y="171"/>
                    <a:pt x="28" y="172"/>
                  </a:cubicBezTo>
                  <a:cubicBezTo>
                    <a:pt x="145" y="190"/>
                    <a:pt x="243" y="208"/>
                    <a:pt x="326" y="227"/>
                  </a:cubicBezTo>
                  <a:cubicBezTo>
                    <a:pt x="424" y="122"/>
                    <a:pt x="424" y="122"/>
                    <a:pt x="424" y="122"/>
                  </a:cubicBezTo>
                  <a:cubicBezTo>
                    <a:pt x="448" y="145"/>
                    <a:pt x="448" y="145"/>
                    <a:pt x="448" y="145"/>
                  </a:cubicBezTo>
                  <a:cubicBezTo>
                    <a:pt x="455" y="152"/>
                    <a:pt x="455" y="160"/>
                    <a:pt x="456" y="168"/>
                  </a:cubicBezTo>
                  <a:cubicBezTo>
                    <a:pt x="457" y="175"/>
                    <a:pt x="459" y="181"/>
                    <a:pt x="464" y="186"/>
                  </a:cubicBezTo>
                  <a:cubicBezTo>
                    <a:pt x="470" y="192"/>
                    <a:pt x="477" y="196"/>
                    <a:pt x="484" y="197"/>
                  </a:cubicBezTo>
                  <a:cubicBezTo>
                    <a:pt x="491" y="197"/>
                    <a:pt x="498" y="195"/>
                    <a:pt x="507" y="186"/>
                  </a:cubicBezTo>
                  <a:cubicBezTo>
                    <a:pt x="516" y="177"/>
                    <a:pt x="518" y="169"/>
                    <a:pt x="518" y="162"/>
                  </a:cubicBezTo>
                  <a:cubicBezTo>
                    <a:pt x="517" y="155"/>
                    <a:pt x="513" y="148"/>
                    <a:pt x="507" y="142"/>
                  </a:cubicBez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46" name="Freeform 8"/>
            <p:cNvSpPr/>
            <p:nvPr/>
          </p:nvSpPr>
          <p:spPr bwMode="auto">
            <a:xfrm>
              <a:off x="9655694" y="1492232"/>
              <a:ext cx="854033" cy="425996"/>
            </a:xfrm>
            <a:custGeom>
              <a:avLst/>
              <a:gdLst>
                <a:gd name="T0" fmla="*/ 689 w 694"/>
                <a:gd name="T1" fmla="*/ 42 h 374"/>
                <a:gd name="T2" fmla="*/ 188 w 694"/>
                <a:gd name="T3" fmla="*/ 0 h 374"/>
                <a:gd name="T4" fmla="*/ 118 w 694"/>
                <a:gd name="T5" fmla="*/ 74 h 374"/>
                <a:gd name="T6" fmla="*/ 123 w 694"/>
                <a:gd name="T7" fmla="*/ 80 h 374"/>
                <a:gd name="T8" fmla="*/ 137 w 694"/>
                <a:gd name="T9" fmla="*/ 82 h 374"/>
                <a:gd name="T10" fmla="*/ 168 w 694"/>
                <a:gd name="T11" fmla="*/ 95 h 374"/>
                <a:gd name="T12" fmla="*/ 185 w 694"/>
                <a:gd name="T13" fmla="*/ 127 h 374"/>
                <a:gd name="T14" fmla="*/ 169 w 694"/>
                <a:gd name="T15" fmla="*/ 167 h 374"/>
                <a:gd name="T16" fmla="*/ 129 w 694"/>
                <a:gd name="T17" fmla="*/ 184 h 374"/>
                <a:gd name="T18" fmla="*/ 97 w 694"/>
                <a:gd name="T19" fmla="*/ 167 h 374"/>
                <a:gd name="T20" fmla="*/ 83 w 694"/>
                <a:gd name="T21" fmla="*/ 138 h 374"/>
                <a:gd name="T22" fmla="*/ 81 w 694"/>
                <a:gd name="T23" fmla="*/ 126 h 374"/>
                <a:gd name="T24" fmla="*/ 75 w 694"/>
                <a:gd name="T25" fmla="*/ 120 h 374"/>
                <a:gd name="T26" fmla="*/ 0 w 694"/>
                <a:gd name="T27" fmla="*/ 201 h 374"/>
                <a:gd name="T28" fmla="*/ 336 w 694"/>
                <a:gd name="T29" fmla="*/ 325 h 374"/>
                <a:gd name="T30" fmla="*/ 387 w 694"/>
                <a:gd name="T31" fmla="*/ 374 h 374"/>
                <a:gd name="T32" fmla="*/ 502 w 694"/>
                <a:gd name="T33" fmla="*/ 251 h 374"/>
                <a:gd name="T34" fmla="*/ 524 w 694"/>
                <a:gd name="T35" fmla="*/ 273 h 374"/>
                <a:gd name="T36" fmla="*/ 532 w 694"/>
                <a:gd name="T37" fmla="*/ 296 h 374"/>
                <a:gd name="T38" fmla="*/ 540 w 694"/>
                <a:gd name="T39" fmla="*/ 314 h 374"/>
                <a:gd name="T40" fmla="*/ 561 w 694"/>
                <a:gd name="T41" fmla="*/ 325 h 374"/>
                <a:gd name="T42" fmla="*/ 584 w 694"/>
                <a:gd name="T43" fmla="*/ 314 h 374"/>
                <a:gd name="T44" fmla="*/ 594 w 694"/>
                <a:gd name="T45" fmla="*/ 290 h 374"/>
                <a:gd name="T46" fmla="*/ 583 w 694"/>
                <a:gd name="T47" fmla="*/ 270 h 374"/>
                <a:gd name="T48" fmla="*/ 564 w 694"/>
                <a:gd name="T49" fmla="*/ 263 h 374"/>
                <a:gd name="T50" fmla="*/ 540 w 694"/>
                <a:gd name="T51" fmla="*/ 256 h 374"/>
                <a:gd name="T52" fmla="*/ 539 w 694"/>
                <a:gd name="T53" fmla="*/ 256 h 374"/>
                <a:gd name="T54" fmla="*/ 518 w 694"/>
                <a:gd name="T55" fmla="*/ 235 h 374"/>
                <a:gd name="T56" fmla="*/ 694 w 694"/>
                <a:gd name="T57" fmla="*/ 47 h 374"/>
                <a:gd name="T58" fmla="*/ 689 w 694"/>
                <a:gd name="T59" fmla="*/ 42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94" h="374">
                  <a:moveTo>
                    <a:pt x="689" y="42"/>
                  </a:moveTo>
                  <a:cubicBezTo>
                    <a:pt x="188" y="0"/>
                    <a:pt x="188" y="0"/>
                    <a:pt x="188" y="0"/>
                  </a:cubicBezTo>
                  <a:cubicBezTo>
                    <a:pt x="118" y="74"/>
                    <a:pt x="118" y="74"/>
                    <a:pt x="118" y="74"/>
                  </a:cubicBezTo>
                  <a:cubicBezTo>
                    <a:pt x="123" y="80"/>
                    <a:pt x="123" y="80"/>
                    <a:pt x="123" y="80"/>
                  </a:cubicBezTo>
                  <a:cubicBezTo>
                    <a:pt x="125" y="81"/>
                    <a:pt x="127" y="81"/>
                    <a:pt x="137" y="82"/>
                  </a:cubicBezTo>
                  <a:cubicBezTo>
                    <a:pt x="146" y="83"/>
                    <a:pt x="158" y="86"/>
                    <a:pt x="168" y="95"/>
                  </a:cubicBezTo>
                  <a:cubicBezTo>
                    <a:pt x="176" y="103"/>
                    <a:pt x="183" y="114"/>
                    <a:pt x="185" y="127"/>
                  </a:cubicBezTo>
                  <a:cubicBezTo>
                    <a:pt x="186" y="139"/>
                    <a:pt x="180" y="155"/>
                    <a:pt x="169" y="167"/>
                  </a:cubicBezTo>
                  <a:cubicBezTo>
                    <a:pt x="157" y="179"/>
                    <a:pt x="141" y="185"/>
                    <a:pt x="129" y="184"/>
                  </a:cubicBezTo>
                  <a:cubicBezTo>
                    <a:pt x="115" y="182"/>
                    <a:pt x="105" y="175"/>
                    <a:pt x="97" y="167"/>
                  </a:cubicBezTo>
                  <a:cubicBezTo>
                    <a:pt x="87" y="158"/>
                    <a:pt x="85" y="146"/>
                    <a:pt x="83" y="138"/>
                  </a:cubicBezTo>
                  <a:cubicBezTo>
                    <a:pt x="82" y="128"/>
                    <a:pt x="82" y="127"/>
                    <a:pt x="81" y="126"/>
                  </a:cubicBezTo>
                  <a:cubicBezTo>
                    <a:pt x="75" y="120"/>
                    <a:pt x="75" y="120"/>
                    <a:pt x="75" y="120"/>
                  </a:cubicBezTo>
                  <a:cubicBezTo>
                    <a:pt x="0" y="201"/>
                    <a:pt x="0" y="201"/>
                    <a:pt x="0" y="201"/>
                  </a:cubicBezTo>
                  <a:cubicBezTo>
                    <a:pt x="184" y="245"/>
                    <a:pt x="284" y="290"/>
                    <a:pt x="336" y="325"/>
                  </a:cubicBezTo>
                  <a:cubicBezTo>
                    <a:pt x="367" y="346"/>
                    <a:pt x="380" y="363"/>
                    <a:pt x="387" y="374"/>
                  </a:cubicBezTo>
                  <a:cubicBezTo>
                    <a:pt x="502" y="251"/>
                    <a:pt x="502" y="251"/>
                    <a:pt x="502" y="251"/>
                  </a:cubicBezTo>
                  <a:cubicBezTo>
                    <a:pt x="524" y="273"/>
                    <a:pt x="524" y="273"/>
                    <a:pt x="524" y="273"/>
                  </a:cubicBezTo>
                  <a:cubicBezTo>
                    <a:pt x="531" y="280"/>
                    <a:pt x="531" y="288"/>
                    <a:pt x="532" y="296"/>
                  </a:cubicBezTo>
                  <a:cubicBezTo>
                    <a:pt x="533" y="303"/>
                    <a:pt x="535" y="309"/>
                    <a:pt x="540" y="314"/>
                  </a:cubicBezTo>
                  <a:cubicBezTo>
                    <a:pt x="546" y="320"/>
                    <a:pt x="553" y="324"/>
                    <a:pt x="561" y="325"/>
                  </a:cubicBezTo>
                  <a:cubicBezTo>
                    <a:pt x="568" y="325"/>
                    <a:pt x="575" y="323"/>
                    <a:pt x="584" y="314"/>
                  </a:cubicBezTo>
                  <a:cubicBezTo>
                    <a:pt x="593" y="305"/>
                    <a:pt x="595" y="297"/>
                    <a:pt x="594" y="290"/>
                  </a:cubicBezTo>
                  <a:cubicBezTo>
                    <a:pt x="593" y="283"/>
                    <a:pt x="589" y="276"/>
                    <a:pt x="583" y="270"/>
                  </a:cubicBezTo>
                  <a:cubicBezTo>
                    <a:pt x="578" y="265"/>
                    <a:pt x="572" y="264"/>
                    <a:pt x="564" y="263"/>
                  </a:cubicBezTo>
                  <a:cubicBezTo>
                    <a:pt x="557" y="262"/>
                    <a:pt x="548" y="263"/>
                    <a:pt x="540" y="256"/>
                  </a:cubicBezTo>
                  <a:cubicBezTo>
                    <a:pt x="540" y="256"/>
                    <a:pt x="539" y="256"/>
                    <a:pt x="539" y="256"/>
                  </a:cubicBezTo>
                  <a:cubicBezTo>
                    <a:pt x="518" y="235"/>
                    <a:pt x="518" y="235"/>
                    <a:pt x="518" y="235"/>
                  </a:cubicBezTo>
                  <a:cubicBezTo>
                    <a:pt x="694" y="47"/>
                    <a:pt x="694" y="47"/>
                    <a:pt x="694" y="47"/>
                  </a:cubicBezTo>
                  <a:lnTo>
                    <a:pt x="689" y="42"/>
                  </a:ln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47" name="Freeform 9"/>
            <p:cNvSpPr/>
            <p:nvPr/>
          </p:nvSpPr>
          <p:spPr bwMode="auto">
            <a:xfrm>
              <a:off x="10130851" y="1561547"/>
              <a:ext cx="627645" cy="595912"/>
            </a:xfrm>
            <a:custGeom>
              <a:avLst/>
              <a:gdLst>
                <a:gd name="T0" fmla="*/ 445 w 510"/>
                <a:gd name="T1" fmla="*/ 70 h 523"/>
                <a:gd name="T2" fmla="*/ 468 w 510"/>
                <a:gd name="T3" fmla="*/ 62 h 523"/>
                <a:gd name="T4" fmla="*/ 486 w 510"/>
                <a:gd name="T5" fmla="*/ 54 h 523"/>
                <a:gd name="T6" fmla="*/ 497 w 510"/>
                <a:gd name="T7" fmla="*/ 34 h 523"/>
                <a:gd name="T8" fmla="*/ 486 w 510"/>
                <a:gd name="T9" fmla="*/ 10 h 523"/>
                <a:gd name="T10" fmla="*/ 465 w 510"/>
                <a:gd name="T11" fmla="*/ 0 h 523"/>
                <a:gd name="T12" fmla="*/ 462 w 510"/>
                <a:gd name="T13" fmla="*/ 0 h 523"/>
                <a:gd name="T14" fmla="*/ 443 w 510"/>
                <a:gd name="T15" fmla="*/ 11 h 523"/>
                <a:gd name="T16" fmla="*/ 435 w 510"/>
                <a:gd name="T17" fmla="*/ 30 h 523"/>
                <a:gd name="T18" fmla="*/ 429 w 510"/>
                <a:gd name="T19" fmla="*/ 54 h 523"/>
                <a:gd name="T20" fmla="*/ 428 w 510"/>
                <a:gd name="T21" fmla="*/ 55 h 523"/>
                <a:gd name="T22" fmla="*/ 406 w 510"/>
                <a:gd name="T23" fmla="*/ 77 h 523"/>
                <a:gd name="T24" fmla="*/ 326 w 510"/>
                <a:gd name="T25" fmla="*/ 2 h 523"/>
                <a:gd name="T26" fmla="*/ 163 w 510"/>
                <a:gd name="T27" fmla="*/ 176 h 523"/>
                <a:gd name="T28" fmla="*/ 167 w 510"/>
                <a:gd name="T29" fmla="*/ 180 h 523"/>
                <a:gd name="T30" fmla="*/ 181 w 510"/>
                <a:gd name="T31" fmla="*/ 182 h 523"/>
                <a:gd name="T32" fmla="*/ 211 w 510"/>
                <a:gd name="T33" fmla="*/ 195 h 523"/>
                <a:gd name="T34" fmla="*/ 228 w 510"/>
                <a:gd name="T35" fmla="*/ 227 h 523"/>
                <a:gd name="T36" fmla="*/ 212 w 510"/>
                <a:gd name="T37" fmla="*/ 267 h 523"/>
                <a:gd name="T38" fmla="*/ 172 w 510"/>
                <a:gd name="T39" fmla="*/ 284 h 523"/>
                <a:gd name="T40" fmla="*/ 140 w 510"/>
                <a:gd name="T41" fmla="*/ 267 h 523"/>
                <a:gd name="T42" fmla="*/ 127 w 510"/>
                <a:gd name="T43" fmla="*/ 238 h 523"/>
                <a:gd name="T44" fmla="*/ 124 w 510"/>
                <a:gd name="T45" fmla="*/ 226 h 523"/>
                <a:gd name="T46" fmla="*/ 120 w 510"/>
                <a:gd name="T47" fmla="*/ 222 h 523"/>
                <a:gd name="T48" fmla="*/ 0 w 510"/>
                <a:gd name="T49" fmla="*/ 349 h 523"/>
                <a:gd name="T50" fmla="*/ 85 w 510"/>
                <a:gd name="T51" fmla="*/ 428 h 523"/>
                <a:gd name="T52" fmla="*/ 61 w 510"/>
                <a:gd name="T53" fmla="*/ 453 h 523"/>
                <a:gd name="T54" fmla="*/ 38 w 510"/>
                <a:gd name="T55" fmla="*/ 461 h 523"/>
                <a:gd name="T56" fmla="*/ 20 w 510"/>
                <a:gd name="T57" fmla="*/ 469 h 523"/>
                <a:gd name="T58" fmla="*/ 9 w 510"/>
                <a:gd name="T59" fmla="*/ 489 h 523"/>
                <a:gd name="T60" fmla="*/ 20 w 510"/>
                <a:gd name="T61" fmla="*/ 512 h 523"/>
                <a:gd name="T62" fmla="*/ 44 w 510"/>
                <a:gd name="T63" fmla="*/ 523 h 523"/>
                <a:gd name="T64" fmla="*/ 63 w 510"/>
                <a:gd name="T65" fmla="*/ 512 h 523"/>
                <a:gd name="T66" fmla="*/ 71 w 510"/>
                <a:gd name="T67" fmla="*/ 493 h 523"/>
                <a:gd name="T68" fmla="*/ 77 w 510"/>
                <a:gd name="T69" fmla="*/ 468 h 523"/>
                <a:gd name="T70" fmla="*/ 78 w 510"/>
                <a:gd name="T71" fmla="*/ 468 h 523"/>
                <a:gd name="T72" fmla="*/ 102 w 510"/>
                <a:gd name="T73" fmla="*/ 444 h 523"/>
                <a:gd name="T74" fmla="*/ 185 w 510"/>
                <a:gd name="T75" fmla="*/ 522 h 523"/>
                <a:gd name="T76" fmla="*/ 367 w 510"/>
                <a:gd name="T77" fmla="*/ 328 h 523"/>
                <a:gd name="T78" fmla="*/ 366 w 510"/>
                <a:gd name="T79" fmla="*/ 327 h 523"/>
                <a:gd name="T80" fmla="*/ 352 w 510"/>
                <a:gd name="T81" fmla="*/ 324 h 523"/>
                <a:gd name="T82" fmla="*/ 322 w 510"/>
                <a:gd name="T83" fmla="*/ 312 h 523"/>
                <a:gd name="T84" fmla="*/ 305 w 510"/>
                <a:gd name="T85" fmla="*/ 280 h 523"/>
                <a:gd name="T86" fmla="*/ 321 w 510"/>
                <a:gd name="T87" fmla="*/ 240 h 523"/>
                <a:gd name="T88" fmla="*/ 360 w 510"/>
                <a:gd name="T89" fmla="*/ 223 h 523"/>
                <a:gd name="T90" fmla="*/ 393 w 510"/>
                <a:gd name="T91" fmla="*/ 240 h 523"/>
                <a:gd name="T92" fmla="*/ 406 w 510"/>
                <a:gd name="T93" fmla="*/ 269 h 523"/>
                <a:gd name="T94" fmla="*/ 409 w 510"/>
                <a:gd name="T95" fmla="*/ 280 h 523"/>
                <a:gd name="T96" fmla="*/ 410 w 510"/>
                <a:gd name="T97" fmla="*/ 282 h 523"/>
                <a:gd name="T98" fmla="*/ 510 w 510"/>
                <a:gd name="T99" fmla="*/ 175 h 523"/>
                <a:gd name="T100" fmla="*/ 423 w 510"/>
                <a:gd name="T101" fmla="*/ 93 h 523"/>
                <a:gd name="T102" fmla="*/ 445 w 510"/>
                <a:gd name="T103" fmla="*/ 7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10" h="523">
                  <a:moveTo>
                    <a:pt x="445" y="70"/>
                  </a:moveTo>
                  <a:cubicBezTo>
                    <a:pt x="452" y="63"/>
                    <a:pt x="461" y="63"/>
                    <a:pt x="468" y="62"/>
                  </a:cubicBezTo>
                  <a:cubicBezTo>
                    <a:pt x="475" y="61"/>
                    <a:pt x="481" y="59"/>
                    <a:pt x="486" y="54"/>
                  </a:cubicBezTo>
                  <a:cubicBezTo>
                    <a:pt x="492" y="48"/>
                    <a:pt x="496" y="41"/>
                    <a:pt x="497" y="34"/>
                  </a:cubicBezTo>
                  <a:cubicBezTo>
                    <a:pt x="498" y="27"/>
                    <a:pt x="496" y="19"/>
                    <a:pt x="486" y="10"/>
                  </a:cubicBezTo>
                  <a:cubicBezTo>
                    <a:pt x="478" y="3"/>
                    <a:pt x="471" y="0"/>
                    <a:pt x="465" y="0"/>
                  </a:cubicBezTo>
                  <a:cubicBezTo>
                    <a:pt x="464" y="0"/>
                    <a:pt x="463" y="0"/>
                    <a:pt x="462" y="0"/>
                  </a:cubicBezTo>
                  <a:cubicBezTo>
                    <a:pt x="456" y="1"/>
                    <a:pt x="449" y="5"/>
                    <a:pt x="443" y="11"/>
                  </a:cubicBezTo>
                  <a:cubicBezTo>
                    <a:pt x="437" y="16"/>
                    <a:pt x="436" y="22"/>
                    <a:pt x="435" y="30"/>
                  </a:cubicBezTo>
                  <a:cubicBezTo>
                    <a:pt x="434" y="37"/>
                    <a:pt x="435" y="46"/>
                    <a:pt x="429" y="54"/>
                  </a:cubicBezTo>
                  <a:cubicBezTo>
                    <a:pt x="428" y="55"/>
                    <a:pt x="428" y="55"/>
                    <a:pt x="428" y="55"/>
                  </a:cubicBezTo>
                  <a:cubicBezTo>
                    <a:pt x="406" y="77"/>
                    <a:pt x="406" y="77"/>
                    <a:pt x="406" y="77"/>
                  </a:cubicBezTo>
                  <a:cubicBezTo>
                    <a:pt x="326" y="2"/>
                    <a:pt x="326" y="2"/>
                    <a:pt x="326" y="2"/>
                  </a:cubicBezTo>
                  <a:cubicBezTo>
                    <a:pt x="163" y="176"/>
                    <a:pt x="163" y="176"/>
                    <a:pt x="163" y="176"/>
                  </a:cubicBezTo>
                  <a:cubicBezTo>
                    <a:pt x="167" y="180"/>
                    <a:pt x="167" y="180"/>
                    <a:pt x="167" y="180"/>
                  </a:cubicBezTo>
                  <a:cubicBezTo>
                    <a:pt x="168" y="181"/>
                    <a:pt x="171" y="181"/>
                    <a:pt x="181" y="182"/>
                  </a:cubicBezTo>
                  <a:cubicBezTo>
                    <a:pt x="189" y="183"/>
                    <a:pt x="202" y="186"/>
                    <a:pt x="211" y="195"/>
                  </a:cubicBezTo>
                  <a:cubicBezTo>
                    <a:pt x="220" y="203"/>
                    <a:pt x="227" y="214"/>
                    <a:pt x="228" y="227"/>
                  </a:cubicBezTo>
                  <a:cubicBezTo>
                    <a:pt x="229" y="240"/>
                    <a:pt x="224" y="255"/>
                    <a:pt x="212" y="267"/>
                  </a:cubicBezTo>
                  <a:cubicBezTo>
                    <a:pt x="201" y="279"/>
                    <a:pt x="185" y="285"/>
                    <a:pt x="172" y="284"/>
                  </a:cubicBezTo>
                  <a:cubicBezTo>
                    <a:pt x="159" y="282"/>
                    <a:pt x="149" y="275"/>
                    <a:pt x="140" y="267"/>
                  </a:cubicBezTo>
                  <a:cubicBezTo>
                    <a:pt x="131" y="258"/>
                    <a:pt x="128" y="246"/>
                    <a:pt x="127" y="238"/>
                  </a:cubicBezTo>
                  <a:cubicBezTo>
                    <a:pt x="125" y="228"/>
                    <a:pt x="125" y="227"/>
                    <a:pt x="124" y="226"/>
                  </a:cubicBezTo>
                  <a:cubicBezTo>
                    <a:pt x="120" y="222"/>
                    <a:pt x="120" y="222"/>
                    <a:pt x="120" y="222"/>
                  </a:cubicBezTo>
                  <a:cubicBezTo>
                    <a:pt x="0" y="349"/>
                    <a:pt x="0" y="349"/>
                    <a:pt x="0" y="349"/>
                  </a:cubicBezTo>
                  <a:cubicBezTo>
                    <a:pt x="85" y="428"/>
                    <a:pt x="85" y="428"/>
                    <a:pt x="85" y="428"/>
                  </a:cubicBezTo>
                  <a:cubicBezTo>
                    <a:pt x="61" y="453"/>
                    <a:pt x="61" y="453"/>
                    <a:pt x="61" y="453"/>
                  </a:cubicBezTo>
                  <a:cubicBezTo>
                    <a:pt x="54" y="460"/>
                    <a:pt x="45" y="460"/>
                    <a:pt x="38" y="461"/>
                  </a:cubicBezTo>
                  <a:cubicBezTo>
                    <a:pt x="31" y="462"/>
                    <a:pt x="25" y="464"/>
                    <a:pt x="20" y="469"/>
                  </a:cubicBezTo>
                  <a:cubicBezTo>
                    <a:pt x="14" y="475"/>
                    <a:pt x="10" y="482"/>
                    <a:pt x="9" y="489"/>
                  </a:cubicBezTo>
                  <a:cubicBezTo>
                    <a:pt x="8" y="496"/>
                    <a:pt x="10" y="503"/>
                    <a:pt x="20" y="512"/>
                  </a:cubicBezTo>
                  <a:cubicBezTo>
                    <a:pt x="29" y="521"/>
                    <a:pt x="37" y="523"/>
                    <a:pt x="44" y="523"/>
                  </a:cubicBezTo>
                  <a:cubicBezTo>
                    <a:pt x="50" y="522"/>
                    <a:pt x="57" y="518"/>
                    <a:pt x="63" y="512"/>
                  </a:cubicBezTo>
                  <a:cubicBezTo>
                    <a:pt x="68" y="506"/>
                    <a:pt x="70" y="500"/>
                    <a:pt x="71" y="493"/>
                  </a:cubicBezTo>
                  <a:cubicBezTo>
                    <a:pt x="71" y="485"/>
                    <a:pt x="71" y="476"/>
                    <a:pt x="77" y="468"/>
                  </a:cubicBezTo>
                  <a:cubicBezTo>
                    <a:pt x="78" y="468"/>
                    <a:pt x="78" y="468"/>
                    <a:pt x="78" y="468"/>
                  </a:cubicBezTo>
                  <a:cubicBezTo>
                    <a:pt x="102" y="444"/>
                    <a:pt x="102" y="444"/>
                    <a:pt x="102" y="444"/>
                  </a:cubicBezTo>
                  <a:cubicBezTo>
                    <a:pt x="185" y="522"/>
                    <a:pt x="185" y="522"/>
                    <a:pt x="185" y="522"/>
                  </a:cubicBezTo>
                  <a:cubicBezTo>
                    <a:pt x="367" y="328"/>
                    <a:pt x="367" y="328"/>
                    <a:pt x="367" y="328"/>
                  </a:cubicBezTo>
                  <a:cubicBezTo>
                    <a:pt x="366" y="327"/>
                    <a:pt x="366" y="327"/>
                    <a:pt x="366" y="327"/>
                  </a:cubicBezTo>
                  <a:cubicBezTo>
                    <a:pt x="364" y="326"/>
                    <a:pt x="362" y="326"/>
                    <a:pt x="352" y="324"/>
                  </a:cubicBezTo>
                  <a:cubicBezTo>
                    <a:pt x="344" y="324"/>
                    <a:pt x="331" y="321"/>
                    <a:pt x="322" y="312"/>
                  </a:cubicBezTo>
                  <a:cubicBezTo>
                    <a:pt x="313" y="303"/>
                    <a:pt x="306" y="293"/>
                    <a:pt x="305" y="280"/>
                  </a:cubicBezTo>
                  <a:cubicBezTo>
                    <a:pt x="303" y="267"/>
                    <a:pt x="309" y="252"/>
                    <a:pt x="321" y="240"/>
                  </a:cubicBezTo>
                  <a:cubicBezTo>
                    <a:pt x="332" y="228"/>
                    <a:pt x="348" y="222"/>
                    <a:pt x="360" y="223"/>
                  </a:cubicBezTo>
                  <a:cubicBezTo>
                    <a:pt x="374" y="224"/>
                    <a:pt x="384" y="232"/>
                    <a:pt x="393" y="240"/>
                  </a:cubicBezTo>
                  <a:cubicBezTo>
                    <a:pt x="402" y="249"/>
                    <a:pt x="405" y="261"/>
                    <a:pt x="406" y="269"/>
                  </a:cubicBezTo>
                  <a:cubicBezTo>
                    <a:pt x="408" y="278"/>
                    <a:pt x="408" y="279"/>
                    <a:pt x="409" y="280"/>
                  </a:cubicBezTo>
                  <a:cubicBezTo>
                    <a:pt x="410" y="282"/>
                    <a:pt x="410" y="282"/>
                    <a:pt x="410" y="282"/>
                  </a:cubicBezTo>
                  <a:cubicBezTo>
                    <a:pt x="510" y="175"/>
                    <a:pt x="510" y="175"/>
                    <a:pt x="510" y="175"/>
                  </a:cubicBezTo>
                  <a:cubicBezTo>
                    <a:pt x="423" y="93"/>
                    <a:pt x="423" y="93"/>
                    <a:pt x="423" y="93"/>
                  </a:cubicBezTo>
                  <a:lnTo>
                    <a:pt x="445" y="70"/>
                  </a:ln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48" name="Freeform 10"/>
            <p:cNvSpPr/>
            <p:nvPr/>
          </p:nvSpPr>
          <p:spPr bwMode="auto">
            <a:xfrm>
              <a:off x="10407723" y="1779118"/>
              <a:ext cx="445492" cy="724433"/>
            </a:xfrm>
            <a:custGeom>
              <a:avLst/>
              <a:gdLst>
                <a:gd name="T0" fmla="*/ 303 w 362"/>
                <a:gd name="T1" fmla="*/ 0 h 636"/>
                <a:gd name="T2" fmla="*/ 188 w 362"/>
                <a:gd name="T3" fmla="*/ 122 h 636"/>
                <a:gd name="T4" fmla="*/ 170 w 362"/>
                <a:gd name="T5" fmla="*/ 104 h 636"/>
                <a:gd name="T6" fmla="*/ 161 w 362"/>
                <a:gd name="T7" fmla="*/ 81 h 636"/>
                <a:gd name="T8" fmla="*/ 154 w 362"/>
                <a:gd name="T9" fmla="*/ 63 h 636"/>
                <a:gd name="T10" fmla="*/ 133 w 362"/>
                <a:gd name="T11" fmla="*/ 52 h 636"/>
                <a:gd name="T12" fmla="*/ 110 w 362"/>
                <a:gd name="T13" fmla="*/ 63 h 636"/>
                <a:gd name="T14" fmla="*/ 100 w 362"/>
                <a:gd name="T15" fmla="*/ 86 h 636"/>
                <a:gd name="T16" fmla="*/ 111 w 362"/>
                <a:gd name="T17" fmla="*/ 106 h 636"/>
                <a:gd name="T18" fmla="*/ 129 w 362"/>
                <a:gd name="T19" fmla="*/ 114 h 636"/>
                <a:gd name="T20" fmla="*/ 154 w 362"/>
                <a:gd name="T21" fmla="*/ 120 h 636"/>
                <a:gd name="T22" fmla="*/ 154 w 362"/>
                <a:gd name="T23" fmla="*/ 121 h 636"/>
                <a:gd name="T24" fmla="*/ 173 w 362"/>
                <a:gd name="T25" fmla="*/ 139 h 636"/>
                <a:gd name="T26" fmla="*/ 0 w 362"/>
                <a:gd name="T27" fmla="*/ 323 h 636"/>
                <a:gd name="T28" fmla="*/ 34 w 362"/>
                <a:gd name="T29" fmla="*/ 355 h 636"/>
                <a:gd name="T30" fmla="*/ 162 w 362"/>
                <a:gd name="T31" fmla="*/ 636 h 636"/>
                <a:gd name="T32" fmla="*/ 242 w 362"/>
                <a:gd name="T33" fmla="*/ 551 h 636"/>
                <a:gd name="T34" fmla="*/ 232 w 362"/>
                <a:gd name="T35" fmla="*/ 550 h 636"/>
                <a:gd name="T36" fmla="*/ 201 w 362"/>
                <a:gd name="T37" fmla="*/ 537 h 636"/>
                <a:gd name="T38" fmla="*/ 184 w 362"/>
                <a:gd name="T39" fmla="*/ 505 h 636"/>
                <a:gd name="T40" fmla="*/ 200 w 362"/>
                <a:gd name="T41" fmla="*/ 465 h 636"/>
                <a:gd name="T42" fmla="*/ 240 w 362"/>
                <a:gd name="T43" fmla="*/ 448 h 636"/>
                <a:gd name="T44" fmla="*/ 272 w 362"/>
                <a:gd name="T45" fmla="*/ 465 h 636"/>
                <a:gd name="T46" fmla="*/ 286 w 362"/>
                <a:gd name="T47" fmla="*/ 494 h 636"/>
                <a:gd name="T48" fmla="*/ 287 w 362"/>
                <a:gd name="T49" fmla="*/ 502 h 636"/>
                <a:gd name="T50" fmla="*/ 362 w 362"/>
                <a:gd name="T51" fmla="*/ 422 h 636"/>
                <a:gd name="T52" fmla="*/ 304 w 362"/>
                <a:gd name="T53" fmla="*/ 2 h 636"/>
                <a:gd name="T54" fmla="*/ 303 w 362"/>
                <a:gd name="T55"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2" h="636">
                  <a:moveTo>
                    <a:pt x="303" y="0"/>
                  </a:moveTo>
                  <a:cubicBezTo>
                    <a:pt x="188" y="122"/>
                    <a:pt x="188" y="122"/>
                    <a:pt x="188" y="122"/>
                  </a:cubicBezTo>
                  <a:cubicBezTo>
                    <a:pt x="170" y="104"/>
                    <a:pt x="170" y="104"/>
                    <a:pt x="170" y="104"/>
                  </a:cubicBezTo>
                  <a:cubicBezTo>
                    <a:pt x="163" y="97"/>
                    <a:pt x="163" y="88"/>
                    <a:pt x="161" y="81"/>
                  </a:cubicBezTo>
                  <a:cubicBezTo>
                    <a:pt x="160" y="74"/>
                    <a:pt x="159" y="68"/>
                    <a:pt x="154" y="63"/>
                  </a:cubicBezTo>
                  <a:cubicBezTo>
                    <a:pt x="148" y="57"/>
                    <a:pt x="140" y="53"/>
                    <a:pt x="133" y="52"/>
                  </a:cubicBezTo>
                  <a:cubicBezTo>
                    <a:pt x="126" y="51"/>
                    <a:pt x="119" y="53"/>
                    <a:pt x="110" y="63"/>
                  </a:cubicBezTo>
                  <a:cubicBezTo>
                    <a:pt x="101" y="72"/>
                    <a:pt x="99" y="80"/>
                    <a:pt x="100" y="86"/>
                  </a:cubicBezTo>
                  <a:cubicBezTo>
                    <a:pt x="100" y="93"/>
                    <a:pt x="104" y="100"/>
                    <a:pt x="111" y="106"/>
                  </a:cubicBezTo>
                  <a:cubicBezTo>
                    <a:pt x="116" y="112"/>
                    <a:pt x="122" y="113"/>
                    <a:pt x="129" y="114"/>
                  </a:cubicBezTo>
                  <a:cubicBezTo>
                    <a:pt x="137" y="114"/>
                    <a:pt x="146" y="114"/>
                    <a:pt x="154" y="120"/>
                  </a:cubicBezTo>
                  <a:cubicBezTo>
                    <a:pt x="154" y="121"/>
                    <a:pt x="154" y="121"/>
                    <a:pt x="154" y="121"/>
                  </a:cubicBezTo>
                  <a:cubicBezTo>
                    <a:pt x="173" y="139"/>
                    <a:pt x="173" y="139"/>
                    <a:pt x="173" y="139"/>
                  </a:cubicBezTo>
                  <a:cubicBezTo>
                    <a:pt x="0" y="323"/>
                    <a:pt x="0" y="323"/>
                    <a:pt x="0" y="323"/>
                  </a:cubicBezTo>
                  <a:cubicBezTo>
                    <a:pt x="7" y="327"/>
                    <a:pt x="19" y="336"/>
                    <a:pt x="34" y="355"/>
                  </a:cubicBezTo>
                  <a:cubicBezTo>
                    <a:pt x="65" y="394"/>
                    <a:pt x="109" y="477"/>
                    <a:pt x="162" y="636"/>
                  </a:cubicBezTo>
                  <a:cubicBezTo>
                    <a:pt x="242" y="551"/>
                    <a:pt x="242" y="551"/>
                    <a:pt x="242" y="551"/>
                  </a:cubicBezTo>
                  <a:cubicBezTo>
                    <a:pt x="240" y="550"/>
                    <a:pt x="237" y="550"/>
                    <a:pt x="232" y="550"/>
                  </a:cubicBezTo>
                  <a:cubicBezTo>
                    <a:pt x="223" y="549"/>
                    <a:pt x="211" y="546"/>
                    <a:pt x="201" y="537"/>
                  </a:cubicBezTo>
                  <a:cubicBezTo>
                    <a:pt x="193" y="528"/>
                    <a:pt x="186" y="518"/>
                    <a:pt x="184" y="505"/>
                  </a:cubicBezTo>
                  <a:cubicBezTo>
                    <a:pt x="183" y="492"/>
                    <a:pt x="188" y="477"/>
                    <a:pt x="200" y="465"/>
                  </a:cubicBezTo>
                  <a:cubicBezTo>
                    <a:pt x="212" y="453"/>
                    <a:pt x="228" y="447"/>
                    <a:pt x="240" y="448"/>
                  </a:cubicBezTo>
                  <a:cubicBezTo>
                    <a:pt x="254" y="450"/>
                    <a:pt x="264" y="457"/>
                    <a:pt x="272" y="465"/>
                  </a:cubicBezTo>
                  <a:cubicBezTo>
                    <a:pt x="282" y="474"/>
                    <a:pt x="285" y="486"/>
                    <a:pt x="286" y="494"/>
                  </a:cubicBezTo>
                  <a:cubicBezTo>
                    <a:pt x="287" y="498"/>
                    <a:pt x="287" y="500"/>
                    <a:pt x="287" y="502"/>
                  </a:cubicBezTo>
                  <a:cubicBezTo>
                    <a:pt x="362" y="422"/>
                    <a:pt x="362" y="422"/>
                    <a:pt x="362" y="422"/>
                  </a:cubicBezTo>
                  <a:cubicBezTo>
                    <a:pt x="304" y="2"/>
                    <a:pt x="304" y="2"/>
                    <a:pt x="304" y="2"/>
                  </a:cubicBezTo>
                  <a:lnTo>
                    <a:pt x="303" y="0"/>
                  </a:ln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49" name="Freeform 11"/>
            <p:cNvSpPr/>
            <p:nvPr/>
          </p:nvSpPr>
          <p:spPr bwMode="auto">
            <a:xfrm>
              <a:off x="9893012" y="1979840"/>
              <a:ext cx="444452" cy="426958"/>
            </a:xfrm>
            <a:custGeom>
              <a:avLst/>
              <a:gdLst>
                <a:gd name="T0" fmla="*/ 286 w 361"/>
                <a:gd name="T1" fmla="*/ 114 h 375"/>
                <a:gd name="T2" fmla="*/ 284 w 361"/>
                <a:gd name="T3" fmla="*/ 128 h 375"/>
                <a:gd name="T4" fmla="*/ 271 w 361"/>
                <a:gd name="T5" fmla="*/ 159 h 375"/>
                <a:gd name="T6" fmla="*/ 239 w 361"/>
                <a:gd name="T7" fmla="*/ 176 h 375"/>
                <a:gd name="T8" fmla="*/ 199 w 361"/>
                <a:gd name="T9" fmla="*/ 160 h 375"/>
                <a:gd name="T10" fmla="*/ 182 w 361"/>
                <a:gd name="T11" fmla="*/ 120 h 375"/>
                <a:gd name="T12" fmla="*/ 199 w 361"/>
                <a:gd name="T13" fmla="*/ 88 h 375"/>
                <a:gd name="T14" fmla="*/ 228 w 361"/>
                <a:gd name="T15" fmla="*/ 74 h 375"/>
                <a:gd name="T16" fmla="*/ 240 w 361"/>
                <a:gd name="T17" fmla="*/ 72 h 375"/>
                <a:gd name="T18" fmla="*/ 246 w 361"/>
                <a:gd name="T19" fmla="*/ 65 h 375"/>
                <a:gd name="T20" fmla="*/ 177 w 361"/>
                <a:gd name="T21" fmla="*/ 0 h 375"/>
                <a:gd name="T22" fmla="*/ 174 w 361"/>
                <a:gd name="T23" fmla="*/ 2 h 375"/>
                <a:gd name="T24" fmla="*/ 0 w 361"/>
                <a:gd name="T25" fmla="*/ 259 h 375"/>
                <a:gd name="T26" fmla="*/ 38 w 361"/>
                <a:gd name="T27" fmla="*/ 294 h 375"/>
                <a:gd name="T28" fmla="*/ 42 w 361"/>
                <a:gd name="T29" fmla="*/ 289 h 375"/>
                <a:gd name="T30" fmla="*/ 45 w 361"/>
                <a:gd name="T31" fmla="*/ 276 h 375"/>
                <a:gd name="T32" fmla="*/ 58 w 361"/>
                <a:gd name="T33" fmla="*/ 245 h 375"/>
                <a:gd name="T34" fmla="*/ 90 w 361"/>
                <a:gd name="T35" fmla="*/ 228 h 375"/>
                <a:gd name="T36" fmla="*/ 129 w 361"/>
                <a:gd name="T37" fmla="*/ 244 h 375"/>
                <a:gd name="T38" fmla="*/ 146 w 361"/>
                <a:gd name="T39" fmla="*/ 284 h 375"/>
                <a:gd name="T40" fmla="*/ 129 w 361"/>
                <a:gd name="T41" fmla="*/ 316 h 375"/>
                <a:gd name="T42" fmla="*/ 100 w 361"/>
                <a:gd name="T43" fmla="*/ 329 h 375"/>
                <a:gd name="T44" fmla="*/ 89 w 361"/>
                <a:gd name="T45" fmla="*/ 332 h 375"/>
                <a:gd name="T46" fmla="*/ 84 w 361"/>
                <a:gd name="T47" fmla="*/ 337 h 375"/>
                <a:gd name="T48" fmla="*/ 124 w 361"/>
                <a:gd name="T49" fmla="*/ 375 h 375"/>
                <a:gd name="T50" fmla="*/ 329 w 361"/>
                <a:gd name="T51" fmla="*/ 207 h 375"/>
                <a:gd name="T52" fmla="*/ 361 w 361"/>
                <a:gd name="T53" fmla="*/ 172 h 375"/>
                <a:gd name="T54" fmla="*/ 292 w 361"/>
                <a:gd name="T55" fmla="*/ 108 h 375"/>
                <a:gd name="T56" fmla="*/ 286 w 361"/>
                <a:gd name="T57" fmla="*/ 11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1" h="375">
                  <a:moveTo>
                    <a:pt x="286" y="114"/>
                  </a:moveTo>
                  <a:cubicBezTo>
                    <a:pt x="285" y="116"/>
                    <a:pt x="285" y="118"/>
                    <a:pt x="284" y="128"/>
                  </a:cubicBezTo>
                  <a:cubicBezTo>
                    <a:pt x="283" y="137"/>
                    <a:pt x="280" y="149"/>
                    <a:pt x="271" y="159"/>
                  </a:cubicBezTo>
                  <a:cubicBezTo>
                    <a:pt x="262" y="167"/>
                    <a:pt x="252" y="174"/>
                    <a:pt x="239" y="176"/>
                  </a:cubicBezTo>
                  <a:cubicBezTo>
                    <a:pt x="226" y="177"/>
                    <a:pt x="211" y="171"/>
                    <a:pt x="199" y="160"/>
                  </a:cubicBezTo>
                  <a:cubicBezTo>
                    <a:pt x="187" y="148"/>
                    <a:pt x="181" y="132"/>
                    <a:pt x="182" y="120"/>
                  </a:cubicBezTo>
                  <a:cubicBezTo>
                    <a:pt x="184" y="106"/>
                    <a:pt x="191" y="96"/>
                    <a:pt x="199" y="88"/>
                  </a:cubicBezTo>
                  <a:cubicBezTo>
                    <a:pt x="208" y="78"/>
                    <a:pt x="220" y="76"/>
                    <a:pt x="228" y="74"/>
                  </a:cubicBezTo>
                  <a:cubicBezTo>
                    <a:pt x="237" y="73"/>
                    <a:pt x="238" y="73"/>
                    <a:pt x="240" y="72"/>
                  </a:cubicBezTo>
                  <a:cubicBezTo>
                    <a:pt x="246" y="65"/>
                    <a:pt x="246" y="65"/>
                    <a:pt x="246" y="65"/>
                  </a:cubicBezTo>
                  <a:cubicBezTo>
                    <a:pt x="177" y="0"/>
                    <a:pt x="177" y="0"/>
                    <a:pt x="177" y="0"/>
                  </a:cubicBezTo>
                  <a:cubicBezTo>
                    <a:pt x="174" y="2"/>
                    <a:pt x="174" y="2"/>
                    <a:pt x="174" y="2"/>
                  </a:cubicBezTo>
                  <a:cubicBezTo>
                    <a:pt x="0" y="259"/>
                    <a:pt x="0" y="259"/>
                    <a:pt x="0" y="259"/>
                  </a:cubicBezTo>
                  <a:cubicBezTo>
                    <a:pt x="38" y="294"/>
                    <a:pt x="38" y="294"/>
                    <a:pt x="38" y="294"/>
                  </a:cubicBezTo>
                  <a:cubicBezTo>
                    <a:pt x="42" y="289"/>
                    <a:pt x="42" y="289"/>
                    <a:pt x="42" y="289"/>
                  </a:cubicBezTo>
                  <a:cubicBezTo>
                    <a:pt x="43" y="288"/>
                    <a:pt x="44" y="286"/>
                    <a:pt x="45" y="276"/>
                  </a:cubicBezTo>
                  <a:cubicBezTo>
                    <a:pt x="46" y="267"/>
                    <a:pt x="48" y="255"/>
                    <a:pt x="58" y="245"/>
                  </a:cubicBezTo>
                  <a:cubicBezTo>
                    <a:pt x="66" y="237"/>
                    <a:pt x="76" y="229"/>
                    <a:pt x="90" y="228"/>
                  </a:cubicBezTo>
                  <a:cubicBezTo>
                    <a:pt x="102" y="227"/>
                    <a:pt x="117" y="232"/>
                    <a:pt x="129" y="244"/>
                  </a:cubicBezTo>
                  <a:cubicBezTo>
                    <a:pt x="142" y="255"/>
                    <a:pt x="147" y="271"/>
                    <a:pt x="146" y="284"/>
                  </a:cubicBezTo>
                  <a:cubicBezTo>
                    <a:pt x="145" y="297"/>
                    <a:pt x="138" y="308"/>
                    <a:pt x="129" y="316"/>
                  </a:cubicBezTo>
                  <a:cubicBezTo>
                    <a:pt x="120" y="325"/>
                    <a:pt x="109" y="328"/>
                    <a:pt x="100" y="329"/>
                  </a:cubicBezTo>
                  <a:cubicBezTo>
                    <a:pt x="91" y="331"/>
                    <a:pt x="90" y="331"/>
                    <a:pt x="89" y="332"/>
                  </a:cubicBezTo>
                  <a:cubicBezTo>
                    <a:pt x="84" y="337"/>
                    <a:pt x="84" y="337"/>
                    <a:pt x="84" y="337"/>
                  </a:cubicBezTo>
                  <a:cubicBezTo>
                    <a:pt x="124" y="375"/>
                    <a:pt x="124" y="375"/>
                    <a:pt x="124" y="375"/>
                  </a:cubicBezTo>
                  <a:cubicBezTo>
                    <a:pt x="329" y="207"/>
                    <a:pt x="329" y="207"/>
                    <a:pt x="329" y="207"/>
                  </a:cubicBezTo>
                  <a:cubicBezTo>
                    <a:pt x="361" y="172"/>
                    <a:pt x="361" y="172"/>
                    <a:pt x="361" y="172"/>
                  </a:cubicBezTo>
                  <a:cubicBezTo>
                    <a:pt x="292" y="108"/>
                    <a:pt x="292" y="108"/>
                    <a:pt x="292" y="108"/>
                  </a:cubicBezTo>
                  <a:lnTo>
                    <a:pt x="286" y="114"/>
                  </a:ln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50" name="Freeform 12"/>
            <p:cNvSpPr/>
            <p:nvPr/>
          </p:nvSpPr>
          <p:spPr bwMode="auto">
            <a:xfrm>
              <a:off x="9402242" y="2228218"/>
              <a:ext cx="462666" cy="245970"/>
            </a:xfrm>
            <a:custGeom>
              <a:avLst/>
              <a:gdLst>
                <a:gd name="T0" fmla="*/ 69 w 376"/>
                <a:gd name="T1" fmla="*/ 0 h 216"/>
                <a:gd name="T2" fmla="*/ 53 w 376"/>
                <a:gd name="T3" fmla="*/ 7 h 216"/>
                <a:gd name="T4" fmla="*/ 1 w 376"/>
                <a:gd name="T5" fmla="*/ 117 h 216"/>
                <a:gd name="T6" fmla="*/ 10 w 376"/>
                <a:gd name="T7" fmla="*/ 149 h 216"/>
                <a:gd name="T8" fmla="*/ 20 w 376"/>
                <a:gd name="T9" fmla="*/ 162 h 216"/>
                <a:gd name="T10" fmla="*/ 34 w 376"/>
                <a:gd name="T11" fmla="*/ 168 h 216"/>
                <a:gd name="T12" fmla="*/ 122 w 376"/>
                <a:gd name="T13" fmla="*/ 182 h 216"/>
                <a:gd name="T14" fmla="*/ 229 w 376"/>
                <a:gd name="T15" fmla="*/ 216 h 216"/>
                <a:gd name="T16" fmla="*/ 262 w 376"/>
                <a:gd name="T17" fmla="*/ 181 h 216"/>
                <a:gd name="T18" fmla="*/ 257 w 376"/>
                <a:gd name="T19" fmla="*/ 177 h 216"/>
                <a:gd name="T20" fmla="*/ 244 w 376"/>
                <a:gd name="T21" fmla="*/ 174 h 216"/>
                <a:gd name="T22" fmla="*/ 213 w 376"/>
                <a:gd name="T23" fmla="*/ 161 h 216"/>
                <a:gd name="T24" fmla="*/ 196 w 376"/>
                <a:gd name="T25" fmla="*/ 130 h 216"/>
                <a:gd name="T26" fmla="*/ 212 w 376"/>
                <a:gd name="T27" fmla="*/ 90 h 216"/>
                <a:gd name="T28" fmla="*/ 252 w 376"/>
                <a:gd name="T29" fmla="*/ 73 h 216"/>
                <a:gd name="T30" fmla="*/ 284 w 376"/>
                <a:gd name="T31" fmla="*/ 90 h 216"/>
                <a:gd name="T32" fmla="*/ 297 w 376"/>
                <a:gd name="T33" fmla="*/ 119 h 216"/>
                <a:gd name="T34" fmla="*/ 300 w 376"/>
                <a:gd name="T35" fmla="*/ 130 h 216"/>
                <a:gd name="T36" fmla="*/ 305 w 376"/>
                <a:gd name="T37" fmla="*/ 135 h 216"/>
                <a:gd name="T38" fmla="*/ 376 w 376"/>
                <a:gd name="T39" fmla="*/ 59 h 216"/>
                <a:gd name="T40" fmla="*/ 74 w 376"/>
                <a:gd name="T41" fmla="*/ 0 h 216"/>
                <a:gd name="T42" fmla="*/ 69 w 376"/>
                <a:gd name="T43"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6" h="216">
                  <a:moveTo>
                    <a:pt x="69" y="0"/>
                  </a:moveTo>
                  <a:cubicBezTo>
                    <a:pt x="63" y="0"/>
                    <a:pt x="57" y="3"/>
                    <a:pt x="53" y="7"/>
                  </a:cubicBezTo>
                  <a:cubicBezTo>
                    <a:pt x="12" y="52"/>
                    <a:pt x="0" y="89"/>
                    <a:pt x="1" y="117"/>
                  </a:cubicBezTo>
                  <a:cubicBezTo>
                    <a:pt x="2" y="130"/>
                    <a:pt x="6" y="142"/>
                    <a:pt x="10" y="149"/>
                  </a:cubicBezTo>
                  <a:cubicBezTo>
                    <a:pt x="14" y="157"/>
                    <a:pt x="20" y="162"/>
                    <a:pt x="20" y="162"/>
                  </a:cubicBezTo>
                  <a:cubicBezTo>
                    <a:pt x="24" y="166"/>
                    <a:pt x="29" y="168"/>
                    <a:pt x="34" y="168"/>
                  </a:cubicBezTo>
                  <a:cubicBezTo>
                    <a:pt x="34" y="168"/>
                    <a:pt x="73" y="172"/>
                    <a:pt x="122" y="182"/>
                  </a:cubicBezTo>
                  <a:cubicBezTo>
                    <a:pt x="157" y="189"/>
                    <a:pt x="196" y="201"/>
                    <a:pt x="229" y="216"/>
                  </a:cubicBezTo>
                  <a:cubicBezTo>
                    <a:pt x="262" y="181"/>
                    <a:pt x="262" y="181"/>
                    <a:pt x="262" y="181"/>
                  </a:cubicBezTo>
                  <a:cubicBezTo>
                    <a:pt x="257" y="177"/>
                    <a:pt x="257" y="177"/>
                    <a:pt x="257" y="177"/>
                  </a:cubicBezTo>
                  <a:cubicBezTo>
                    <a:pt x="256" y="176"/>
                    <a:pt x="253" y="176"/>
                    <a:pt x="244" y="174"/>
                  </a:cubicBezTo>
                  <a:cubicBezTo>
                    <a:pt x="235" y="174"/>
                    <a:pt x="222" y="171"/>
                    <a:pt x="213" y="161"/>
                  </a:cubicBezTo>
                  <a:cubicBezTo>
                    <a:pt x="205" y="153"/>
                    <a:pt x="197" y="143"/>
                    <a:pt x="196" y="130"/>
                  </a:cubicBezTo>
                  <a:cubicBezTo>
                    <a:pt x="195" y="117"/>
                    <a:pt x="200" y="102"/>
                    <a:pt x="212" y="90"/>
                  </a:cubicBezTo>
                  <a:cubicBezTo>
                    <a:pt x="223" y="77"/>
                    <a:pt x="239" y="72"/>
                    <a:pt x="252" y="73"/>
                  </a:cubicBezTo>
                  <a:cubicBezTo>
                    <a:pt x="265" y="74"/>
                    <a:pt x="275" y="81"/>
                    <a:pt x="284" y="90"/>
                  </a:cubicBezTo>
                  <a:cubicBezTo>
                    <a:pt x="293" y="99"/>
                    <a:pt x="296" y="110"/>
                    <a:pt x="297" y="119"/>
                  </a:cubicBezTo>
                  <a:cubicBezTo>
                    <a:pt x="299" y="128"/>
                    <a:pt x="299" y="129"/>
                    <a:pt x="300" y="130"/>
                  </a:cubicBezTo>
                  <a:cubicBezTo>
                    <a:pt x="305" y="135"/>
                    <a:pt x="305" y="135"/>
                    <a:pt x="305" y="135"/>
                  </a:cubicBezTo>
                  <a:cubicBezTo>
                    <a:pt x="376" y="59"/>
                    <a:pt x="376" y="59"/>
                    <a:pt x="376" y="59"/>
                  </a:cubicBezTo>
                  <a:cubicBezTo>
                    <a:pt x="348" y="50"/>
                    <a:pt x="271" y="29"/>
                    <a:pt x="74" y="0"/>
                  </a:cubicBezTo>
                  <a:cubicBezTo>
                    <a:pt x="72" y="0"/>
                    <a:pt x="71" y="0"/>
                    <a:pt x="69" y="0"/>
                  </a:cubicBez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51" name="Freeform 13"/>
            <p:cNvSpPr/>
            <p:nvPr/>
          </p:nvSpPr>
          <p:spPr bwMode="auto">
            <a:xfrm>
              <a:off x="10617979" y="2295125"/>
              <a:ext cx="306536" cy="626719"/>
            </a:xfrm>
            <a:custGeom>
              <a:avLst/>
              <a:gdLst>
                <a:gd name="T0" fmla="*/ 195 w 249"/>
                <a:gd name="T1" fmla="*/ 0 h 550"/>
                <a:gd name="T2" fmla="*/ 119 w 249"/>
                <a:gd name="T3" fmla="*/ 82 h 550"/>
                <a:gd name="T4" fmla="*/ 103 w 249"/>
                <a:gd name="T5" fmla="*/ 67 h 550"/>
                <a:gd name="T6" fmla="*/ 95 w 249"/>
                <a:gd name="T7" fmla="*/ 44 h 550"/>
                <a:gd name="T8" fmla="*/ 87 w 249"/>
                <a:gd name="T9" fmla="*/ 26 h 550"/>
                <a:gd name="T10" fmla="*/ 67 w 249"/>
                <a:gd name="T11" fmla="*/ 15 h 550"/>
                <a:gd name="T12" fmla="*/ 44 w 249"/>
                <a:gd name="T13" fmla="*/ 26 h 550"/>
                <a:gd name="T14" fmla="*/ 33 w 249"/>
                <a:gd name="T15" fmla="*/ 50 h 550"/>
                <a:gd name="T16" fmla="*/ 44 w 249"/>
                <a:gd name="T17" fmla="*/ 69 h 550"/>
                <a:gd name="T18" fmla="*/ 63 w 249"/>
                <a:gd name="T19" fmla="*/ 77 h 550"/>
                <a:gd name="T20" fmla="*/ 88 w 249"/>
                <a:gd name="T21" fmla="*/ 83 h 550"/>
                <a:gd name="T22" fmla="*/ 88 w 249"/>
                <a:gd name="T23" fmla="*/ 84 h 550"/>
                <a:gd name="T24" fmla="*/ 103 w 249"/>
                <a:gd name="T25" fmla="*/ 98 h 550"/>
                <a:gd name="T26" fmla="*/ 0 w 249"/>
                <a:gd name="T27" fmla="*/ 209 h 550"/>
                <a:gd name="T28" fmla="*/ 88 w 249"/>
                <a:gd name="T29" fmla="*/ 524 h 550"/>
                <a:gd name="T30" fmla="*/ 98 w 249"/>
                <a:gd name="T31" fmla="*/ 542 h 550"/>
                <a:gd name="T32" fmla="*/ 121 w 249"/>
                <a:gd name="T33" fmla="*/ 549 h 550"/>
                <a:gd name="T34" fmla="*/ 148 w 249"/>
                <a:gd name="T35" fmla="*/ 535 h 550"/>
                <a:gd name="T36" fmla="*/ 191 w 249"/>
                <a:gd name="T37" fmla="*/ 486 h 550"/>
                <a:gd name="T38" fmla="*/ 245 w 249"/>
                <a:gd name="T39" fmla="*/ 405 h 550"/>
                <a:gd name="T40" fmla="*/ 248 w 249"/>
                <a:gd name="T41" fmla="*/ 390 h 550"/>
                <a:gd name="T42" fmla="*/ 195 w 249"/>
                <a:gd name="T43" fmla="*/ 0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9" h="550">
                  <a:moveTo>
                    <a:pt x="195" y="0"/>
                  </a:moveTo>
                  <a:cubicBezTo>
                    <a:pt x="119" y="82"/>
                    <a:pt x="119" y="82"/>
                    <a:pt x="119" y="82"/>
                  </a:cubicBezTo>
                  <a:cubicBezTo>
                    <a:pt x="103" y="67"/>
                    <a:pt x="103" y="67"/>
                    <a:pt x="103" y="67"/>
                  </a:cubicBezTo>
                  <a:cubicBezTo>
                    <a:pt x="96" y="60"/>
                    <a:pt x="96" y="51"/>
                    <a:pt x="95" y="44"/>
                  </a:cubicBezTo>
                  <a:cubicBezTo>
                    <a:pt x="94" y="37"/>
                    <a:pt x="92" y="31"/>
                    <a:pt x="87" y="26"/>
                  </a:cubicBezTo>
                  <a:cubicBezTo>
                    <a:pt x="81" y="20"/>
                    <a:pt x="74" y="16"/>
                    <a:pt x="67" y="15"/>
                  </a:cubicBezTo>
                  <a:cubicBezTo>
                    <a:pt x="60" y="14"/>
                    <a:pt x="53" y="16"/>
                    <a:pt x="44" y="26"/>
                  </a:cubicBezTo>
                  <a:cubicBezTo>
                    <a:pt x="35" y="35"/>
                    <a:pt x="33" y="43"/>
                    <a:pt x="33" y="50"/>
                  </a:cubicBezTo>
                  <a:cubicBezTo>
                    <a:pt x="34" y="57"/>
                    <a:pt x="38" y="63"/>
                    <a:pt x="44" y="69"/>
                  </a:cubicBezTo>
                  <a:cubicBezTo>
                    <a:pt x="50" y="75"/>
                    <a:pt x="56" y="76"/>
                    <a:pt x="63" y="77"/>
                  </a:cubicBezTo>
                  <a:cubicBezTo>
                    <a:pt x="71" y="78"/>
                    <a:pt x="80" y="77"/>
                    <a:pt x="88" y="83"/>
                  </a:cubicBezTo>
                  <a:cubicBezTo>
                    <a:pt x="88" y="84"/>
                    <a:pt x="88" y="84"/>
                    <a:pt x="88" y="84"/>
                  </a:cubicBezTo>
                  <a:cubicBezTo>
                    <a:pt x="103" y="98"/>
                    <a:pt x="103" y="98"/>
                    <a:pt x="103" y="98"/>
                  </a:cubicBezTo>
                  <a:cubicBezTo>
                    <a:pt x="0" y="209"/>
                    <a:pt x="0" y="209"/>
                    <a:pt x="0" y="209"/>
                  </a:cubicBezTo>
                  <a:cubicBezTo>
                    <a:pt x="27" y="293"/>
                    <a:pt x="56" y="396"/>
                    <a:pt x="88" y="524"/>
                  </a:cubicBezTo>
                  <a:cubicBezTo>
                    <a:pt x="90" y="530"/>
                    <a:pt x="92" y="537"/>
                    <a:pt x="98" y="542"/>
                  </a:cubicBezTo>
                  <a:cubicBezTo>
                    <a:pt x="105" y="548"/>
                    <a:pt x="114" y="550"/>
                    <a:pt x="121" y="549"/>
                  </a:cubicBezTo>
                  <a:cubicBezTo>
                    <a:pt x="135" y="547"/>
                    <a:pt x="141" y="541"/>
                    <a:pt x="148" y="535"/>
                  </a:cubicBezTo>
                  <a:cubicBezTo>
                    <a:pt x="163" y="523"/>
                    <a:pt x="177" y="505"/>
                    <a:pt x="191" y="486"/>
                  </a:cubicBezTo>
                  <a:cubicBezTo>
                    <a:pt x="219" y="448"/>
                    <a:pt x="245" y="405"/>
                    <a:pt x="245" y="405"/>
                  </a:cubicBezTo>
                  <a:cubicBezTo>
                    <a:pt x="248" y="401"/>
                    <a:pt x="249" y="395"/>
                    <a:pt x="248" y="390"/>
                  </a:cubicBezTo>
                  <a:lnTo>
                    <a:pt x="195" y="0"/>
                  </a:ln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52" name="Freeform 14"/>
            <p:cNvSpPr/>
            <p:nvPr/>
          </p:nvSpPr>
          <p:spPr bwMode="auto">
            <a:xfrm>
              <a:off x="9666623" y="2262393"/>
              <a:ext cx="382520" cy="361976"/>
            </a:xfrm>
            <a:custGeom>
              <a:avLst/>
              <a:gdLst>
                <a:gd name="T0" fmla="*/ 278 w 311"/>
                <a:gd name="T1" fmla="*/ 0 h 318"/>
                <a:gd name="T2" fmla="*/ 276 w 311"/>
                <a:gd name="T3" fmla="*/ 0 h 318"/>
                <a:gd name="T4" fmla="*/ 256 w 311"/>
                <a:gd name="T5" fmla="*/ 11 h 318"/>
                <a:gd name="T6" fmla="*/ 248 w 311"/>
                <a:gd name="T7" fmla="*/ 30 h 318"/>
                <a:gd name="T8" fmla="*/ 242 w 311"/>
                <a:gd name="T9" fmla="*/ 54 h 318"/>
                <a:gd name="T10" fmla="*/ 241 w 311"/>
                <a:gd name="T11" fmla="*/ 55 h 318"/>
                <a:gd name="T12" fmla="*/ 219 w 311"/>
                <a:gd name="T13" fmla="*/ 77 h 318"/>
                <a:gd name="T14" fmla="*/ 182 w 311"/>
                <a:gd name="T15" fmla="*/ 42 h 318"/>
                <a:gd name="T16" fmla="*/ 93 w 311"/>
                <a:gd name="T17" fmla="*/ 137 h 318"/>
                <a:gd name="T18" fmla="*/ 71 w 311"/>
                <a:gd name="T19" fmla="*/ 115 h 318"/>
                <a:gd name="T20" fmla="*/ 63 w 311"/>
                <a:gd name="T21" fmla="*/ 92 h 318"/>
                <a:gd name="T22" fmla="*/ 55 w 311"/>
                <a:gd name="T23" fmla="*/ 74 h 318"/>
                <a:gd name="T24" fmla="*/ 35 w 311"/>
                <a:gd name="T25" fmla="*/ 63 h 318"/>
                <a:gd name="T26" fmla="*/ 11 w 311"/>
                <a:gd name="T27" fmla="*/ 74 h 318"/>
                <a:gd name="T28" fmla="*/ 1 w 311"/>
                <a:gd name="T29" fmla="*/ 97 h 318"/>
                <a:gd name="T30" fmla="*/ 12 w 311"/>
                <a:gd name="T31" fmla="*/ 117 h 318"/>
                <a:gd name="T32" fmla="*/ 31 w 311"/>
                <a:gd name="T33" fmla="*/ 125 h 318"/>
                <a:gd name="T34" fmla="*/ 55 w 311"/>
                <a:gd name="T35" fmla="*/ 131 h 318"/>
                <a:gd name="T36" fmla="*/ 56 w 311"/>
                <a:gd name="T37" fmla="*/ 132 h 318"/>
                <a:gd name="T38" fmla="*/ 77 w 311"/>
                <a:gd name="T39" fmla="*/ 153 h 318"/>
                <a:gd name="T40" fmla="*/ 37 w 311"/>
                <a:gd name="T41" fmla="*/ 197 h 318"/>
                <a:gd name="T42" fmla="*/ 37 w 311"/>
                <a:gd name="T43" fmla="*/ 197 h 318"/>
                <a:gd name="T44" fmla="*/ 24 w 311"/>
                <a:gd name="T45" fmla="*/ 250 h 318"/>
                <a:gd name="T46" fmla="*/ 22 w 311"/>
                <a:gd name="T47" fmla="*/ 275 h 318"/>
                <a:gd name="T48" fmla="*/ 33 w 311"/>
                <a:gd name="T49" fmla="*/ 302 h 318"/>
                <a:gd name="T50" fmla="*/ 61 w 311"/>
                <a:gd name="T51" fmla="*/ 312 h 318"/>
                <a:gd name="T52" fmla="*/ 87 w 311"/>
                <a:gd name="T53" fmla="*/ 307 h 318"/>
                <a:gd name="T54" fmla="*/ 129 w 311"/>
                <a:gd name="T55" fmla="*/ 292 h 318"/>
                <a:gd name="T56" fmla="*/ 174 w 311"/>
                <a:gd name="T57" fmla="*/ 244 h 318"/>
                <a:gd name="T58" fmla="*/ 196 w 311"/>
                <a:gd name="T59" fmla="*/ 265 h 318"/>
                <a:gd name="T60" fmla="*/ 204 w 311"/>
                <a:gd name="T61" fmla="*/ 288 h 318"/>
                <a:gd name="T62" fmla="*/ 212 w 311"/>
                <a:gd name="T63" fmla="*/ 306 h 318"/>
                <a:gd name="T64" fmla="*/ 232 w 311"/>
                <a:gd name="T65" fmla="*/ 317 h 318"/>
                <a:gd name="T66" fmla="*/ 255 w 311"/>
                <a:gd name="T67" fmla="*/ 307 h 318"/>
                <a:gd name="T68" fmla="*/ 266 w 311"/>
                <a:gd name="T69" fmla="*/ 283 h 318"/>
                <a:gd name="T70" fmla="*/ 255 w 311"/>
                <a:gd name="T71" fmla="*/ 263 h 318"/>
                <a:gd name="T72" fmla="*/ 236 w 311"/>
                <a:gd name="T73" fmla="*/ 256 h 318"/>
                <a:gd name="T74" fmla="*/ 211 w 311"/>
                <a:gd name="T75" fmla="*/ 249 h 318"/>
                <a:gd name="T76" fmla="*/ 211 w 311"/>
                <a:gd name="T77" fmla="*/ 248 h 318"/>
                <a:gd name="T78" fmla="*/ 190 w 311"/>
                <a:gd name="T79" fmla="*/ 228 h 318"/>
                <a:gd name="T80" fmla="*/ 279 w 311"/>
                <a:gd name="T81" fmla="*/ 133 h 318"/>
                <a:gd name="T82" fmla="*/ 236 w 311"/>
                <a:gd name="T83" fmla="*/ 93 h 318"/>
                <a:gd name="T84" fmla="*/ 258 w 311"/>
                <a:gd name="T85" fmla="*/ 70 h 318"/>
                <a:gd name="T86" fmla="*/ 281 w 311"/>
                <a:gd name="T87" fmla="*/ 62 h 318"/>
                <a:gd name="T88" fmla="*/ 299 w 311"/>
                <a:gd name="T89" fmla="*/ 54 h 318"/>
                <a:gd name="T90" fmla="*/ 310 w 311"/>
                <a:gd name="T91" fmla="*/ 34 h 318"/>
                <a:gd name="T92" fmla="*/ 299 w 311"/>
                <a:gd name="T93" fmla="*/ 10 h 318"/>
                <a:gd name="T94" fmla="*/ 278 w 311"/>
                <a:gd name="T9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1" h="318">
                  <a:moveTo>
                    <a:pt x="278" y="0"/>
                  </a:moveTo>
                  <a:cubicBezTo>
                    <a:pt x="277" y="0"/>
                    <a:pt x="276" y="0"/>
                    <a:pt x="276" y="0"/>
                  </a:cubicBezTo>
                  <a:cubicBezTo>
                    <a:pt x="269" y="1"/>
                    <a:pt x="262" y="5"/>
                    <a:pt x="256" y="11"/>
                  </a:cubicBezTo>
                  <a:cubicBezTo>
                    <a:pt x="251" y="16"/>
                    <a:pt x="249" y="22"/>
                    <a:pt x="248" y="30"/>
                  </a:cubicBezTo>
                  <a:cubicBezTo>
                    <a:pt x="248" y="37"/>
                    <a:pt x="248" y="46"/>
                    <a:pt x="242" y="54"/>
                  </a:cubicBezTo>
                  <a:cubicBezTo>
                    <a:pt x="241" y="54"/>
                    <a:pt x="241" y="55"/>
                    <a:pt x="241" y="55"/>
                  </a:cubicBezTo>
                  <a:cubicBezTo>
                    <a:pt x="219" y="77"/>
                    <a:pt x="219" y="77"/>
                    <a:pt x="219" y="77"/>
                  </a:cubicBezTo>
                  <a:cubicBezTo>
                    <a:pt x="182" y="42"/>
                    <a:pt x="182" y="42"/>
                    <a:pt x="182" y="42"/>
                  </a:cubicBezTo>
                  <a:cubicBezTo>
                    <a:pt x="93" y="137"/>
                    <a:pt x="93" y="137"/>
                    <a:pt x="93" y="137"/>
                  </a:cubicBezTo>
                  <a:cubicBezTo>
                    <a:pt x="71" y="115"/>
                    <a:pt x="71" y="115"/>
                    <a:pt x="71" y="115"/>
                  </a:cubicBezTo>
                  <a:cubicBezTo>
                    <a:pt x="64" y="108"/>
                    <a:pt x="64" y="99"/>
                    <a:pt x="63" y="92"/>
                  </a:cubicBezTo>
                  <a:cubicBezTo>
                    <a:pt x="61" y="85"/>
                    <a:pt x="60" y="79"/>
                    <a:pt x="55" y="74"/>
                  </a:cubicBezTo>
                  <a:cubicBezTo>
                    <a:pt x="49" y="68"/>
                    <a:pt x="42" y="64"/>
                    <a:pt x="35" y="63"/>
                  </a:cubicBezTo>
                  <a:cubicBezTo>
                    <a:pt x="27" y="62"/>
                    <a:pt x="20" y="64"/>
                    <a:pt x="11" y="74"/>
                  </a:cubicBezTo>
                  <a:cubicBezTo>
                    <a:pt x="2" y="83"/>
                    <a:pt x="0" y="91"/>
                    <a:pt x="1" y="97"/>
                  </a:cubicBezTo>
                  <a:cubicBezTo>
                    <a:pt x="1" y="104"/>
                    <a:pt x="6" y="111"/>
                    <a:pt x="12" y="117"/>
                  </a:cubicBezTo>
                  <a:cubicBezTo>
                    <a:pt x="17" y="122"/>
                    <a:pt x="23" y="124"/>
                    <a:pt x="31" y="125"/>
                  </a:cubicBezTo>
                  <a:cubicBezTo>
                    <a:pt x="38" y="125"/>
                    <a:pt x="47" y="125"/>
                    <a:pt x="55" y="131"/>
                  </a:cubicBezTo>
                  <a:cubicBezTo>
                    <a:pt x="55" y="132"/>
                    <a:pt x="55" y="132"/>
                    <a:pt x="56" y="132"/>
                  </a:cubicBezTo>
                  <a:cubicBezTo>
                    <a:pt x="77" y="153"/>
                    <a:pt x="77" y="153"/>
                    <a:pt x="77" y="153"/>
                  </a:cubicBezTo>
                  <a:cubicBezTo>
                    <a:pt x="37" y="197"/>
                    <a:pt x="37" y="197"/>
                    <a:pt x="37" y="197"/>
                  </a:cubicBezTo>
                  <a:cubicBezTo>
                    <a:pt x="37" y="197"/>
                    <a:pt x="37" y="197"/>
                    <a:pt x="37" y="197"/>
                  </a:cubicBezTo>
                  <a:cubicBezTo>
                    <a:pt x="32" y="216"/>
                    <a:pt x="26" y="236"/>
                    <a:pt x="24" y="250"/>
                  </a:cubicBezTo>
                  <a:cubicBezTo>
                    <a:pt x="22" y="259"/>
                    <a:pt x="21" y="267"/>
                    <a:pt x="22" y="275"/>
                  </a:cubicBezTo>
                  <a:cubicBezTo>
                    <a:pt x="22" y="284"/>
                    <a:pt x="25" y="294"/>
                    <a:pt x="33" y="302"/>
                  </a:cubicBezTo>
                  <a:cubicBezTo>
                    <a:pt x="42" y="310"/>
                    <a:pt x="53" y="312"/>
                    <a:pt x="61" y="312"/>
                  </a:cubicBezTo>
                  <a:cubicBezTo>
                    <a:pt x="70" y="312"/>
                    <a:pt x="78" y="310"/>
                    <a:pt x="87" y="307"/>
                  </a:cubicBezTo>
                  <a:cubicBezTo>
                    <a:pt x="98" y="304"/>
                    <a:pt x="114" y="298"/>
                    <a:pt x="129" y="292"/>
                  </a:cubicBezTo>
                  <a:cubicBezTo>
                    <a:pt x="174" y="244"/>
                    <a:pt x="174" y="244"/>
                    <a:pt x="174" y="244"/>
                  </a:cubicBezTo>
                  <a:cubicBezTo>
                    <a:pt x="196" y="265"/>
                    <a:pt x="196" y="265"/>
                    <a:pt x="196" y="265"/>
                  </a:cubicBezTo>
                  <a:cubicBezTo>
                    <a:pt x="203" y="272"/>
                    <a:pt x="203" y="281"/>
                    <a:pt x="204" y="288"/>
                  </a:cubicBezTo>
                  <a:cubicBezTo>
                    <a:pt x="205" y="295"/>
                    <a:pt x="207" y="301"/>
                    <a:pt x="212" y="306"/>
                  </a:cubicBezTo>
                  <a:cubicBezTo>
                    <a:pt x="218" y="312"/>
                    <a:pt x="225" y="316"/>
                    <a:pt x="232" y="317"/>
                  </a:cubicBezTo>
                  <a:cubicBezTo>
                    <a:pt x="239" y="318"/>
                    <a:pt x="246" y="316"/>
                    <a:pt x="255" y="307"/>
                  </a:cubicBezTo>
                  <a:cubicBezTo>
                    <a:pt x="264" y="297"/>
                    <a:pt x="266" y="290"/>
                    <a:pt x="266" y="283"/>
                  </a:cubicBezTo>
                  <a:cubicBezTo>
                    <a:pt x="265" y="276"/>
                    <a:pt x="261" y="269"/>
                    <a:pt x="255" y="263"/>
                  </a:cubicBezTo>
                  <a:cubicBezTo>
                    <a:pt x="249" y="258"/>
                    <a:pt x="243" y="256"/>
                    <a:pt x="236" y="256"/>
                  </a:cubicBezTo>
                  <a:cubicBezTo>
                    <a:pt x="228" y="255"/>
                    <a:pt x="219" y="255"/>
                    <a:pt x="211" y="249"/>
                  </a:cubicBezTo>
                  <a:cubicBezTo>
                    <a:pt x="211" y="249"/>
                    <a:pt x="211" y="249"/>
                    <a:pt x="211" y="248"/>
                  </a:cubicBezTo>
                  <a:cubicBezTo>
                    <a:pt x="190" y="228"/>
                    <a:pt x="190" y="228"/>
                    <a:pt x="190" y="228"/>
                  </a:cubicBezTo>
                  <a:cubicBezTo>
                    <a:pt x="279" y="133"/>
                    <a:pt x="279" y="133"/>
                    <a:pt x="279" y="133"/>
                  </a:cubicBezTo>
                  <a:cubicBezTo>
                    <a:pt x="236" y="93"/>
                    <a:pt x="236" y="93"/>
                    <a:pt x="236" y="93"/>
                  </a:cubicBezTo>
                  <a:cubicBezTo>
                    <a:pt x="258" y="70"/>
                    <a:pt x="258" y="70"/>
                    <a:pt x="258" y="70"/>
                  </a:cubicBezTo>
                  <a:cubicBezTo>
                    <a:pt x="265" y="63"/>
                    <a:pt x="274" y="63"/>
                    <a:pt x="281" y="62"/>
                  </a:cubicBezTo>
                  <a:cubicBezTo>
                    <a:pt x="288" y="61"/>
                    <a:pt x="294" y="59"/>
                    <a:pt x="299" y="54"/>
                  </a:cubicBezTo>
                  <a:cubicBezTo>
                    <a:pt x="305" y="48"/>
                    <a:pt x="309" y="41"/>
                    <a:pt x="310" y="34"/>
                  </a:cubicBezTo>
                  <a:cubicBezTo>
                    <a:pt x="311" y="27"/>
                    <a:pt x="309" y="19"/>
                    <a:pt x="299" y="10"/>
                  </a:cubicBezTo>
                  <a:cubicBezTo>
                    <a:pt x="291" y="2"/>
                    <a:pt x="284" y="0"/>
                    <a:pt x="278" y="0"/>
                  </a:cubicBez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sp>
          <p:nvSpPr>
            <p:cNvPr id="53" name="Freeform 15"/>
            <p:cNvSpPr/>
            <p:nvPr/>
          </p:nvSpPr>
          <p:spPr bwMode="auto">
            <a:xfrm>
              <a:off x="9847735" y="2431829"/>
              <a:ext cx="288841" cy="432734"/>
            </a:xfrm>
            <a:custGeom>
              <a:avLst/>
              <a:gdLst>
                <a:gd name="T0" fmla="*/ 176 w 235"/>
                <a:gd name="T1" fmla="*/ 54 h 380"/>
                <a:gd name="T2" fmla="*/ 151 w 235"/>
                <a:gd name="T3" fmla="*/ 2 h 380"/>
                <a:gd name="T4" fmla="*/ 149 w 235"/>
                <a:gd name="T5" fmla="*/ 0 h 380"/>
                <a:gd name="T6" fmla="*/ 74 w 235"/>
                <a:gd name="T7" fmla="*/ 81 h 380"/>
                <a:gd name="T8" fmla="*/ 77 w 235"/>
                <a:gd name="T9" fmla="*/ 84 h 380"/>
                <a:gd name="T10" fmla="*/ 91 w 235"/>
                <a:gd name="T11" fmla="*/ 87 h 380"/>
                <a:gd name="T12" fmla="*/ 122 w 235"/>
                <a:gd name="T13" fmla="*/ 100 h 380"/>
                <a:gd name="T14" fmla="*/ 139 w 235"/>
                <a:gd name="T15" fmla="*/ 132 h 380"/>
                <a:gd name="T16" fmla="*/ 123 w 235"/>
                <a:gd name="T17" fmla="*/ 171 h 380"/>
                <a:gd name="T18" fmla="*/ 83 w 235"/>
                <a:gd name="T19" fmla="*/ 188 h 380"/>
                <a:gd name="T20" fmla="*/ 51 w 235"/>
                <a:gd name="T21" fmla="*/ 172 h 380"/>
                <a:gd name="T22" fmla="*/ 37 w 235"/>
                <a:gd name="T23" fmla="*/ 143 h 380"/>
                <a:gd name="T24" fmla="*/ 35 w 235"/>
                <a:gd name="T25" fmla="*/ 131 h 380"/>
                <a:gd name="T26" fmla="*/ 31 w 235"/>
                <a:gd name="T27" fmla="*/ 127 h 380"/>
                <a:gd name="T28" fmla="*/ 0 w 235"/>
                <a:gd name="T29" fmla="*/ 160 h 380"/>
                <a:gd name="T30" fmla="*/ 43 w 235"/>
                <a:gd name="T31" fmla="*/ 265 h 380"/>
                <a:gd name="T32" fmla="*/ 70 w 235"/>
                <a:gd name="T33" fmla="*/ 354 h 380"/>
                <a:gd name="T34" fmla="*/ 77 w 235"/>
                <a:gd name="T35" fmla="*/ 365 h 380"/>
                <a:gd name="T36" fmla="*/ 91 w 235"/>
                <a:gd name="T37" fmla="*/ 374 h 380"/>
                <a:gd name="T38" fmla="*/ 124 w 235"/>
                <a:gd name="T39" fmla="*/ 380 h 380"/>
                <a:gd name="T40" fmla="*/ 228 w 235"/>
                <a:gd name="T41" fmla="*/ 318 h 380"/>
                <a:gd name="T42" fmla="*/ 234 w 235"/>
                <a:gd name="T43" fmla="*/ 300 h 380"/>
                <a:gd name="T44" fmla="*/ 176 w 235"/>
                <a:gd name="T45" fmla="*/ 54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5" h="380">
                  <a:moveTo>
                    <a:pt x="176" y="54"/>
                  </a:moveTo>
                  <a:cubicBezTo>
                    <a:pt x="165" y="25"/>
                    <a:pt x="157" y="11"/>
                    <a:pt x="151" y="2"/>
                  </a:cubicBezTo>
                  <a:cubicBezTo>
                    <a:pt x="149" y="0"/>
                    <a:pt x="149" y="0"/>
                    <a:pt x="149" y="0"/>
                  </a:cubicBezTo>
                  <a:cubicBezTo>
                    <a:pt x="74" y="81"/>
                    <a:pt x="74" y="81"/>
                    <a:pt x="74" y="81"/>
                  </a:cubicBezTo>
                  <a:cubicBezTo>
                    <a:pt x="77" y="84"/>
                    <a:pt x="77" y="84"/>
                    <a:pt x="77" y="84"/>
                  </a:cubicBezTo>
                  <a:cubicBezTo>
                    <a:pt x="79" y="86"/>
                    <a:pt x="81" y="86"/>
                    <a:pt x="91" y="87"/>
                  </a:cubicBezTo>
                  <a:cubicBezTo>
                    <a:pt x="100" y="88"/>
                    <a:pt x="112" y="90"/>
                    <a:pt x="122" y="100"/>
                  </a:cubicBezTo>
                  <a:cubicBezTo>
                    <a:pt x="130" y="108"/>
                    <a:pt x="137" y="118"/>
                    <a:pt x="139" y="132"/>
                  </a:cubicBezTo>
                  <a:cubicBezTo>
                    <a:pt x="140" y="144"/>
                    <a:pt x="135" y="159"/>
                    <a:pt x="123" y="171"/>
                  </a:cubicBezTo>
                  <a:cubicBezTo>
                    <a:pt x="111" y="184"/>
                    <a:pt x="95" y="190"/>
                    <a:pt x="83" y="188"/>
                  </a:cubicBezTo>
                  <a:cubicBezTo>
                    <a:pt x="69" y="187"/>
                    <a:pt x="59" y="180"/>
                    <a:pt x="51" y="172"/>
                  </a:cubicBezTo>
                  <a:cubicBezTo>
                    <a:pt x="42" y="162"/>
                    <a:pt x="39" y="151"/>
                    <a:pt x="37" y="143"/>
                  </a:cubicBezTo>
                  <a:cubicBezTo>
                    <a:pt x="36" y="133"/>
                    <a:pt x="36" y="132"/>
                    <a:pt x="35" y="131"/>
                  </a:cubicBezTo>
                  <a:cubicBezTo>
                    <a:pt x="31" y="127"/>
                    <a:pt x="31" y="127"/>
                    <a:pt x="31" y="127"/>
                  </a:cubicBezTo>
                  <a:cubicBezTo>
                    <a:pt x="0" y="160"/>
                    <a:pt x="0" y="160"/>
                    <a:pt x="0" y="160"/>
                  </a:cubicBezTo>
                  <a:cubicBezTo>
                    <a:pt x="15" y="192"/>
                    <a:pt x="31" y="230"/>
                    <a:pt x="43" y="265"/>
                  </a:cubicBezTo>
                  <a:cubicBezTo>
                    <a:pt x="59" y="314"/>
                    <a:pt x="70" y="354"/>
                    <a:pt x="70" y="354"/>
                  </a:cubicBezTo>
                  <a:cubicBezTo>
                    <a:pt x="71" y="358"/>
                    <a:pt x="73" y="362"/>
                    <a:pt x="77" y="365"/>
                  </a:cubicBezTo>
                  <a:cubicBezTo>
                    <a:pt x="77" y="365"/>
                    <a:pt x="83" y="370"/>
                    <a:pt x="91" y="374"/>
                  </a:cubicBezTo>
                  <a:cubicBezTo>
                    <a:pt x="99" y="378"/>
                    <a:pt x="110" y="380"/>
                    <a:pt x="124" y="380"/>
                  </a:cubicBezTo>
                  <a:cubicBezTo>
                    <a:pt x="152" y="379"/>
                    <a:pt x="187" y="363"/>
                    <a:pt x="228" y="318"/>
                  </a:cubicBezTo>
                  <a:cubicBezTo>
                    <a:pt x="232" y="313"/>
                    <a:pt x="235" y="307"/>
                    <a:pt x="234" y="300"/>
                  </a:cubicBezTo>
                  <a:cubicBezTo>
                    <a:pt x="222" y="189"/>
                    <a:pt x="198" y="108"/>
                    <a:pt x="176" y="54"/>
                  </a:cubicBezTo>
                  <a:close/>
                </a:path>
              </a:pathLst>
            </a:custGeom>
            <a:grpFill/>
            <a:ln>
              <a:noFill/>
            </a:ln>
          </p:spPr>
          <p:txBody>
            <a:bodyPr vert="horz" wrap="square" lIns="91440" tIns="45720" rIns="91440" bIns="45720" numCol="1" anchor="t" anchorCtr="0" compatLnSpc="1"/>
            <a:lstStyle/>
            <a:p>
              <a:endParaRPr lang="zh-CN" altLang="en-US">
                <a:solidFill>
                  <a:schemeClr val="bg1"/>
                </a:solidFill>
                <a:latin typeface="华文细黑" panose="02010600040101010101" pitchFamily="2" charset="-122"/>
                <a:ea typeface="华文细黑" panose="02010600040101010101" pitchFamily="2" charset="-122"/>
              </a:endParaRPr>
            </a:p>
          </p:txBody>
        </p:sp>
      </p:grpSp>
      <p:sp>
        <p:nvSpPr>
          <p:cNvPr id="57" name="文本框 26"/>
          <p:cNvSpPr>
            <a:spLocks noChangeArrowheads="1"/>
          </p:cNvSpPr>
          <p:nvPr/>
        </p:nvSpPr>
        <p:spPr bwMode="auto">
          <a:xfrm>
            <a:off x="1704927" y="4511613"/>
            <a:ext cx="3383280" cy="368300"/>
          </a:xfrm>
          <a:prstGeom prst="rect">
            <a:avLst/>
          </a:prstGeom>
          <a:noFill/>
          <a:ln w="9525">
            <a:noFill/>
            <a:miter lim="800000"/>
          </a:ln>
        </p:spPr>
        <p:txBody>
          <a:bodyPr wrap="none" lIns="91440" tIns="45720" rIns="91440" bIns="45720">
            <a:spAutoFit/>
          </a:bodyPr>
          <a:lstStyle/>
          <a:p>
            <a:r>
              <a:rPr lang="zh-CN" altLang="en-US" b="1" dirty="0">
                <a:solidFill>
                  <a:srgbClr val="CBCAC1"/>
                </a:solidFill>
                <a:latin typeface="华文细黑" panose="02010600040101010101" pitchFamily="2" charset="-122"/>
                <a:ea typeface="华文细黑" panose="02010600040101010101" pitchFamily="2" charset="-122"/>
                <a:sym typeface="宋体" panose="02010600030101010101" pitchFamily="2" charset="-122"/>
              </a:rPr>
              <a:t>起源：第一个夫妻创业公司成立</a:t>
            </a:r>
            <a:endParaRPr lang="zh-CN" altLang="en-US" b="1" dirty="0">
              <a:solidFill>
                <a:srgbClr val="CBCAC1"/>
              </a:solidFill>
              <a:latin typeface="华文细黑" panose="02010600040101010101" pitchFamily="2" charset="-122"/>
              <a:ea typeface="华文细黑" panose="02010600040101010101" pitchFamily="2" charset="-122"/>
              <a:sym typeface="宋体" panose="02010600030101010101" pitchFamily="2" charset="-122"/>
            </a:endParaRPr>
          </a:p>
        </p:txBody>
      </p:sp>
      <p:sp>
        <p:nvSpPr>
          <p:cNvPr id="58" name="矩形 57"/>
          <p:cNvSpPr/>
          <p:nvPr/>
        </p:nvSpPr>
        <p:spPr>
          <a:xfrm>
            <a:off x="1339549" y="4880945"/>
            <a:ext cx="2363296" cy="260350"/>
          </a:xfrm>
          <a:prstGeom prst="rect">
            <a:avLst/>
          </a:prstGeom>
          <a:ln>
            <a:noFill/>
          </a:ln>
        </p:spPr>
        <p:txBody>
          <a:bodyPr wrap="square">
            <a:spAutoFit/>
          </a:bodyPr>
          <a:lstStyle/>
          <a:p>
            <a:pPr algn="ctr">
              <a:lnSpc>
                <a:spcPct val="100000"/>
              </a:lnSpc>
              <a:spcBef>
                <a:spcPct val="0"/>
              </a:spcBef>
              <a:buNone/>
            </a:pPr>
            <a:r>
              <a:rPr lang="en-US" altLang="zh-CN" sz="1100" dirty="0">
                <a:solidFill>
                  <a:srgbClr val="CBCAC1"/>
                </a:solidFill>
                <a:latin typeface="华文细黑" panose="02010600040101010101" pitchFamily="2" charset="-122"/>
                <a:ea typeface="华文细黑" panose="02010600040101010101" pitchFamily="2" charset="-122"/>
              </a:rPr>
              <a:t>A</a:t>
            </a:r>
            <a:endParaRPr lang="en-US" altLang="zh-CN" sz="1100" dirty="0">
              <a:solidFill>
                <a:srgbClr val="CBCAC1"/>
              </a:solidFill>
              <a:latin typeface="华文细黑" panose="02010600040101010101" pitchFamily="2" charset="-122"/>
              <a:ea typeface="华文细黑" panose="02010600040101010101" pitchFamily="2" charset="-122"/>
            </a:endParaRPr>
          </a:p>
        </p:txBody>
      </p:sp>
      <p:sp>
        <p:nvSpPr>
          <p:cNvPr id="60" name="文本框 26"/>
          <p:cNvSpPr>
            <a:spLocks noChangeArrowheads="1"/>
          </p:cNvSpPr>
          <p:nvPr/>
        </p:nvSpPr>
        <p:spPr bwMode="auto">
          <a:xfrm>
            <a:off x="5662332" y="4204571"/>
            <a:ext cx="4069080" cy="368300"/>
          </a:xfrm>
          <a:prstGeom prst="rect">
            <a:avLst/>
          </a:prstGeom>
          <a:noFill/>
          <a:ln w="9525">
            <a:noFill/>
            <a:miter lim="800000"/>
          </a:ln>
        </p:spPr>
        <p:txBody>
          <a:bodyPr wrap="none" lIns="91440" tIns="45720" rIns="91440" bIns="45720">
            <a:spAutoFit/>
          </a:bodyPr>
          <a:lstStyle/>
          <a:p>
            <a:r>
              <a:rPr lang="zh-CN" altLang="en-US" b="1" dirty="0">
                <a:solidFill>
                  <a:srgbClr val="CBCAC1"/>
                </a:solidFill>
                <a:latin typeface="华文细黑" panose="02010600040101010101" pitchFamily="2" charset="-122"/>
                <a:ea typeface="华文细黑" panose="02010600040101010101" pitchFamily="2" charset="-122"/>
                <a:sym typeface="宋体" panose="02010600030101010101" pitchFamily="2" charset="-122"/>
              </a:rPr>
              <a:t>发展：第二个夫人独资独角兽公司成立</a:t>
            </a:r>
            <a:endParaRPr lang="zh-CN" altLang="en-US" b="1" dirty="0">
              <a:solidFill>
                <a:srgbClr val="CBCAC1"/>
              </a:solidFill>
              <a:latin typeface="华文细黑" panose="02010600040101010101" pitchFamily="2" charset="-122"/>
              <a:ea typeface="华文细黑" panose="02010600040101010101" pitchFamily="2" charset="-122"/>
              <a:sym typeface="宋体" panose="02010600030101010101" pitchFamily="2" charset="-122"/>
            </a:endParaRPr>
          </a:p>
        </p:txBody>
      </p:sp>
      <p:sp>
        <p:nvSpPr>
          <p:cNvPr id="63" name="文本框 26"/>
          <p:cNvSpPr>
            <a:spLocks noChangeArrowheads="1"/>
          </p:cNvSpPr>
          <p:nvPr/>
        </p:nvSpPr>
        <p:spPr bwMode="auto">
          <a:xfrm>
            <a:off x="8866313" y="3664949"/>
            <a:ext cx="3154680" cy="368300"/>
          </a:xfrm>
          <a:prstGeom prst="rect">
            <a:avLst/>
          </a:prstGeom>
          <a:noFill/>
          <a:ln w="9525">
            <a:noFill/>
            <a:miter lim="800000"/>
          </a:ln>
        </p:spPr>
        <p:txBody>
          <a:bodyPr wrap="none" lIns="91440" tIns="45720" rIns="91440" bIns="45720">
            <a:spAutoFit/>
          </a:bodyPr>
          <a:lstStyle/>
          <a:p>
            <a:r>
              <a:rPr lang="zh-CN" altLang="en-US" b="1" dirty="0">
                <a:solidFill>
                  <a:srgbClr val="CBCAC1"/>
                </a:solidFill>
                <a:latin typeface="华文细黑" panose="02010600040101010101" pitchFamily="2" charset="-122"/>
                <a:ea typeface="华文细黑" panose="02010600040101010101" pitchFamily="2" charset="-122"/>
                <a:sym typeface="宋体" panose="02010600030101010101" pitchFamily="2" charset="-122"/>
              </a:rPr>
              <a:t>腾飞：新的传媒公司即将成立</a:t>
            </a:r>
            <a:endParaRPr lang="zh-CN" altLang="en-US" b="1" dirty="0">
              <a:solidFill>
                <a:srgbClr val="CBCAC1"/>
              </a:solidFill>
              <a:latin typeface="华文细黑" panose="02010600040101010101" pitchFamily="2" charset="-122"/>
              <a:ea typeface="华文细黑" panose="02010600040101010101" pitchFamily="2" charset="-122"/>
              <a:sym typeface="宋体" panose="02010600030101010101" pitchFamily="2" charset="-122"/>
            </a:endParaRPr>
          </a:p>
        </p:txBody>
      </p:sp>
      <p:sp>
        <p:nvSpPr>
          <p:cNvPr id="4" name="椭圆 3"/>
          <p:cNvSpPr/>
          <p:nvPr/>
        </p:nvSpPr>
        <p:spPr>
          <a:xfrm>
            <a:off x="1760497" y="3154608"/>
            <a:ext cx="1188000" cy="1188000"/>
          </a:xfrm>
          <a:prstGeom prst="ellips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6" name="椭圆 35"/>
          <p:cNvSpPr/>
          <p:nvPr/>
        </p:nvSpPr>
        <p:spPr>
          <a:xfrm>
            <a:off x="5065517" y="2966443"/>
            <a:ext cx="1188000" cy="1188000"/>
          </a:xfrm>
          <a:prstGeom prst="ellips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7" name="椭圆 36"/>
          <p:cNvSpPr/>
          <p:nvPr/>
        </p:nvSpPr>
        <p:spPr>
          <a:xfrm>
            <a:off x="8029057" y="2513146"/>
            <a:ext cx="1188000" cy="1188000"/>
          </a:xfrm>
          <a:prstGeom prst="ellips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4" name="矩形 23"/>
          <p:cNvSpPr/>
          <p:nvPr/>
        </p:nvSpPr>
        <p:spPr>
          <a:xfrm>
            <a:off x="1924658" y="3496378"/>
            <a:ext cx="920119" cy="460375"/>
          </a:xfrm>
          <a:prstGeom prst="rect">
            <a:avLst/>
          </a:prstGeom>
          <a:ln>
            <a:noFill/>
          </a:ln>
        </p:spPr>
        <p:txBody>
          <a:bodyPr wrap="square" lIns="91440" tIns="45720" rIns="91440" bIns="45720">
            <a:spAutoFit/>
          </a:bodyPr>
          <a:lstStyle/>
          <a:p>
            <a:pPr>
              <a:spcBef>
                <a:spcPct val="0"/>
              </a:spcBef>
            </a:pPr>
            <a:r>
              <a:rPr lang="en-US" altLang="zh-CN" sz="2400" dirty="0" smtClean="0">
                <a:solidFill>
                  <a:srgbClr val="020202"/>
                </a:solidFill>
                <a:latin typeface="华文细黑" panose="02010600040101010101" pitchFamily="2" charset="-122"/>
                <a:ea typeface="华文细黑" panose="02010600040101010101" pitchFamily="2" charset="-122"/>
              </a:rPr>
              <a:t>2014</a:t>
            </a:r>
            <a:endParaRPr lang="zh-CN" altLang="en-US" sz="2400" dirty="0">
              <a:solidFill>
                <a:srgbClr val="020202"/>
              </a:solidFill>
              <a:latin typeface="华文细黑" panose="02010600040101010101" pitchFamily="2" charset="-122"/>
              <a:ea typeface="华文细黑" panose="02010600040101010101" pitchFamily="2" charset="-122"/>
            </a:endParaRPr>
          </a:p>
        </p:txBody>
      </p:sp>
      <p:sp>
        <p:nvSpPr>
          <p:cNvPr id="23" name="矩形 22"/>
          <p:cNvSpPr/>
          <p:nvPr/>
        </p:nvSpPr>
        <p:spPr>
          <a:xfrm>
            <a:off x="5235174" y="3355625"/>
            <a:ext cx="920119" cy="460375"/>
          </a:xfrm>
          <a:prstGeom prst="rect">
            <a:avLst/>
          </a:prstGeom>
          <a:ln>
            <a:noFill/>
          </a:ln>
        </p:spPr>
        <p:txBody>
          <a:bodyPr wrap="square" lIns="91440" tIns="45720" rIns="91440" bIns="45720">
            <a:spAutoFit/>
          </a:bodyPr>
          <a:lstStyle/>
          <a:p>
            <a:pPr>
              <a:spcBef>
                <a:spcPct val="0"/>
              </a:spcBef>
            </a:pPr>
            <a:r>
              <a:rPr lang="en-US" altLang="zh-CN" sz="2400" dirty="0" smtClean="0">
                <a:solidFill>
                  <a:srgbClr val="020202"/>
                </a:solidFill>
                <a:latin typeface="华文细黑" panose="02010600040101010101" pitchFamily="2" charset="-122"/>
                <a:ea typeface="华文细黑" panose="02010600040101010101" pitchFamily="2" charset="-122"/>
              </a:rPr>
              <a:t>2016</a:t>
            </a:r>
            <a:endParaRPr lang="zh-CN" altLang="en-US" sz="2400" dirty="0">
              <a:solidFill>
                <a:srgbClr val="020202"/>
              </a:solidFill>
              <a:latin typeface="华文细黑" panose="02010600040101010101" pitchFamily="2" charset="-122"/>
              <a:ea typeface="华文细黑" panose="02010600040101010101" pitchFamily="2" charset="-122"/>
            </a:endParaRPr>
          </a:p>
        </p:txBody>
      </p:sp>
      <p:sp>
        <p:nvSpPr>
          <p:cNvPr id="7" name="矩形 6"/>
          <p:cNvSpPr/>
          <p:nvPr/>
        </p:nvSpPr>
        <p:spPr>
          <a:xfrm>
            <a:off x="8209817" y="2865822"/>
            <a:ext cx="920119" cy="460375"/>
          </a:xfrm>
          <a:prstGeom prst="rect">
            <a:avLst/>
          </a:prstGeom>
          <a:ln>
            <a:noFill/>
          </a:ln>
        </p:spPr>
        <p:txBody>
          <a:bodyPr wrap="square" lIns="91440" tIns="45720" rIns="91440" bIns="45720">
            <a:spAutoFit/>
          </a:bodyPr>
          <a:lstStyle/>
          <a:p>
            <a:pPr>
              <a:spcBef>
                <a:spcPct val="0"/>
              </a:spcBef>
            </a:pPr>
            <a:r>
              <a:rPr lang="en-US" altLang="zh-CN" sz="2400" dirty="0" smtClean="0">
                <a:solidFill>
                  <a:srgbClr val="020202"/>
                </a:solidFill>
                <a:latin typeface="华文细黑" panose="02010600040101010101" pitchFamily="2" charset="-122"/>
                <a:ea typeface="华文细黑" panose="02010600040101010101" pitchFamily="2" charset="-122"/>
              </a:rPr>
              <a:t>2017</a:t>
            </a:r>
            <a:endParaRPr lang="zh-CN" altLang="en-US" sz="2400" dirty="0">
              <a:solidFill>
                <a:srgbClr val="020202"/>
              </a:solidFill>
              <a:latin typeface="华文细黑" panose="02010600040101010101" pitchFamily="2" charset="-122"/>
              <a:ea typeface="华文细黑" panose="02010600040101010101" pitchFamily="2" charset="-122"/>
            </a:endParaRPr>
          </a:p>
        </p:txBody>
      </p:sp>
      <p:grpSp>
        <p:nvGrpSpPr>
          <p:cNvPr id="62" name="组合 61"/>
          <p:cNvGrpSpPr/>
          <p:nvPr/>
        </p:nvGrpSpPr>
        <p:grpSpPr>
          <a:xfrm>
            <a:off x="4076440" y="982561"/>
            <a:ext cx="4117798" cy="443081"/>
            <a:chOff x="4103736" y="382058"/>
            <a:chExt cx="4117798" cy="443081"/>
          </a:xfrm>
        </p:grpSpPr>
        <p:sp>
          <p:nvSpPr>
            <p:cNvPr id="65" name="菱形 64"/>
            <p:cNvSpPr/>
            <p:nvPr/>
          </p:nvSpPr>
          <p:spPr>
            <a:xfrm>
              <a:off x="4103736" y="779420"/>
              <a:ext cx="4117798" cy="45719"/>
            </a:xfrm>
            <a:prstGeom prst="diamond">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文本框 19"/>
            <p:cNvSpPr txBox="1">
              <a:spLocks noChangeArrowheads="1"/>
            </p:cNvSpPr>
            <p:nvPr/>
          </p:nvSpPr>
          <p:spPr bwMode="auto">
            <a:xfrm>
              <a:off x="4821157" y="382058"/>
              <a:ext cx="323532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2" tIns="45719" rIns="91412"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2000" b="1" dirty="0">
                  <a:solidFill>
                    <a:srgbClr val="FF0000"/>
                  </a:solidFill>
                  <a:latin typeface="华文细黑" panose="02010600040101010101" pitchFamily="2" charset="-122"/>
                  <a:ea typeface="华文细黑" panose="02010600040101010101" pitchFamily="2" charset="-122"/>
                  <a:sym typeface="+mn-ea"/>
                </a:rPr>
                <a:t>忆往昔</a:t>
              </a:r>
              <a:r>
                <a:rPr lang="zh-CN" altLang="en-US" sz="2000" dirty="0">
                  <a:solidFill>
                    <a:srgbClr val="CBCAC1"/>
                  </a:solidFill>
                  <a:latin typeface="华文细黑" panose="02010600040101010101" pitchFamily="2" charset="-122"/>
                  <a:ea typeface="华文细黑" panose="02010600040101010101" pitchFamily="2" charset="-122"/>
                  <a:sym typeface="+mn-ea"/>
                </a:rPr>
                <a:t>：项目业务起源内容</a:t>
              </a:r>
              <a:endParaRPr lang="zh-CN" altLang="en-US" sz="2000" dirty="0">
                <a:solidFill>
                  <a:srgbClr val="CBCAC1"/>
                </a:solidFill>
                <a:latin typeface="华文细黑" panose="02010600040101010101" pitchFamily="2" charset="-122"/>
                <a:ea typeface="华文细黑" panose="02010600040101010101" pitchFamily="2" charset="-122"/>
                <a:sym typeface="+mn-ea"/>
              </a:endParaRPr>
            </a:p>
          </p:txBody>
        </p:sp>
      </p:grpSp>
    </p:spTree>
    <p:custDataLst>
      <p:tags r:id="rId1"/>
    </p:custData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124744"/>
            <a:ext cx="12192000" cy="2976331"/>
          </a:xfrm>
          <a:prstGeom prst="rect">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47" name="Group 41"/>
          <p:cNvGrpSpPr/>
          <p:nvPr/>
        </p:nvGrpSpPr>
        <p:grpSpPr>
          <a:xfrm>
            <a:off x="5327915" y="2366494"/>
            <a:ext cx="6491583" cy="3545148"/>
            <a:chOff x="2844800" y="1304396"/>
            <a:chExt cx="2803525" cy="1466250"/>
          </a:xfrm>
        </p:grpSpPr>
        <p:grpSp>
          <p:nvGrpSpPr>
            <p:cNvPr id="48" name="Group 44"/>
            <p:cNvGrpSpPr/>
            <p:nvPr/>
          </p:nvGrpSpPr>
          <p:grpSpPr>
            <a:xfrm>
              <a:off x="3209925" y="1304396"/>
              <a:ext cx="2073275" cy="1397000"/>
              <a:chOff x="4843457" y="992546"/>
              <a:chExt cx="2073275" cy="1397000"/>
            </a:xfrm>
          </p:grpSpPr>
          <p:sp>
            <p:nvSpPr>
              <p:cNvPr id="53" name="Freeform 12"/>
              <p:cNvSpPr/>
              <p:nvPr/>
            </p:nvSpPr>
            <p:spPr bwMode="auto">
              <a:xfrm>
                <a:off x="4843457" y="992546"/>
                <a:ext cx="2073275" cy="1397000"/>
              </a:xfrm>
              <a:custGeom>
                <a:avLst/>
                <a:gdLst/>
                <a:ahLst/>
                <a:cxnLst>
                  <a:cxn ang="0">
                    <a:pos x="1146" y="737"/>
                  </a:cxn>
                  <a:cxn ang="0">
                    <a:pos x="1120" y="772"/>
                  </a:cxn>
                  <a:cxn ang="0">
                    <a:pos x="26" y="772"/>
                  </a:cxn>
                  <a:cxn ang="0">
                    <a:pos x="0" y="737"/>
                  </a:cxn>
                  <a:cxn ang="0">
                    <a:pos x="0" y="35"/>
                  </a:cxn>
                  <a:cxn ang="0">
                    <a:pos x="26" y="0"/>
                  </a:cxn>
                  <a:cxn ang="0">
                    <a:pos x="1120" y="0"/>
                  </a:cxn>
                  <a:cxn ang="0">
                    <a:pos x="1146" y="35"/>
                  </a:cxn>
                  <a:cxn ang="0">
                    <a:pos x="1146" y="737"/>
                  </a:cxn>
                </a:cxnLst>
                <a:rect l="0" t="0" r="r" b="b"/>
                <a:pathLst>
                  <a:path w="1146" h="772">
                    <a:moveTo>
                      <a:pt x="1146" y="737"/>
                    </a:moveTo>
                    <a:cubicBezTo>
                      <a:pt x="1146" y="756"/>
                      <a:pt x="1134" y="772"/>
                      <a:pt x="1120" y="772"/>
                    </a:cubicBezTo>
                    <a:cubicBezTo>
                      <a:pt x="26" y="772"/>
                      <a:pt x="26" y="772"/>
                      <a:pt x="26" y="772"/>
                    </a:cubicBezTo>
                    <a:cubicBezTo>
                      <a:pt x="12" y="772"/>
                      <a:pt x="0" y="756"/>
                      <a:pt x="0" y="737"/>
                    </a:cubicBezTo>
                    <a:cubicBezTo>
                      <a:pt x="0" y="35"/>
                      <a:pt x="0" y="35"/>
                      <a:pt x="0" y="35"/>
                    </a:cubicBezTo>
                    <a:cubicBezTo>
                      <a:pt x="0" y="16"/>
                      <a:pt x="12" y="0"/>
                      <a:pt x="26" y="0"/>
                    </a:cubicBezTo>
                    <a:cubicBezTo>
                      <a:pt x="1120" y="0"/>
                      <a:pt x="1120" y="0"/>
                      <a:pt x="1120" y="0"/>
                    </a:cubicBezTo>
                    <a:cubicBezTo>
                      <a:pt x="1134" y="0"/>
                      <a:pt x="1146" y="16"/>
                      <a:pt x="1146" y="35"/>
                    </a:cubicBezTo>
                    <a:cubicBezTo>
                      <a:pt x="1146" y="737"/>
                      <a:pt x="1146" y="737"/>
                      <a:pt x="1146" y="737"/>
                    </a:cubicBezTo>
                  </a:path>
                </a:pathLst>
              </a:custGeom>
              <a:solidFill>
                <a:schemeClr val="tx1">
                  <a:lumMod val="65000"/>
                  <a:lumOff val="35000"/>
                </a:schemeClr>
              </a:solidFill>
              <a:ln w="9525">
                <a:noFill/>
                <a:round/>
              </a:ln>
            </p:spPr>
            <p:txBody>
              <a:bodyPr vert="horz" wrap="square" lIns="121920" tIns="60960" rIns="121920" bIns="60960" numCol="1" anchor="t" anchorCtr="0" compatLnSpc="1"/>
              <a:lstStyle/>
              <a:p>
                <a:endParaRPr lang="en-US" sz="2400" dirty="0">
                  <a:solidFill>
                    <a:schemeClr val="tx1">
                      <a:lumMod val="50000"/>
                      <a:lumOff val="50000"/>
                    </a:schemeClr>
                  </a:solidFill>
                </a:endParaRPr>
              </a:p>
            </p:txBody>
          </p:sp>
          <p:sp>
            <p:nvSpPr>
              <p:cNvPr id="54" name="Rectangle 13"/>
              <p:cNvSpPr>
                <a:spLocks noChangeArrowheads="1"/>
              </p:cNvSpPr>
              <p:nvPr/>
            </p:nvSpPr>
            <p:spPr bwMode="auto">
              <a:xfrm>
                <a:off x="4926007" y="1068746"/>
                <a:ext cx="1914525" cy="1181100"/>
              </a:xfrm>
              <a:prstGeom prst="rect">
                <a:avLst/>
              </a:prstGeom>
              <a:blipFill>
                <a:blip r:embed="rId1" cstate="email"/>
                <a:stretch>
                  <a:fillRect/>
                </a:stretch>
              </a:blipFill>
              <a:ln w="9525">
                <a:noFill/>
                <a:miter lim="800000"/>
              </a:ln>
            </p:spPr>
            <p:txBody>
              <a:bodyPr vert="horz" wrap="square" lIns="121920" tIns="60960" rIns="121920" bIns="60960" numCol="1" anchor="t" anchorCtr="0" compatLnSpc="1"/>
              <a:lstStyle/>
              <a:p>
                <a:endParaRPr lang="en-US" sz="2400">
                  <a:solidFill>
                    <a:schemeClr val="tx1">
                      <a:lumMod val="50000"/>
                      <a:lumOff val="50000"/>
                    </a:schemeClr>
                  </a:solidFill>
                </a:endParaRPr>
              </a:p>
            </p:txBody>
          </p:sp>
          <p:sp>
            <p:nvSpPr>
              <p:cNvPr id="55" name="Freeform 21"/>
              <p:cNvSpPr/>
              <p:nvPr/>
            </p:nvSpPr>
            <p:spPr bwMode="auto">
              <a:xfrm>
                <a:off x="4936351" y="1068746"/>
                <a:ext cx="1901825" cy="1089025"/>
              </a:xfrm>
              <a:custGeom>
                <a:avLst/>
                <a:gdLst/>
                <a:ahLst/>
                <a:cxnLst>
                  <a:cxn ang="0">
                    <a:pos x="1198" y="0"/>
                  </a:cxn>
                  <a:cxn ang="0">
                    <a:pos x="0" y="0"/>
                  </a:cxn>
                  <a:cxn ang="0">
                    <a:pos x="1198" y="686"/>
                  </a:cxn>
                  <a:cxn ang="0">
                    <a:pos x="1198" y="0"/>
                  </a:cxn>
                </a:cxnLst>
                <a:rect l="0" t="0" r="r" b="b"/>
                <a:pathLst>
                  <a:path w="1198" h="686">
                    <a:moveTo>
                      <a:pt x="1198" y="0"/>
                    </a:moveTo>
                    <a:lnTo>
                      <a:pt x="0" y="0"/>
                    </a:lnTo>
                    <a:lnTo>
                      <a:pt x="1198" y="686"/>
                    </a:lnTo>
                    <a:lnTo>
                      <a:pt x="1198" y="0"/>
                    </a:lnTo>
                    <a:close/>
                  </a:path>
                </a:pathLst>
              </a:custGeom>
              <a:solidFill>
                <a:schemeClr val="bg1">
                  <a:alpha val="23000"/>
                </a:schemeClr>
              </a:solidFill>
              <a:ln w="9525">
                <a:noFill/>
                <a:round/>
              </a:ln>
            </p:spPr>
            <p:txBody>
              <a:bodyPr vert="horz" wrap="square" lIns="121920" tIns="60960" rIns="121920" bIns="60960" numCol="1" anchor="t" anchorCtr="0" compatLnSpc="1"/>
              <a:lstStyle/>
              <a:p>
                <a:endParaRPr lang="en-US" sz="2400">
                  <a:solidFill>
                    <a:schemeClr val="tx1">
                      <a:lumMod val="50000"/>
                      <a:lumOff val="50000"/>
                    </a:schemeClr>
                  </a:solidFill>
                </a:endParaRPr>
              </a:p>
            </p:txBody>
          </p:sp>
        </p:grpSp>
        <p:grpSp>
          <p:nvGrpSpPr>
            <p:cNvPr id="49" name="Group 43"/>
            <p:cNvGrpSpPr/>
            <p:nvPr/>
          </p:nvGrpSpPr>
          <p:grpSpPr>
            <a:xfrm>
              <a:off x="2844800" y="2648409"/>
              <a:ext cx="2803525" cy="122237"/>
              <a:chOff x="4462463" y="2425701"/>
              <a:chExt cx="2803525" cy="122237"/>
            </a:xfrm>
          </p:grpSpPr>
          <p:sp>
            <p:nvSpPr>
              <p:cNvPr id="50" name="Freeform 15"/>
              <p:cNvSpPr/>
              <p:nvPr/>
            </p:nvSpPr>
            <p:spPr bwMode="auto">
              <a:xfrm>
                <a:off x="4462463" y="2481263"/>
                <a:ext cx="2800350" cy="66675"/>
              </a:xfrm>
              <a:custGeom>
                <a:avLst/>
                <a:gdLst/>
                <a:ahLst/>
                <a:cxnLst>
                  <a:cxn ang="0">
                    <a:pos x="10" y="5"/>
                  </a:cxn>
                  <a:cxn ang="0">
                    <a:pos x="68" y="37"/>
                  </a:cxn>
                  <a:cxn ang="0">
                    <a:pos x="1487" y="37"/>
                  </a:cxn>
                  <a:cxn ang="0">
                    <a:pos x="1546" y="12"/>
                  </a:cxn>
                  <a:cxn ang="0">
                    <a:pos x="1547" y="0"/>
                  </a:cxn>
                  <a:cxn ang="0">
                    <a:pos x="10" y="5"/>
                  </a:cxn>
                </a:cxnLst>
                <a:rect l="0" t="0" r="r" b="b"/>
                <a:pathLst>
                  <a:path w="1547" h="37">
                    <a:moveTo>
                      <a:pt x="10" y="5"/>
                    </a:moveTo>
                    <a:cubicBezTo>
                      <a:pt x="10" y="5"/>
                      <a:pt x="0" y="23"/>
                      <a:pt x="68" y="37"/>
                    </a:cubicBezTo>
                    <a:cubicBezTo>
                      <a:pt x="1487" y="37"/>
                      <a:pt x="1487" y="37"/>
                      <a:pt x="1487" y="37"/>
                    </a:cubicBezTo>
                    <a:cubicBezTo>
                      <a:pt x="1487" y="37"/>
                      <a:pt x="1534" y="34"/>
                      <a:pt x="1546" y="12"/>
                    </a:cubicBezTo>
                    <a:cubicBezTo>
                      <a:pt x="1547" y="0"/>
                      <a:pt x="1547" y="0"/>
                      <a:pt x="1547" y="0"/>
                    </a:cubicBezTo>
                    <a:lnTo>
                      <a:pt x="10" y="5"/>
                    </a:lnTo>
                    <a:close/>
                  </a:path>
                </a:pathLst>
              </a:custGeom>
              <a:solidFill>
                <a:schemeClr val="tx1">
                  <a:lumMod val="65000"/>
                  <a:lumOff val="35000"/>
                </a:schemeClr>
              </a:solidFill>
              <a:ln w="9525">
                <a:noFill/>
                <a:round/>
              </a:ln>
            </p:spPr>
            <p:txBody>
              <a:bodyPr vert="horz" wrap="square" lIns="121920" tIns="60960" rIns="121920" bIns="60960" numCol="1" anchor="t" anchorCtr="0" compatLnSpc="1"/>
              <a:lstStyle/>
              <a:p>
                <a:endParaRPr lang="en-US" sz="2400">
                  <a:solidFill>
                    <a:schemeClr val="tx1">
                      <a:lumMod val="50000"/>
                      <a:lumOff val="50000"/>
                    </a:schemeClr>
                  </a:solidFill>
                </a:endParaRPr>
              </a:p>
            </p:txBody>
          </p:sp>
          <p:sp>
            <p:nvSpPr>
              <p:cNvPr id="51" name="Freeform 16"/>
              <p:cNvSpPr/>
              <p:nvPr/>
            </p:nvSpPr>
            <p:spPr bwMode="auto">
              <a:xfrm>
                <a:off x="4478338" y="2425701"/>
                <a:ext cx="2787650" cy="84138"/>
              </a:xfrm>
              <a:custGeom>
                <a:avLst/>
                <a:gdLst/>
                <a:ahLst/>
                <a:cxnLst>
                  <a:cxn ang="0">
                    <a:pos x="1" y="0"/>
                  </a:cxn>
                  <a:cxn ang="0">
                    <a:pos x="0" y="38"/>
                  </a:cxn>
                  <a:cxn ang="0">
                    <a:pos x="16" y="43"/>
                  </a:cxn>
                  <a:cxn ang="0">
                    <a:pos x="1522" y="43"/>
                  </a:cxn>
                  <a:cxn ang="0">
                    <a:pos x="1538" y="40"/>
                  </a:cxn>
                  <a:cxn ang="0">
                    <a:pos x="1538" y="0"/>
                  </a:cxn>
                  <a:cxn ang="0">
                    <a:pos x="1" y="0"/>
                  </a:cxn>
                </a:cxnLst>
                <a:rect l="0" t="0" r="r" b="b"/>
                <a:pathLst>
                  <a:path w="1540" h="47">
                    <a:moveTo>
                      <a:pt x="1" y="0"/>
                    </a:moveTo>
                    <a:cubicBezTo>
                      <a:pt x="0" y="38"/>
                      <a:pt x="0" y="38"/>
                      <a:pt x="0" y="38"/>
                    </a:cubicBezTo>
                    <a:cubicBezTo>
                      <a:pt x="1" y="47"/>
                      <a:pt x="16" y="43"/>
                      <a:pt x="16" y="43"/>
                    </a:cubicBezTo>
                    <a:cubicBezTo>
                      <a:pt x="1522" y="43"/>
                      <a:pt x="1522" y="43"/>
                      <a:pt x="1522" y="43"/>
                    </a:cubicBezTo>
                    <a:cubicBezTo>
                      <a:pt x="1540" y="45"/>
                      <a:pt x="1538" y="40"/>
                      <a:pt x="1538" y="40"/>
                    </a:cubicBezTo>
                    <a:cubicBezTo>
                      <a:pt x="1538" y="0"/>
                      <a:pt x="1538" y="0"/>
                      <a:pt x="1538" y="0"/>
                    </a:cubicBezTo>
                    <a:lnTo>
                      <a:pt x="1" y="0"/>
                    </a:lnTo>
                    <a:close/>
                  </a:path>
                </a:pathLst>
              </a:custGeom>
              <a:solidFill>
                <a:schemeClr val="tx1">
                  <a:lumMod val="50000"/>
                  <a:lumOff val="50000"/>
                </a:schemeClr>
              </a:solidFill>
              <a:ln w="9525">
                <a:noFill/>
                <a:round/>
              </a:ln>
            </p:spPr>
            <p:txBody>
              <a:bodyPr vert="horz" wrap="square" lIns="121920" tIns="60960" rIns="121920" bIns="60960" numCol="1" anchor="t" anchorCtr="0" compatLnSpc="1"/>
              <a:lstStyle/>
              <a:p>
                <a:endParaRPr lang="en-US" sz="2400">
                  <a:solidFill>
                    <a:schemeClr val="tx1">
                      <a:lumMod val="50000"/>
                      <a:lumOff val="50000"/>
                    </a:schemeClr>
                  </a:solidFill>
                </a:endParaRPr>
              </a:p>
            </p:txBody>
          </p:sp>
          <p:sp>
            <p:nvSpPr>
              <p:cNvPr id="52" name="Freeform 31"/>
              <p:cNvSpPr/>
              <p:nvPr/>
            </p:nvSpPr>
            <p:spPr bwMode="auto">
              <a:xfrm>
                <a:off x="5672138" y="2425701"/>
                <a:ext cx="392113" cy="44450"/>
              </a:xfrm>
              <a:custGeom>
                <a:avLst/>
                <a:gdLst/>
                <a:ahLst/>
                <a:cxnLst>
                  <a:cxn ang="0">
                    <a:pos x="20" y="22"/>
                  </a:cxn>
                  <a:cxn ang="0">
                    <a:pos x="198" y="22"/>
                  </a:cxn>
                  <a:cxn ang="0">
                    <a:pos x="215" y="1"/>
                  </a:cxn>
                  <a:cxn ang="0">
                    <a:pos x="6" y="0"/>
                  </a:cxn>
                  <a:cxn ang="0">
                    <a:pos x="20" y="22"/>
                  </a:cxn>
                </a:cxnLst>
                <a:rect l="0" t="0" r="r" b="b"/>
                <a:pathLst>
                  <a:path w="217" h="25">
                    <a:moveTo>
                      <a:pt x="20" y="22"/>
                    </a:moveTo>
                    <a:cubicBezTo>
                      <a:pt x="198" y="22"/>
                      <a:pt x="198" y="22"/>
                      <a:pt x="198" y="22"/>
                    </a:cubicBezTo>
                    <a:cubicBezTo>
                      <a:pt x="198" y="22"/>
                      <a:pt x="217" y="25"/>
                      <a:pt x="215" y="1"/>
                    </a:cubicBezTo>
                    <a:cubicBezTo>
                      <a:pt x="6" y="0"/>
                      <a:pt x="6" y="0"/>
                      <a:pt x="6" y="0"/>
                    </a:cubicBezTo>
                    <a:cubicBezTo>
                      <a:pt x="6" y="0"/>
                      <a:pt x="0" y="20"/>
                      <a:pt x="20" y="22"/>
                    </a:cubicBezTo>
                  </a:path>
                </a:pathLst>
              </a:custGeom>
              <a:solidFill>
                <a:schemeClr val="bg1"/>
              </a:solidFill>
              <a:ln w="9525">
                <a:noFill/>
                <a:round/>
              </a:ln>
            </p:spPr>
            <p:txBody>
              <a:bodyPr vert="horz" wrap="square" lIns="121920" tIns="60960" rIns="121920" bIns="60960" numCol="1" anchor="t" anchorCtr="0" compatLnSpc="1"/>
              <a:lstStyle/>
              <a:p>
                <a:endParaRPr lang="en-US" sz="2400">
                  <a:solidFill>
                    <a:schemeClr val="tx1">
                      <a:lumMod val="50000"/>
                      <a:lumOff val="50000"/>
                    </a:schemeClr>
                  </a:solidFill>
                </a:endParaRPr>
              </a:p>
            </p:txBody>
          </p:sp>
        </p:grpSp>
      </p:grpSp>
      <p:grpSp>
        <p:nvGrpSpPr>
          <p:cNvPr id="57" name="组合 56"/>
          <p:cNvGrpSpPr/>
          <p:nvPr/>
        </p:nvGrpSpPr>
        <p:grpSpPr>
          <a:xfrm>
            <a:off x="527381" y="1736702"/>
            <a:ext cx="5486399" cy="1623565"/>
            <a:chOff x="1210025" y="4083120"/>
            <a:chExt cx="2110403" cy="1623566"/>
          </a:xfrm>
        </p:grpSpPr>
        <p:sp>
          <p:nvSpPr>
            <p:cNvPr id="58" name="TextBox 32"/>
            <p:cNvSpPr txBox="1"/>
            <p:nvPr/>
          </p:nvSpPr>
          <p:spPr>
            <a:xfrm>
              <a:off x="1210026" y="4712911"/>
              <a:ext cx="2110402" cy="993775"/>
            </a:xfrm>
            <a:prstGeom prst="rect">
              <a:avLst/>
            </a:prstGeom>
            <a:noFill/>
          </p:spPr>
          <p:txBody>
            <a:bodyPr wrap="square" lIns="91440" tIns="45720" rIns="91440" bIns="45720" rtlCol="0">
              <a:spAutoFit/>
            </a:bodyPr>
            <a:lstStyle/>
            <a:p>
              <a:pPr>
                <a:spcBef>
                  <a:spcPct val="0"/>
                </a:spcBef>
              </a:pPr>
              <a:r>
                <a:rPr lang="zh-CN" altLang="en-US" sz="1465" dirty="0">
                  <a:solidFill>
                    <a:srgbClr val="020202"/>
                  </a:solidFill>
                  <a:latin typeface="华文细黑" panose="02010600040101010101" pitchFamily="2" charset="-122"/>
                  <a:ea typeface="华文细黑" panose="02010600040101010101" pitchFamily="2" charset="-122"/>
                </a:rPr>
                <a:t>此处应该有掌声？帅的酷的聪明的都已经使劲鼓掌了？哪怕有一个人为我，为我们的青春为我们梦想鼓掌，那么足够。。。。。。。。。如果献花也不介意！</a:t>
              </a:r>
              <a:r>
                <a:rPr lang="en-US" altLang="zh-CN" sz="1465" dirty="0">
                  <a:solidFill>
                    <a:srgbClr val="020202"/>
                  </a:solidFill>
                  <a:latin typeface="华文细黑" panose="02010600040101010101" pitchFamily="2" charset="-122"/>
                  <a:ea typeface="华文细黑" panose="02010600040101010101" pitchFamily="2" charset="-122"/>
                </a:rPr>
                <a:t>~d</a:t>
              </a:r>
              <a:endParaRPr lang="en-US" altLang="zh-CN" sz="1465" dirty="0">
                <a:solidFill>
                  <a:srgbClr val="020202"/>
                </a:solidFill>
                <a:latin typeface="华文细黑" panose="02010600040101010101" pitchFamily="2" charset="-122"/>
                <a:ea typeface="华文细黑" panose="02010600040101010101" pitchFamily="2" charset="-122"/>
              </a:endParaRPr>
            </a:p>
            <a:p>
              <a:pPr>
                <a:lnSpc>
                  <a:spcPct val="100000"/>
                </a:lnSpc>
                <a:spcBef>
                  <a:spcPct val="0"/>
                </a:spcBef>
                <a:buNone/>
              </a:pPr>
              <a:r>
                <a:rPr lang="en-US" altLang="zh-CN" sz="1465" dirty="0">
                  <a:solidFill>
                    <a:srgbClr val="020202"/>
                  </a:solidFill>
                  <a:latin typeface="华文细黑" panose="02010600040101010101" pitchFamily="2" charset="-122"/>
                  <a:ea typeface="华文细黑" panose="02010600040101010101" pitchFamily="2" charset="-122"/>
                </a:rPr>
                <a:t> </a:t>
              </a:r>
              <a:endParaRPr lang="en-US" altLang="zh-CN" sz="1465" dirty="0">
                <a:solidFill>
                  <a:srgbClr val="020202"/>
                </a:solidFill>
                <a:latin typeface="华文细黑" panose="02010600040101010101" pitchFamily="2" charset="-122"/>
                <a:ea typeface="华文细黑" panose="02010600040101010101" pitchFamily="2" charset="-122"/>
              </a:endParaRPr>
            </a:p>
          </p:txBody>
        </p:sp>
        <p:sp>
          <p:nvSpPr>
            <p:cNvPr id="59" name="矩形 58"/>
            <p:cNvSpPr/>
            <p:nvPr/>
          </p:nvSpPr>
          <p:spPr>
            <a:xfrm>
              <a:off x="1210025" y="4083120"/>
              <a:ext cx="1095426" cy="420370"/>
            </a:xfrm>
            <a:prstGeom prst="rect">
              <a:avLst/>
            </a:prstGeom>
          </p:spPr>
          <p:txBody>
            <a:bodyPr wrap="square">
              <a:spAutoFit/>
            </a:bodyPr>
            <a:lstStyle/>
            <a:p>
              <a:pPr algn="dist"/>
              <a:r>
                <a:rPr lang="zh-CN" altLang="en-US" sz="2135" dirty="0">
                  <a:solidFill>
                    <a:srgbClr val="020202"/>
                  </a:solidFill>
                  <a:latin typeface="华文细黑" panose="02010600040101010101" pitchFamily="2" charset="-122"/>
                  <a:ea typeface="华文细黑" panose="02010600040101010101" pitchFamily="2" charset="-122"/>
                </a:rPr>
                <a:t>一个创业者的故事</a:t>
              </a:r>
              <a:endParaRPr lang="zh-CN" altLang="en-US" sz="2135" dirty="0">
                <a:solidFill>
                  <a:srgbClr val="020202"/>
                </a:solidFill>
                <a:latin typeface="华文细黑" panose="02010600040101010101" pitchFamily="2" charset="-122"/>
                <a:ea typeface="华文细黑" panose="02010600040101010101" pitchFamily="2" charset="-122"/>
              </a:endParaRPr>
            </a:p>
          </p:txBody>
        </p:sp>
      </p:grpSp>
      <p:sp>
        <p:nvSpPr>
          <p:cNvPr id="61" name="TextBox 27"/>
          <p:cNvSpPr txBox="1"/>
          <p:nvPr/>
        </p:nvSpPr>
        <p:spPr>
          <a:xfrm>
            <a:off x="1325657" y="4334577"/>
            <a:ext cx="4039088" cy="297180"/>
          </a:xfrm>
          <a:prstGeom prst="rect">
            <a:avLst/>
          </a:prstGeom>
          <a:noFill/>
        </p:spPr>
        <p:txBody>
          <a:bodyPr wrap="square" rtlCol="0">
            <a:spAutoFit/>
          </a:bodyPr>
          <a:lstStyle/>
          <a:p>
            <a:r>
              <a:rPr lang="zh-CN" altLang="en-US" sz="1335" dirty="0">
                <a:solidFill>
                  <a:srgbClr val="CBCAC1"/>
                </a:solidFill>
                <a:latin typeface="Segoe UI Light" panose="020B0502040204020203" pitchFamily="34" charset="0"/>
              </a:rPr>
              <a:t>目标：做一个有良心的盈利的持续发展公司。</a:t>
            </a:r>
            <a:endParaRPr lang="zh-CN" altLang="en-US" sz="1335" dirty="0">
              <a:solidFill>
                <a:srgbClr val="CBCAC1"/>
              </a:solidFill>
              <a:latin typeface="Segoe UI Light" panose="020B0502040204020203" pitchFamily="34" charset="0"/>
            </a:endParaRPr>
          </a:p>
        </p:txBody>
      </p:sp>
      <p:grpSp>
        <p:nvGrpSpPr>
          <p:cNvPr id="63" name="组合 62"/>
          <p:cNvGrpSpPr/>
          <p:nvPr/>
        </p:nvGrpSpPr>
        <p:grpSpPr>
          <a:xfrm>
            <a:off x="527381" y="4293097"/>
            <a:ext cx="698500" cy="698500"/>
            <a:chOff x="1989981" y="992843"/>
            <a:chExt cx="523875" cy="523875"/>
          </a:xfrm>
        </p:grpSpPr>
        <p:sp>
          <p:nvSpPr>
            <p:cNvPr id="64" name="椭圆 63"/>
            <p:cNvSpPr/>
            <p:nvPr/>
          </p:nvSpPr>
          <p:spPr>
            <a:xfrm>
              <a:off x="1989981" y="992843"/>
              <a:ext cx="523875" cy="523875"/>
            </a:xfrm>
            <a:prstGeom prst="ellips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65" name="组合 64"/>
            <p:cNvGrpSpPr/>
            <p:nvPr/>
          </p:nvGrpSpPr>
          <p:grpSpPr>
            <a:xfrm>
              <a:off x="2117939" y="1182650"/>
              <a:ext cx="285591" cy="201412"/>
              <a:chOff x="1326496" y="4283251"/>
              <a:chExt cx="1129493" cy="796573"/>
            </a:xfrm>
          </p:grpSpPr>
          <p:cxnSp>
            <p:nvCxnSpPr>
              <p:cNvPr id="66" name="直接连接符 65"/>
              <p:cNvCxnSpPr/>
              <p:nvPr/>
            </p:nvCxnSpPr>
            <p:spPr>
              <a:xfrm>
                <a:off x="1537989" y="4295029"/>
                <a:ext cx="698725" cy="0"/>
              </a:xfrm>
              <a:prstGeom prst="line">
                <a:avLst/>
              </a:prstGeom>
              <a:ln w="15875" cap="rnd">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2236914" y="4298775"/>
                <a:ext cx="219075" cy="219075"/>
              </a:xfrm>
              <a:prstGeom prst="line">
                <a:avLst/>
              </a:prstGeom>
              <a:ln w="15875" cap="rnd">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1899269" y="4524375"/>
                <a:ext cx="555448" cy="555449"/>
              </a:xfrm>
              <a:prstGeom prst="line">
                <a:avLst/>
              </a:prstGeom>
              <a:ln w="15875" cap="rnd">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H="1" flipV="1">
                <a:off x="1328513" y="4514850"/>
                <a:ext cx="545924" cy="545925"/>
              </a:xfrm>
              <a:prstGeom prst="line">
                <a:avLst/>
              </a:prstGeom>
              <a:ln w="15875" cap="rnd">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a:off x="1326496" y="4308299"/>
                <a:ext cx="206551" cy="206551"/>
              </a:xfrm>
              <a:prstGeom prst="line">
                <a:avLst/>
              </a:prstGeom>
              <a:ln w="15875" cap="rnd">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356343" y="4527374"/>
                <a:ext cx="1076325" cy="0"/>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flipV="1">
                <a:off x="1572178" y="4536899"/>
                <a:ext cx="314326" cy="523875"/>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flipV="1">
                <a:off x="1769466" y="4527374"/>
                <a:ext cx="123826" cy="533402"/>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1889743" y="4527374"/>
                <a:ext cx="124669" cy="533400"/>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1889743" y="4527374"/>
                <a:ext cx="333375" cy="533400"/>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558860" y="4311585"/>
                <a:ext cx="218255" cy="218255"/>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808780" y="4314826"/>
                <a:ext cx="219414" cy="219414"/>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2001110" y="4304522"/>
                <a:ext cx="227122" cy="227122"/>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flipH="1">
                <a:off x="1582714" y="4305300"/>
                <a:ext cx="217593" cy="217594"/>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H="1">
                <a:off x="1770014" y="4295775"/>
                <a:ext cx="227538" cy="227539"/>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2014412" y="4283251"/>
                <a:ext cx="227538" cy="227539"/>
              </a:xfrm>
              <a:prstGeom prst="line">
                <a:avLst/>
              </a:prstGeom>
              <a:ln w="12700">
                <a:solidFill>
                  <a:srgbClr val="020202"/>
                </a:solidFill>
              </a:ln>
            </p:spPr>
            <p:style>
              <a:lnRef idx="1">
                <a:schemeClr val="accent1"/>
              </a:lnRef>
              <a:fillRef idx="0">
                <a:schemeClr val="accent1"/>
              </a:fillRef>
              <a:effectRef idx="0">
                <a:schemeClr val="accent1"/>
              </a:effectRef>
              <a:fontRef idx="minor">
                <a:schemeClr val="tx1"/>
              </a:fontRef>
            </p:style>
          </p:cxnSp>
        </p:grpSp>
      </p:grpSp>
      <p:grpSp>
        <p:nvGrpSpPr>
          <p:cNvPr id="82" name="组合 81"/>
          <p:cNvGrpSpPr/>
          <p:nvPr/>
        </p:nvGrpSpPr>
        <p:grpSpPr>
          <a:xfrm>
            <a:off x="533469" y="5116858"/>
            <a:ext cx="698500" cy="698500"/>
            <a:chOff x="1162498" y="2336853"/>
            <a:chExt cx="523875" cy="523875"/>
          </a:xfrm>
        </p:grpSpPr>
        <p:sp>
          <p:nvSpPr>
            <p:cNvPr id="83" name="椭圆 82"/>
            <p:cNvSpPr/>
            <p:nvPr/>
          </p:nvSpPr>
          <p:spPr>
            <a:xfrm>
              <a:off x="1162498" y="2336853"/>
              <a:ext cx="523875" cy="523875"/>
            </a:xfrm>
            <a:prstGeom prst="ellips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84" name="组合 83"/>
            <p:cNvGrpSpPr/>
            <p:nvPr/>
          </p:nvGrpSpPr>
          <p:grpSpPr>
            <a:xfrm>
              <a:off x="1334360" y="2460255"/>
              <a:ext cx="180149" cy="341052"/>
              <a:chOff x="5130721" y="-266700"/>
              <a:chExt cx="990600" cy="1875362"/>
            </a:xfrm>
          </p:grpSpPr>
          <p:sp>
            <p:nvSpPr>
              <p:cNvPr id="85" name="椭圆 111"/>
              <p:cNvSpPr/>
              <p:nvPr/>
            </p:nvSpPr>
            <p:spPr>
              <a:xfrm>
                <a:off x="5130721" y="-266700"/>
                <a:ext cx="990600" cy="1501925"/>
              </a:xfrm>
              <a:custGeom>
                <a:avLst/>
                <a:gdLst/>
                <a:ahLst/>
                <a:cxnLst/>
                <a:rect l="l" t="t" r="r" b="b"/>
                <a:pathLst>
                  <a:path w="990600" h="1501925">
                    <a:moveTo>
                      <a:pt x="495300" y="0"/>
                    </a:moveTo>
                    <a:cubicBezTo>
                      <a:pt x="768847" y="0"/>
                      <a:pt x="990600" y="221753"/>
                      <a:pt x="990600" y="495300"/>
                    </a:cubicBezTo>
                    <a:cubicBezTo>
                      <a:pt x="990600" y="624140"/>
                      <a:pt x="941407" y="741489"/>
                      <a:pt x="859584" y="828497"/>
                    </a:cubicBezTo>
                    <a:lnTo>
                      <a:pt x="610953" y="1438275"/>
                    </a:lnTo>
                    <a:lnTo>
                      <a:pt x="602238" y="1438275"/>
                    </a:lnTo>
                    <a:cubicBezTo>
                      <a:pt x="581653" y="1476862"/>
                      <a:pt x="540649" y="1501925"/>
                      <a:pt x="493791" y="1501925"/>
                    </a:cubicBezTo>
                    <a:cubicBezTo>
                      <a:pt x="432195" y="1501925"/>
                      <a:pt x="380714" y="1458615"/>
                      <a:pt x="370636" y="1400244"/>
                    </a:cubicBezTo>
                    <a:lnTo>
                      <a:pt x="143857" y="844060"/>
                    </a:lnTo>
                    <a:cubicBezTo>
                      <a:pt x="54886" y="754662"/>
                      <a:pt x="0" y="631391"/>
                      <a:pt x="0" y="495300"/>
                    </a:cubicBezTo>
                    <a:cubicBezTo>
                      <a:pt x="0" y="221753"/>
                      <a:pt x="221753" y="0"/>
                      <a:pt x="495300" y="0"/>
                    </a:cubicBezTo>
                    <a:close/>
                  </a:path>
                </a:pathLst>
              </a:custGeom>
              <a:noFill/>
              <a:ln w="15875">
                <a:solidFill>
                  <a:srgbClr val="0202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6" name="弧形 85"/>
              <p:cNvSpPr/>
              <p:nvPr/>
            </p:nvSpPr>
            <p:spPr>
              <a:xfrm rot="16200000">
                <a:off x="5353051" y="-23585"/>
                <a:ext cx="569126" cy="569126"/>
              </a:xfrm>
              <a:prstGeom prst="arc">
                <a:avLst>
                  <a:gd name="adj1" fmla="val 16200000"/>
                  <a:gd name="adj2" fmla="val 21549875"/>
                </a:avLst>
              </a:prstGeom>
              <a:ln w="12700">
                <a:solidFill>
                  <a:srgbClr val="02020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cxnSp>
            <p:nvCxnSpPr>
              <p:cNvPr id="87" name="直接连接符 86"/>
              <p:cNvCxnSpPr/>
              <p:nvPr/>
            </p:nvCxnSpPr>
            <p:spPr>
              <a:xfrm>
                <a:off x="5345033" y="739816"/>
                <a:ext cx="561975" cy="0"/>
              </a:xfrm>
              <a:prstGeom prst="line">
                <a:avLst/>
              </a:prstGeom>
              <a:noFill/>
              <a:ln w="15875">
                <a:solidFill>
                  <a:srgbClr val="020202"/>
                </a:solidFill>
              </a:ln>
            </p:spPr>
            <p:style>
              <a:lnRef idx="2">
                <a:schemeClr val="accent1">
                  <a:shade val="50000"/>
                </a:schemeClr>
              </a:lnRef>
              <a:fillRef idx="1">
                <a:schemeClr val="accent1"/>
              </a:fillRef>
              <a:effectRef idx="0">
                <a:schemeClr val="accent1"/>
              </a:effectRef>
              <a:fontRef idx="minor">
                <a:schemeClr val="lt1"/>
              </a:fontRef>
            </p:style>
          </p:cxnSp>
          <p:sp>
            <p:nvSpPr>
              <p:cNvPr id="88" name="弧形 87"/>
              <p:cNvSpPr/>
              <p:nvPr/>
            </p:nvSpPr>
            <p:spPr>
              <a:xfrm rot="18538541">
                <a:off x="5325301" y="899887"/>
                <a:ext cx="654615" cy="654614"/>
              </a:xfrm>
              <a:prstGeom prst="arc">
                <a:avLst>
                  <a:gd name="adj1" fmla="val 16825339"/>
                  <a:gd name="adj2" fmla="val 21059724"/>
                </a:avLst>
              </a:prstGeom>
              <a:ln w="12700">
                <a:solidFill>
                  <a:srgbClr val="02020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89" name="弧形 88"/>
              <p:cNvSpPr/>
              <p:nvPr/>
            </p:nvSpPr>
            <p:spPr>
              <a:xfrm rot="18000000">
                <a:off x="5378228" y="1039535"/>
                <a:ext cx="569127" cy="569127"/>
              </a:xfrm>
              <a:prstGeom prst="arc">
                <a:avLst>
                  <a:gd name="adj1" fmla="val 17524474"/>
                  <a:gd name="adj2" fmla="val 21013263"/>
                </a:avLst>
              </a:prstGeom>
              <a:ln w="12700">
                <a:solidFill>
                  <a:srgbClr val="02020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grpSp>
      </p:grpSp>
      <p:sp>
        <p:nvSpPr>
          <p:cNvPr id="90" name="TextBox 27"/>
          <p:cNvSpPr txBox="1"/>
          <p:nvPr/>
        </p:nvSpPr>
        <p:spPr>
          <a:xfrm>
            <a:off x="1326091" y="5176308"/>
            <a:ext cx="4097835" cy="502920"/>
          </a:xfrm>
          <a:prstGeom prst="rect">
            <a:avLst/>
          </a:prstGeom>
          <a:noFill/>
        </p:spPr>
        <p:txBody>
          <a:bodyPr wrap="square" rtlCol="0">
            <a:spAutoFit/>
          </a:bodyPr>
          <a:lstStyle/>
          <a:p>
            <a:r>
              <a:rPr lang="zh-CN" altLang="en-US" sz="1335" dirty="0">
                <a:solidFill>
                  <a:srgbClr val="CBCAC1"/>
                </a:solidFill>
                <a:latin typeface="Segoe UI Light" panose="020B0502040204020203" pitchFamily="34" charset="0"/>
              </a:rPr>
              <a:t>口号：有斗无斗气质吃够！少吃饭少睡觉打起精神挣钞票。</a:t>
            </a:r>
            <a:endParaRPr lang="zh-CN" altLang="en-US" sz="1335" dirty="0">
              <a:solidFill>
                <a:srgbClr val="CBCAC1"/>
              </a:solidFill>
              <a:latin typeface="Segoe UI Light" panose="020B0502040204020203" pitchFamily="34" charset="0"/>
            </a:endParaRPr>
          </a:p>
        </p:txBody>
      </p:sp>
    </p:spTree>
    <p:custDataLst>
      <p:tags r:id="rId2"/>
    </p:custData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7"/>
          <p:cNvSpPr/>
          <p:nvPr/>
        </p:nvSpPr>
        <p:spPr bwMode="auto">
          <a:xfrm rot="900000">
            <a:off x="5635746" y="3520804"/>
            <a:ext cx="1073697" cy="2079051"/>
          </a:xfrm>
          <a:custGeom>
            <a:avLst/>
            <a:gdLst>
              <a:gd name="T0" fmla="*/ 187 w 252"/>
              <a:gd name="T1" fmla="*/ 221 h 499"/>
              <a:gd name="T2" fmla="*/ 252 w 252"/>
              <a:gd name="T3" fmla="*/ 182 h 499"/>
              <a:gd name="T4" fmla="*/ 252 w 252"/>
              <a:gd name="T5" fmla="*/ 57 h 499"/>
              <a:gd name="T6" fmla="*/ 170 w 252"/>
              <a:gd name="T7" fmla="*/ 91 h 499"/>
              <a:gd name="T8" fmla="*/ 179 w 252"/>
              <a:gd name="T9" fmla="*/ 42 h 499"/>
              <a:gd name="T10" fmla="*/ 145 w 252"/>
              <a:gd name="T11" fmla="*/ 2 h 499"/>
              <a:gd name="T12" fmla="*/ 109 w 252"/>
              <a:gd name="T13" fmla="*/ 56 h 499"/>
              <a:gd name="T14" fmla="*/ 129 w 252"/>
              <a:gd name="T15" fmla="*/ 108 h 499"/>
              <a:gd name="T16" fmla="*/ 0 w 252"/>
              <a:gd name="T17" fmla="*/ 162 h 499"/>
              <a:gd name="T18" fmla="*/ 0 w 252"/>
              <a:gd name="T19" fmla="*/ 499 h 499"/>
              <a:gd name="T20" fmla="*/ 252 w 252"/>
              <a:gd name="T21" fmla="*/ 350 h 499"/>
              <a:gd name="T22" fmla="*/ 252 w 252"/>
              <a:gd name="T23" fmla="*/ 239 h 499"/>
              <a:gd name="T24" fmla="*/ 187 w 252"/>
              <a:gd name="T25" fmla="*/ 221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99">
                <a:moveTo>
                  <a:pt x="187" y="221"/>
                </a:moveTo>
                <a:cubicBezTo>
                  <a:pt x="206" y="174"/>
                  <a:pt x="240" y="179"/>
                  <a:pt x="252" y="182"/>
                </a:cubicBezTo>
                <a:cubicBezTo>
                  <a:pt x="252" y="57"/>
                  <a:pt x="252" y="57"/>
                  <a:pt x="252" y="57"/>
                </a:cubicBezTo>
                <a:cubicBezTo>
                  <a:pt x="170" y="91"/>
                  <a:pt x="170" y="91"/>
                  <a:pt x="170" y="91"/>
                </a:cubicBezTo>
                <a:cubicBezTo>
                  <a:pt x="173" y="81"/>
                  <a:pt x="180" y="56"/>
                  <a:pt x="179" y="42"/>
                </a:cubicBezTo>
                <a:cubicBezTo>
                  <a:pt x="179" y="23"/>
                  <a:pt x="179" y="0"/>
                  <a:pt x="145" y="2"/>
                </a:cubicBezTo>
                <a:cubicBezTo>
                  <a:pt x="114" y="4"/>
                  <a:pt x="108" y="40"/>
                  <a:pt x="109" y="56"/>
                </a:cubicBezTo>
                <a:cubicBezTo>
                  <a:pt x="110" y="74"/>
                  <a:pt x="123" y="98"/>
                  <a:pt x="129" y="108"/>
                </a:cubicBezTo>
                <a:cubicBezTo>
                  <a:pt x="0" y="162"/>
                  <a:pt x="0" y="162"/>
                  <a:pt x="0" y="162"/>
                </a:cubicBezTo>
                <a:cubicBezTo>
                  <a:pt x="0" y="499"/>
                  <a:pt x="0" y="499"/>
                  <a:pt x="0" y="499"/>
                </a:cubicBezTo>
                <a:cubicBezTo>
                  <a:pt x="252" y="350"/>
                  <a:pt x="252" y="350"/>
                  <a:pt x="252" y="350"/>
                </a:cubicBezTo>
                <a:cubicBezTo>
                  <a:pt x="252" y="239"/>
                  <a:pt x="252" y="239"/>
                  <a:pt x="252" y="239"/>
                </a:cubicBezTo>
                <a:cubicBezTo>
                  <a:pt x="227" y="290"/>
                  <a:pt x="167" y="272"/>
                  <a:pt x="187" y="221"/>
                </a:cubicBezTo>
                <a:close/>
              </a:path>
            </a:pathLst>
          </a:custGeom>
          <a:noFill/>
          <a:ln>
            <a:solidFill>
              <a:srgbClr val="CBCAC1"/>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6" name="Freeform 8"/>
          <p:cNvSpPr/>
          <p:nvPr/>
        </p:nvSpPr>
        <p:spPr bwMode="auto">
          <a:xfrm rot="900000">
            <a:off x="4457050" y="1862848"/>
            <a:ext cx="814588" cy="244400"/>
          </a:xfrm>
          <a:custGeom>
            <a:avLst/>
            <a:gdLst>
              <a:gd name="T0" fmla="*/ 382 w 382"/>
              <a:gd name="T1" fmla="*/ 117 h 117"/>
              <a:gd name="T2" fmla="*/ 0 w 382"/>
              <a:gd name="T3" fmla="*/ 0 h 117"/>
              <a:gd name="T4" fmla="*/ 378 w 382"/>
              <a:gd name="T5" fmla="*/ 117 h 117"/>
              <a:gd name="T6" fmla="*/ 382 w 382"/>
              <a:gd name="T7" fmla="*/ 117 h 117"/>
            </a:gdLst>
            <a:ahLst/>
            <a:cxnLst>
              <a:cxn ang="0">
                <a:pos x="T0" y="T1"/>
              </a:cxn>
              <a:cxn ang="0">
                <a:pos x="T2" y="T3"/>
              </a:cxn>
              <a:cxn ang="0">
                <a:pos x="T4" y="T5"/>
              </a:cxn>
              <a:cxn ang="0">
                <a:pos x="T6" y="T7"/>
              </a:cxn>
            </a:cxnLst>
            <a:rect l="0" t="0" r="r" b="b"/>
            <a:pathLst>
              <a:path w="382" h="117">
                <a:moveTo>
                  <a:pt x="382" y="117"/>
                </a:moveTo>
                <a:lnTo>
                  <a:pt x="0" y="0"/>
                </a:lnTo>
                <a:lnTo>
                  <a:pt x="378" y="117"/>
                </a:lnTo>
                <a:lnTo>
                  <a:pt x="382" y="117"/>
                </a:lnTo>
                <a:close/>
              </a:path>
            </a:pathLst>
          </a:custGeom>
          <a:noFill/>
          <a:ln>
            <a:solidFill>
              <a:srgbClr val="CBCAC1"/>
            </a:solidFill>
          </a:ln>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7" name="Freeform 9"/>
          <p:cNvSpPr/>
          <p:nvPr/>
        </p:nvSpPr>
        <p:spPr bwMode="auto">
          <a:xfrm rot="900000">
            <a:off x="5168333" y="2326878"/>
            <a:ext cx="1002569" cy="307151"/>
          </a:xfrm>
          <a:custGeom>
            <a:avLst/>
            <a:gdLst>
              <a:gd name="T0" fmla="*/ 0 w 470"/>
              <a:gd name="T1" fmla="*/ 0 h 148"/>
              <a:gd name="T2" fmla="*/ 0 w 470"/>
              <a:gd name="T3" fmla="*/ 2 h 148"/>
              <a:gd name="T4" fmla="*/ 470 w 470"/>
              <a:gd name="T5" fmla="*/ 148 h 148"/>
              <a:gd name="T6" fmla="*/ 0 w 470"/>
              <a:gd name="T7" fmla="*/ 0 h 148"/>
            </a:gdLst>
            <a:ahLst/>
            <a:cxnLst>
              <a:cxn ang="0">
                <a:pos x="T0" y="T1"/>
              </a:cxn>
              <a:cxn ang="0">
                <a:pos x="T2" y="T3"/>
              </a:cxn>
              <a:cxn ang="0">
                <a:pos x="T4" y="T5"/>
              </a:cxn>
              <a:cxn ang="0">
                <a:pos x="T6" y="T7"/>
              </a:cxn>
            </a:cxnLst>
            <a:rect l="0" t="0" r="r" b="b"/>
            <a:pathLst>
              <a:path w="470" h="148">
                <a:moveTo>
                  <a:pt x="0" y="0"/>
                </a:moveTo>
                <a:lnTo>
                  <a:pt x="0" y="2"/>
                </a:lnTo>
                <a:lnTo>
                  <a:pt x="470" y="148"/>
                </a:lnTo>
                <a:lnTo>
                  <a:pt x="0" y="0"/>
                </a:lnTo>
                <a:close/>
              </a:path>
            </a:pathLst>
          </a:custGeom>
          <a:noFill/>
          <a:ln>
            <a:solidFill>
              <a:srgbClr val="CBCAC1"/>
            </a:solidFill>
          </a:ln>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8" name="Freeform 10"/>
          <p:cNvSpPr/>
          <p:nvPr/>
        </p:nvSpPr>
        <p:spPr bwMode="auto">
          <a:xfrm rot="900000">
            <a:off x="6272513" y="2288898"/>
            <a:ext cx="1862881" cy="421093"/>
          </a:xfrm>
          <a:custGeom>
            <a:avLst/>
            <a:gdLst>
              <a:gd name="T0" fmla="*/ 188 w 437"/>
              <a:gd name="T1" fmla="*/ 33 h 101"/>
              <a:gd name="T2" fmla="*/ 111 w 437"/>
              <a:gd name="T3" fmla="*/ 20 h 101"/>
              <a:gd name="T4" fmla="*/ 0 w 437"/>
              <a:gd name="T5" fmla="*/ 46 h 101"/>
              <a:gd name="T6" fmla="*/ 80 w 437"/>
              <a:gd name="T7" fmla="*/ 64 h 101"/>
              <a:gd name="T8" fmla="*/ 57 w 437"/>
              <a:gd name="T9" fmla="*/ 84 h 101"/>
              <a:gd name="T10" fmla="*/ 119 w 437"/>
              <a:gd name="T11" fmla="*/ 73 h 101"/>
              <a:gd name="T12" fmla="*/ 239 w 437"/>
              <a:gd name="T13" fmla="*/ 101 h 101"/>
              <a:gd name="T14" fmla="*/ 239 w 437"/>
              <a:gd name="T15" fmla="*/ 101 h 101"/>
              <a:gd name="T16" fmla="*/ 437 w 437"/>
              <a:gd name="T17" fmla="*/ 42 h 101"/>
              <a:gd name="T18" fmla="*/ 202 w 437"/>
              <a:gd name="T19" fmla="*/ 0 h 101"/>
              <a:gd name="T20" fmla="*/ 154 w 437"/>
              <a:gd name="T21" fmla="*/ 11 h 101"/>
              <a:gd name="T22" fmla="*/ 188 w 437"/>
              <a:gd name="T23" fmla="*/ 3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7" h="101">
                <a:moveTo>
                  <a:pt x="188" y="33"/>
                </a:moveTo>
                <a:cubicBezTo>
                  <a:pt x="164" y="45"/>
                  <a:pt x="122" y="35"/>
                  <a:pt x="111" y="20"/>
                </a:cubicBezTo>
                <a:cubicBezTo>
                  <a:pt x="0" y="46"/>
                  <a:pt x="0" y="46"/>
                  <a:pt x="0" y="46"/>
                </a:cubicBezTo>
                <a:cubicBezTo>
                  <a:pt x="80" y="64"/>
                  <a:pt x="80" y="64"/>
                  <a:pt x="80" y="64"/>
                </a:cubicBezTo>
                <a:cubicBezTo>
                  <a:pt x="59" y="68"/>
                  <a:pt x="29" y="76"/>
                  <a:pt x="57" y="84"/>
                </a:cubicBezTo>
                <a:cubicBezTo>
                  <a:pt x="86" y="92"/>
                  <a:pt x="107" y="82"/>
                  <a:pt x="119" y="73"/>
                </a:cubicBezTo>
                <a:cubicBezTo>
                  <a:pt x="239" y="101"/>
                  <a:pt x="239" y="101"/>
                  <a:pt x="239" y="101"/>
                </a:cubicBezTo>
                <a:cubicBezTo>
                  <a:pt x="239" y="101"/>
                  <a:pt x="239" y="101"/>
                  <a:pt x="239" y="101"/>
                </a:cubicBezTo>
                <a:cubicBezTo>
                  <a:pt x="437" y="42"/>
                  <a:pt x="437" y="42"/>
                  <a:pt x="437" y="42"/>
                </a:cubicBezTo>
                <a:cubicBezTo>
                  <a:pt x="202" y="0"/>
                  <a:pt x="202" y="0"/>
                  <a:pt x="202" y="0"/>
                </a:cubicBezTo>
                <a:cubicBezTo>
                  <a:pt x="154" y="11"/>
                  <a:pt x="154" y="11"/>
                  <a:pt x="154" y="11"/>
                </a:cubicBezTo>
                <a:cubicBezTo>
                  <a:pt x="176" y="15"/>
                  <a:pt x="208" y="23"/>
                  <a:pt x="188" y="33"/>
                </a:cubicBezTo>
                <a:close/>
              </a:path>
            </a:pathLst>
          </a:custGeom>
          <a:noFill/>
          <a:ln>
            <a:solidFill>
              <a:srgbClr val="CBCAC1"/>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9" name="Freeform 11"/>
          <p:cNvSpPr/>
          <p:nvPr/>
        </p:nvSpPr>
        <p:spPr bwMode="auto">
          <a:xfrm rot="900000">
            <a:off x="4463824" y="1816611"/>
            <a:ext cx="1871349" cy="426048"/>
          </a:xfrm>
          <a:custGeom>
            <a:avLst/>
            <a:gdLst>
              <a:gd name="T0" fmla="*/ 340 w 439"/>
              <a:gd name="T1" fmla="*/ 23 h 102"/>
              <a:gd name="T2" fmla="*/ 365 w 439"/>
              <a:gd name="T3" fmla="*/ 9 h 102"/>
              <a:gd name="T4" fmla="*/ 308 w 439"/>
              <a:gd name="T5" fmla="*/ 15 h 102"/>
              <a:gd name="T6" fmla="*/ 255 w 439"/>
              <a:gd name="T7" fmla="*/ 3 h 102"/>
              <a:gd name="T8" fmla="*/ 0 w 439"/>
              <a:gd name="T9" fmla="*/ 44 h 102"/>
              <a:gd name="T10" fmla="*/ 191 w 439"/>
              <a:gd name="T11" fmla="*/ 102 h 102"/>
              <a:gd name="T12" fmla="*/ 308 w 439"/>
              <a:gd name="T13" fmla="*/ 75 h 102"/>
              <a:gd name="T14" fmla="*/ 273 w 439"/>
              <a:gd name="T15" fmla="*/ 50 h 102"/>
              <a:gd name="T16" fmla="*/ 343 w 439"/>
              <a:gd name="T17" fmla="*/ 67 h 102"/>
              <a:gd name="T18" fmla="*/ 439 w 439"/>
              <a:gd name="T19" fmla="*/ 46 h 102"/>
              <a:gd name="T20" fmla="*/ 340 w 439"/>
              <a:gd name="T21" fmla="*/ 2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9" h="102">
                <a:moveTo>
                  <a:pt x="340" y="23"/>
                </a:moveTo>
                <a:cubicBezTo>
                  <a:pt x="354" y="20"/>
                  <a:pt x="373" y="14"/>
                  <a:pt x="365" y="9"/>
                </a:cubicBezTo>
                <a:cubicBezTo>
                  <a:pt x="349" y="0"/>
                  <a:pt x="319" y="11"/>
                  <a:pt x="308" y="15"/>
                </a:cubicBezTo>
                <a:cubicBezTo>
                  <a:pt x="255" y="3"/>
                  <a:pt x="255" y="3"/>
                  <a:pt x="255" y="3"/>
                </a:cubicBezTo>
                <a:cubicBezTo>
                  <a:pt x="0" y="44"/>
                  <a:pt x="0" y="44"/>
                  <a:pt x="0" y="44"/>
                </a:cubicBezTo>
                <a:cubicBezTo>
                  <a:pt x="191" y="102"/>
                  <a:pt x="191" y="102"/>
                  <a:pt x="191" y="102"/>
                </a:cubicBezTo>
                <a:cubicBezTo>
                  <a:pt x="308" y="75"/>
                  <a:pt x="308" y="75"/>
                  <a:pt x="308" y="75"/>
                </a:cubicBezTo>
                <a:cubicBezTo>
                  <a:pt x="284" y="72"/>
                  <a:pt x="241" y="63"/>
                  <a:pt x="273" y="50"/>
                </a:cubicBezTo>
                <a:cubicBezTo>
                  <a:pt x="309" y="37"/>
                  <a:pt x="333" y="57"/>
                  <a:pt x="343" y="67"/>
                </a:cubicBezTo>
                <a:cubicBezTo>
                  <a:pt x="439" y="46"/>
                  <a:pt x="439" y="46"/>
                  <a:pt x="439" y="46"/>
                </a:cubicBezTo>
                <a:lnTo>
                  <a:pt x="340" y="23"/>
                </a:lnTo>
                <a:close/>
              </a:path>
            </a:pathLst>
          </a:custGeom>
          <a:noFill/>
          <a:ln>
            <a:solidFill>
              <a:srgbClr val="CBCAC1"/>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0" name="Freeform 12"/>
          <p:cNvSpPr/>
          <p:nvPr/>
        </p:nvSpPr>
        <p:spPr bwMode="auto">
          <a:xfrm rot="900000">
            <a:off x="5566311" y="1938812"/>
            <a:ext cx="1671512" cy="323665"/>
          </a:xfrm>
          <a:custGeom>
            <a:avLst/>
            <a:gdLst>
              <a:gd name="T0" fmla="*/ 110 w 392"/>
              <a:gd name="T1" fmla="*/ 41 h 78"/>
              <a:gd name="T2" fmla="*/ 85 w 392"/>
              <a:gd name="T3" fmla="*/ 55 h 78"/>
              <a:gd name="T4" fmla="*/ 184 w 392"/>
              <a:gd name="T5" fmla="*/ 78 h 78"/>
              <a:gd name="T6" fmla="*/ 295 w 392"/>
              <a:gd name="T7" fmla="*/ 52 h 78"/>
              <a:gd name="T8" fmla="*/ 372 w 392"/>
              <a:gd name="T9" fmla="*/ 65 h 78"/>
              <a:gd name="T10" fmla="*/ 338 w 392"/>
              <a:gd name="T11" fmla="*/ 43 h 78"/>
              <a:gd name="T12" fmla="*/ 386 w 392"/>
              <a:gd name="T13" fmla="*/ 32 h 78"/>
              <a:gd name="T14" fmla="*/ 212 w 392"/>
              <a:gd name="T15" fmla="*/ 0 h 78"/>
              <a:gd name="T16" fmla="*/ 0 w 392"/>
              <a:gd name="T17" fmla="*/ 35 h 78"/>
              <a:gd name="T18" fmla="*/ 53 w 392"/>
              <a:gd name="T19" fmla="*/ 47 h 78"/>
              <a:gd name="T20" fmla="*/ 110 w 392"/>
              <a:gd name="T21"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78">
                <a:moveTo>
                  <a:pt x="110" y="41"/>
                </a:moveTo>
                <a:cubicBezTo>
                  <a:pt x="118" y="46"/>
                  <a:pt x="99" y="52"/>
                  <a:pt x="85" y="55"/>
                </a:cubicBezTo>
                <a:cubicBezTo>
                  <a:pt x="184" y="78"/>
                  <a:pt x="184" y="78"/>
                  <a:pt x="184" y="78"/>
                </a:cubicBezTo>
                <a:cubicBezTo>
                  <a:pt x="295" y="52"/>
                  <a:pt x="295" y="52"/>
                  <a:pt x="295" y="52"/>
                </a:cubicBezTo>
                <a:cubicBezTo>
                  <a:pt x="306" y="67"/>
                  <a:pt x="348" y="77"/>
                  <a:pt x="372" y="65"/>
                </a:cubicBezTo>
                <a:cubicBezTo>
                  <a:pt x="392" y="55"/>
                  <a:pt x="360" y="47"/>
                  <a:pt x="338" y="43"/>
                </a:cubicBezTo>
                <a:cubicBezTo>
                  <a:pt x="386" y="32"/>
                  <a:pt x="386" y="32"/>
                  <a:pt x="386" y="32"/>
                </a:cubicBezTo>
                <a:cubicBezTo>
                  <a:pt x="212" y="0"/>
                  <a:pt x="212" y="0"/>
                  <a:pt x="212" y="0"/>
                </a:cubicBezTo>
                <a:cubicBezTo>
                  <a:pt x="0" y="35"/>
                  <a:pt x="0" y="35"/>
                  <a:pt x="0" y="35"/>
                </a:cubicBezTo>
                <a:cubicBezTo>
                  <a:pt x="53" y="47"/>
                  <a:pt x="53" y="47"/>
                  <a:pt x="53" y="47"/>
                </a:cubicBezTo>
                <a:cubicBezTo>
                  <a:pt x="64" y="43"/>
                  <a:pt x="94" y="32"/>
                  <a:pt x="110" y="41"/>
                </a:cubicBezTo>
                <a:close/>
              </a:path>
            </a:pathLst>
          </a:custGeom>
          <a:noFill/>
          <a:ln>
            <a:solidFill>
              <a:srgbClr val="CBCAC1"/>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1" name="Freeform 13"/>
          <p:cNvSpPr/>
          <p:nvPr/>
        </p:nvSpPr>
        <p:spPr bwMode="auto">
          <a:xfrm rot="900000">
            <a:off x="5185268" y="2194769"/>
            <a:ext cx="2076265" cy="579624"/>
          </a:xfrm>
          <a:custGeom>
            <a:avLst/>
            <a:gdLst>
              <a:gd name="T0" fmla="*/ 235 w 487"/>
              <a:gd name="T1" fmla="*/ 139 h 139"/>
              <a:gd name="T2" fmla="*/ 487 w 487"/>
              <a:gd name="T3" fmla="*/ 64 h 139"/>
              <a:gd name="T4" fmla="*/ 367 w 487"/>
              <a:gd name="T5" fmla="*/ 36 h 139"/>
              <a:gd name="T6" fmla="*/ 305 w 487"/>
              <a:gd name="T7" fmla="*/ 47 h 139"/>
              <a:gd name="T8" fmla="*/ 328 w 487"/>
              <a:gd name="T9" fmla="*/ 27 h 139"/>
              <a:gd name="T10" fmla="*/ 248 w 487"/>
              <a:gd name="T11" fmla="*/ 9 h 139"/>
              <a:gd name="T12" fmla="*/ 152 w 487"/>
              <a:gd name="T13" fmla="*/ 30 h 139"/>
              <a:gd name="T14" fmla="*/ 82 w 487"/>
              <a:gd name="T15" fmla="*/ 13 h 139"/>
              <a:gd name="T16" fmla="*/ 117 w 487"/>
              <a:gd name="T17" fmla="*/ 38 h 139"/>
              <a:gd name="T18" fmla="*/ 0 w 487"/>
              <a:gd name="T19" fmla="*/ 65 h 139"/>
              <a:gd name="T20" fmla="*/ 235 w 487"/>
              <a:gd name="T21" fmla="*/ 13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7" h="139">
                <a:moveTo>
                  <a:pt x="235" y="139"/>
                </a:moveTo>
                <a:cubicBezTo>
                  <a:pt x="487" y="64"/>
                  <a:pt x="487" y="64"/>
                  <a:pt x="487" y="64"/>
                </a:cubicBezTo>
                <a:cubicBezTo>
                  <a:pt x="367" y="36"/>
                  <a:pt x="367" y="36"/>
                  <a:pt x="367" y="36"/>
                </a:cubicBezTo>
                <a:cubicBezTo>
                  <a:pt x="355" y="45"/>
                  <a:pt x="334" y="55"/>
                  <a:pt x="305" y="47"/>
                </a:cubicBezTo>
                <a:cubicBezTo>
                  <a:pt x="277" y="39"/>
                  <a:pt x="307" y="31"/>
                  <a:pt x="328" y="27"/>
                </a:cubicBezTo>
                <a:cubicBezTo>
                  <a:pt x="248" y="9"/>
                  <a:pt x="248" y="9"/>
                  <a:pt x="248" y="9"/>
                </a:cubicBezTo>
                <a:cubicBezTo>
                  <a:pt x="152" y="30"/>
                  <a:pt x="152" y="30"/>
                  <a:pt x="152" y="30"/>
                </a:cubicBezTo>
                <a:cubicBezTo>
                  <a:pt x="142" y="20"/>
                  <a:pt x="118" y="0"/>
                  <a:pt x="82" y="13"/>
                </a:cubicBezTo>
                <a:cubicBezTo>
                  <a:pt x="50" y="26"/>
                  <a:pt x="93" y="35"/>
                  <a:pt x="117" y="38"/>
                </a:cubicBezTo>
                <a:cubicBezTo>
                  <a:pt x="0" y="65"/>
                  <a:pt x="0" y="65"/>
                  <a:pt x="0" y="65"/>
                </a:cubicBezTo>
                <a:lnTo>
                  <a:pt x="235" y="139"/>
                </a:lnTo>
                <a:close/>
              </a:path>
            </a:pathLst>
          </a:custGeom>
          <a:solidFill>
            <a:srgbClr val="CBCAC1"/>
          </a:solidFill>
          <a:ln>
            <a:solidFill>
              <a:srgbClr val="020202"/>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2" name="Freeform 14"/>
          <p:cNvSpPr/>
          <p:nvPr/>
        </p:nvSpPr>
        <p:spPr bwMode="auto">
          <a:xfrm rot="900000">
            <a:off x="4457049" y="1861196"/>
            <a:ext cx="806120" cy="244400"/>
          </a:xfrm>
          <a:custGeom>
            <a:avLst/>
            <a:gdLst>
              <a:gd name="T0" fmla="*/ 378 w 378"/>
              <a:gd name="T1" fmla="*/ 117 h 117"/>
              <a:gd name="T2" fmla="*/ 0 w 378"/>
              <a:gd name="T3" fmla="*/ 0 h 117"/>
              <a:gd name="T4" fmla="*/ 378 w 378"/>
              <a:gd name="T5" fmla="*/ 117 h 117"/>
              <a:gd name="T6" fmla="*/ 378 w 378"/>
              <a:gd name="T7" fmla="*/ 117 h 117"/>
            </a:gdLst>
            <a:ahLst/>
            <a:cxnLst>
              <a:cxn ang="0">
                <a:pos x="T0" y="T1"/>
              </a:cxn>
              <a:cxn ang="0">
                <a:pos x="T2" y="T3"/>
              </a:cxn>
              <a:cxn ang="0">
                <a:pos x="T4" y="T5"/>
              </a:cxn>
              <a:cxn ang="0">
                <a:pos x="T6" y="T7"/>
              </a:cxn>
            </a:cxnLst>
            <a:rect l="0" t="0" r="r" b="b"/>
            <a:pathLst>
              <a:path w="378" h="117">
                <a:moveTo>
                  <a:pt x="378" y="117"/>
                </a:moveTo>
                <a:lnTo>
                  <a:pt x="0" y="0"/>
                </a:lnTo>
                <a:lnTo>
                  <a:pt x="378" y="117"/>
                </a:lnTo>
                <a:lnTo>
                  <a:pt x="378" y="117"/>
                </a:lnTo>
                <a:close/>
              </a:path>
            </a:pathLst>
          </a:custGeom>
          <a:noFill/>
          <a:ln>
            <a:solidFill>
              <a:srgbClr val="CBCAC1"/>
            </a:solidFill>
          </a:ln>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3" name="Freeform 15"/>
          <p:cNvSpPr/>
          <p:nvPr/>
        </p:nvSpPr>
        <p:spPr bwMode="auto">
          <a:xfrm rot="900000">
            <a:off x="4289391" y="1879361"/>
            <a:ext cx="1117728" cy="1474656"/>
          </a:xfrm>
          <a:custGeom>
            <a:avLst/>
            <a:gdLst>
              <a:gd name="T0" fmla="*/ 82 w 262"/>
              <a:gd name="T1" fmla="*/ 218 h 354"/>
              <a:gd name="T2" fmla="*/ 102 w 262"/>
              <a:gd name="T3" fmla="*/ 314 h 354"/>
              <a:gd name="T4" fmla="*/ 191 w 262"/>
              <a:gd name="T5" fmla="*/ 354 h 354"/>
              <a:gd name="T6" fmla="*/ 191 w 262"/>
              <a:gd name="T7" fmla="*/ 233 h 354"/>
              <a:gd name="T8" fmla="*/ 262 w 262"/>
              <a:gd name="T9" fmla="*/ 223 h 354"/>
              <a:gd name="T10" fmla="*/ 191 w 262"/>
              <a:gd name="T11" fmla="*/ 178 h 354"/>
              <a:gd name="T12" fmla="*/ 191 w 262"/>
              <a:gd name="T13" fmla="*/ 59 h 354"/>
              <a:gd name="T14" fmla="*/ 0 w 262"/>
              <a:gd name="T15" fmla="*/ 0 h 354"/>
              <a:gd name="T16" fmla="*/ 0 w 262"/>
              <a:gd name="T17" fmla="*/ 268 h 354"/>
              <a:gd name="T18" fmla="*/ 66 w 262"/>
              <a:gd name="T19" fmla="*/ 298 h 354"/>
              <a:gd name="T20" fmla="*/ 82 w 262"/>
              <a:gd name="T21" fmla="*/ 21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354">
                <a:moveTo>
                  <a:pt x="82" y="218"/>
                </a:moveTo>
                <a:cubicBezTo>
                  <a:pt x="120" y="210"/>
                  <a:pt x="118" y="288"/>
                  <a:pt x="102" y="314"/>
                </a:cubicBezTo>
                <a:cubicBezTo>
                  <a:pt x="191" y="354"/>
                  <a:pt x="191" y="354"/>
                  <a:pt x="191" y="354"/>
                </a:cubicBezTo>
                <a:cubicBezTo>
                  <a:pt x="191" y="233"/>
                  <a:pt x="191" y="233"/>
                  <a:pt x="191" y="233"/>
                </a:cubicBezTo>
                <a:cubicBezTo>
                  <a:pt x="218" y="251"/>
                  <a:pt x="262" y="270"/>
                  <a:pt x="262" y="223"/>
                </a:cubicBezTo>
                <a:cubicBezTo>
                  <a:pt x="262" y="166"/>
                  <a:pt x="214" y="172"/>
                  <a:pt x="191" y="178"/>
                </a:cubicBezTo>
                <a:cubicBezTo>
                  <a:pt x="191" y="59"/>
                  <a:pt x="191" y="59"/>
                  <a:pt x="191" y="59"/>
                </a:cubicBezTo>
                <a:cubicBezTo>
                  <a:pt x="0" y="0"/>
                  <a:pt x="0" y="0"/>
                  <a:pt x="0" y="0"/>
                </a:cubicBezTo>
                <a:cubicBezTo>
                  <a:pt x="0" y="268"/>
                  <a:pt x="0" y="268"/>
                  <a:pt x="0" y="268"/>
                </a:cubicBezTo>
                <a:cubicBezTo>
                  <a:pt x="66" y="298"/>
                  <a:pt x="66" y="298"/>
                  <a:pt x="66" y="298"/>
                </a:cubicBezTo>
                <a:cubicBezTo>
                  <a:pt x="60" y="277"/>
                  <a:pt x="47" y="226"/>
                  <a:pt x="82" y="218"/>
                </a:cubicBezTo>
                <a:close/>
              </a:path>
            </a:pathLst>
          </a:custGeom>
          <a:noFill/>
          <a:ln>
            <a:solidFill>
              <a:srgbClr val="CBCAC1"/>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4" name="Freeform 16"/>
          <p:cNvSpPr/>
          <p:nvPr/>
        </p:nvSpPr>
        <p:spPr bwMode="auto">
          <a:xfrm rot="900000">
            <a:off x="4951561" y="2302109"/>
            <a:ext cx="1002569" cy="1923823"/>
          </a:xfrm>
          <a:custGeom>
            <a:avLst/>
            <a:gdLst>
              <a:gd name="T0" fmla="*/ 0 w 235"/>
              <a:gd name="T1" fmla="*/ 0 h 462"/>
              <a:gd name="T2" fmla="*/ 0 w 235"/>
              <a:gd name="T3" fmla="*/ 119 h 462"/>
              <a:gd name="T4" fmla="*/ 71 w 235"/>
              <a:gd name="T5" fmla="*/ 164 h 462"/>
              <a:gd name="T6" fmla="*/ 0 w 235"/>
              <a:gd name="T7" fmla="*/ 174 h 462"/>
              <a:gd name="T8" fmla="*/ 0 w 235"/>
              <a:gd name="T9" fmla="*/ 295 h 462"/>
              <a:gd name="T10" fmla="*/ 98 w 235"/>
              <a:gd name="T11" fmla="*/ 339 h 462"/>
              <a:gd name="T12" fmla="*/ 117 w 235"/>
              <a:gd name="T13" fmla="*/ 447 h 462"/>
              <a:gd name="T14" fmla="*/ 140 w 235"/>
              <a:gd name="T15" fmla="*/ 358 h 462"/>
              <a:gd name="T16" fmla="*/ 235 w 235"/>
              <a:gd name="T17" fmla="*/ 401 h 462"/>
              <a:gd name="T18" fmla="*/ 235 w 235"/>
              <a:gd name="T19" fmla="*/ 73 h 462"/>
              <a:gd name="T20" fmla="*/ 0 w 235"/>
              <a:gd name="T2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5" h="462">
                <a:moveTo>
                  <a:pt x="0" y="0"/>
                </a:moveTo>
                <a:cubicBezTo>
                  <a:pt x="0" y="119"/>
                  <a:pt x="0" y="119"/>
                  <a:pt x="0" y="119"/>
                </a:cubicBezTo>
                <a:cubicBezTo>
                  <a:pt x="23" y="113"/>
                  <a:pt x="71" y="107"/>
                  <a:pt x="71" y="164"/>
                </a:cubicBezTo>
                <a:cubicBezTo>
                  <a:pt x="71" y="211"/>
                  <a:pt x="27" y="192"/>
                  <a:pt x="0" y="174"/>
                </a:cubicBezTo>
                <a:cubicBezTo>
                  <a:pt x="0" y="295"/>
                  <a:pt x="0" y="295"/>
                  <a:pt x="0" y="295"/>
                </a:cubicBezTo>
                <a:cubicBezTo>
                  <a:pt x="98" y="339"/>
                  <a:pt x="98" y="339"/>
                  <a:pt x="98" y="339"/>
                </a:cubicBezTo>
                <a:cubicBezTo>
                  <a:pt x="87" y="365"/>
                  <a:pt x="65" y="430"/>
                  <a:pt x="117" y="447"/>
                </a:cubicBezTo>
                <a:cubicBezTo>
                  <a:pt x="161" y="462"/>
                  <a:pt x="151" y="400"/>
                  <a:pt x="140" y="358"/>
                </a:cubicBezTo>
                <a:cubicBezTo>
                  <a:pt x="235" y="401"/>
                  <a:pt x="235" y="401"/>
                  <a:pt x="235" y="401"/>
                </a:cubicBezTo>
                <a:cubicBezTo>
                  <a:pt x="235" y="73"/>
                  <a:pt x="235" y="73"/>
                  <a:pt x="235" y="73"/>
                </a:cubicBezTo>
                <a:lnTo>
                  <a:pt x="0" y="0"/>
                </a:lnTo>
                <a:close/>
              </a:path>
            </a:pathLst>
          </a:custGeom>
          <a:solidFill>
            <a:srgbClr val="CBCAC1"/>
          </a:solidFill>
          <a:ln>
            <a:solidFill>
              <a:srgbClr val="020202"/>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5" name="Freeform 17"/>
          <p:cNvSpPr/>
          <p:nvPr/>
        </p:nvSpPr>
        <p:spPr bwMode="auto">
          <a:xfrm rot="900000">
            <a:off x="5949048" y="2605957"/>
            <a:ext cx="1441192" cy="1677772"/>
          </a:xfrm>
          <a:custGeom>
            <a:avLst/>
            <a:gdLst>
              <a:gd name="T0" fmla="*/ 0 w 338"/>
              <a:gd name="T1" fmla="*/ 75 h 403"/>
              <a:gd name="T2" fmla="*/ 0 w 338"/>
              <a:gd name="T3" fmla="*/ 403 h 403"/>
              <a:gd name="T4" fmla="*/ 129 w 338"/>
              <a:gd name="T5" fmla="*/ 349 h 403"/>
              <a:gd name="T6" fmla="*/ 109 w 338"/>
              <a:gd name="T7" fmla="*/ 297 h 403"/>
              <a:gd name="T8" fmla="*/ 145 w 338"/>
              <a:gd name="T9" fmla="*/ 243 h 403"/>
              <a:gd name="T10" fmla="*/ 179 w 338"/>
              <a:gd name="T11" fmla="*/ 283 h 403"/>
              <a:gd name="T12" fmla="*/ 170 w 338"/>
              <a:gd name="T13" fmla="*/ 332 h 403"/>
              <a:gd name="T14" fmla="*/ 252 w 338"/>
              <a:gd name="T15" fmla="*/ 298 h 403"/>
              <a:gd name="T16" fmla="*/ 252 w 338"/>
              <a:gd name="T17" fmla="*/ 170 h 403"/>
              <a:gd name="T18" fmla="*/ 331 w 338"/>
              <a:gd name="T19" fmla="*/ 121 h 403"/>
              <a:gd name="T20" fmla="*/ 252 w 338"/>
              <a:gd name="T21" fmla="*/ 127 h 403"/>
              <a:gd name="T22" fmla="*/ 252 w 338"/>
              <a:gd name="T23" fmla="*/ 0 h 403"/>
              <a:gd name="T24" fmla="*/ 252 w 338"/>
              <a:gd name="T25" fmla="*/ 0 h 403"/>
              <a:gd name="T26" fmla="*/ 0 w 338"/>
              <a:gd name="T27" fmla="*/ 75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8" h="403">
                <a:moveTo>
                  <a:pt x="0" y="75"/>
                </a:moveTo>
                <a:cubicBezTo>
                  <a:pt x="0" y="403"/>
                  <a:pt x="0" y="403"/>
                  <a:pt x="0" y="403"/>
                </a:cubicBezTo>
                <a:cubicBezTo>
                  <a:pt x="129" y="349"/>
                  <a:pt x="129" y="349"/>
                  <a:pt x="129" y="349"/>
                </a:cubicBezTo>
                <a:cubicBezTo>
                  <a:pt x="123" y="339"/>
                  <a:pt x="110" y="315"/>
                  <a:pt x="109" y="297"/>
                </a:cubicBezTo>
                <a:cubicBezTo>
                  <a:pt x="108" y="281"/>
                  <a:pt x="114" y="245"/>
                  <a:pt x="145" y="243"/>
                </a:cubicBezTo>
                <a:cubicBezTo>
                  <a:pt x="179" y="241"/>
                  <a:pt x="179" y="264"/>
                  <a:pt x="179" y="283"/>
                </a:cubicBezTo>
                <a:cubicBezTo>
                  <a:pt x="180" y="297"/>
                  <a:pt x="173" y="322"/>
                  <a:pt x="170" y="332"/>
                </a:cubicBezTo>
                <a:cubicBezTo>
                  <a:pt x="252" y="298"/>
                  <a:pt x="252" y="298"/>
                  <a:pt x="252" y="298"/>
                </a:cubicBezTo>
                <a:cubicBezTo>
                  <a:pt x="252" y="170"/>
                  <a:pt x="252" y="170"/>
                  <a:pt x="252" y="170"/>
                </a:cubicBezTo>
                <a:cubicBezTo>
                  <a:pt x="281" y="173"/>
                  <a:pt x="338" y="175"/>
                  <a:pt x="331" y="121"/>
                </a:cubicBezTo>
                <a:cubicBezTo>
                  <a:pt x="325" y="74"/>
                  <a:pt x="275" y="109"/>
                  <a:pt x="252" y="127"/>
                </a:cubicBezTo>
                <a:cubicBezTo>
                  <a:pt x="252" y="0"/>
                  <a:pt x="252" y="0"/>
                  <a:pt x="252" y="0"/>
                </a:cubicBezTo>
                <a:cubicBezTo>
                  <a:pt x="252" y="0"/>
                  <a:pt x="252" y="0"/>
                  <a:pt x="252" y="0"/>
                </a:cubicBezTo>
                <a:lnTo>
                  <a:pt x="0" y="75"/>
                </a:lnTo>
                <a:close/>
              </a:path>
            </a:pathLst>
          </a:custGeom>
          <a:solidFill>
            <a:srgbClr val="CBCAC1"/>
          </a:solidFill>
          <a:ln>
            <a:solidFill>
              <a:srgbClr val="020202"/>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6" name="Freeform 18"/>
          <p:cNvSpPr/>
          <p:nvPr/>
        </p:nvSpPr>
        <p:spPr bwMode="auto">
          <a:xfrm rot="900000">
            <a:off x="6416463" y="3623188"/>
            <a:ext cx="1210872" cy="1565480"/>
          </a:xfrm>
          <a:custGeom>
            <a:avLst/>
            <a:gdLst>
              <a:gd name="T0" fmla="*/ 199 w 284"/>
              <a:gd name="T1" fmla="*/ 126 h 376"/>
              <a:gd name="T2" fmla="*/ 180 w 284"/>
              <a:gd name="T3" fmla="*/ 44 h 376"/>
              <a:gd name="T4" fmla="*/ 85 w 284"/>
              <a:gd name="T5" fmla="*/ 83 h 376"/>
              <a:gd name="T6" fmla="*/ 85 w 284"/>
              <a:gd name="T7" fmla="*/ 208 h 376"/>
              <a:gd name="T8" fmla="*/ 87 w 284"/>
              <a:gd name="T9" fmla="*/ 209 h 376"/>
              <a:gd name="T10" fmla="*/ 85 w 284"/>
              <a:gd name="T11" fmla="*/ 208 h 376"/>
              <a:gd name="T12" fmla="*/ 20 w 284"/>
              <a:gd name="T13" fmla="*/ 247 h 376"/>
              <a:gd name="T14" fmla="*/ 85 w 284"/>
              <a:gd name="T15" fmla="*/ 265 h 376"/>
              <a:gd name="T16" fmla="*/ 87 w 284"/>
              <a:gd name="T17" fmla="*/ 260 h 376"/>
              <a:gd name="T18" fmla="*/ 85 w 284"/>
              <a:gd name="T19" fmla="*/ 265 h 376"/>
              <a:gd name="T20" fmla="*/ 85 w 284"/>
              <a:gd name="T21" fmla="*/ 376 h 376"/>
              <a:gd name="T22" fmla="*/ 284 w 284"/>
              <a:gd name="T23" fmla="*/ 258 h 376"/>
              <a:gd name="T24" fmla="*/ 284 w 284"/>
              <a:gd name="T25" fmla="*/ 0 h 376"/>
              <a:gd name="T26" fmla="*/ 214 w 284"/>
              <a:gd name="T27" fmla="*/ 30 h 376"/>
              <a:gd name="T28" fmla="*/ 199 w 284"/>
              <a:gd name="T29" fmla="*/ 12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4" h="376">
                <a:moveTo>
                  <a:pt x="199" y="126"/>
                </a:moveTo>
                <a:cubicBezTo>
                  <a:pt x="157" y="127"/>
                  <a:pt x="170" y="73"/>
                  <a:pt x="180" y="44"/>
                </a:cubicBezTo>
                <a:cubicBezTo>
                  <a:pt x="85" y="83"/>
                  <a:pt x="85" y="83"/>
                  <a:pt x="85" y="83"/>
                </a:cubicBezTo>
                <a:cubicBezTo>
                  <a:pt x="85" y="208"/>
                  <a:pt x="85" y="208"/>
                  <a:pt x="85" y="208"/>
                </a:cubicBezTo>
                <a:cubicBezTo>
                  <a:pt x="86" y="208"/>
                  <a:pt x="87" y="209"/>
                  <a:pt x="87" y="209"/>
                </a:cubicBezTo>
                <a:cubicBezTo>
                  <a:pt x="87" y="209"/>
                  <a:pt x="86" y="208"/>
                  <a:pt x="85" y="208"/>
                </a:cubicBezTo>
                <a:cubicBezTo>
                  <a:pt x="73" y="205"/>
                  <a:pt x="39" y="200"/>
                  <a:pt x="20" y="247"/>
                </a:cubicBezTo>
                <a:cubicBezTo>
                  <a:pt x="0" y="298"/>
                  <a:pt x="60" y="316"/>
                  <a:pt x="85" y="265"/>
                </a:cubicBezTo>
                <a:cubicBezTo>
                  <a:pt x="87" y="261"/>
                  <a:pt x="87" y="260"/>
                  <a:pt x="87" y="260"/>
                </a:cubicBezTo>
                <a:cubicBezTo>
                  <a:pt x="87" y="260"/>
                  <a:pt x="87" y="261"/>
                  <a:pt x="85" y="265"/>
                </a:cubicBezTo>
                <a:cubicBezTo>
                  <a:pt x="85" y="376"/>
                  <a:pt x="85" y="376"/>
                  <a:pt x="85" y="376"/>
                </a:cubicBezTo>
                <a:cubicBezTo>
                  <a:pt x="284" y="258"/>
                  <a:pt x="284" y="258"/>
                  <a:pt x="284" y="258"/>
                </a:cubicBezTo>
                <a:cubicBezTo>
                  <a:pt x="284" y="0"/>
                  <a:pt x="284" y="0"/>
                  <a:pt x="284" y="0"/>
                </a:cubicBezTo>
                <a:cubicBezTo>
                  <a:pt x="214" y="30"/>
                  <a:pt x="214" y="30"/>
                  <a:pt x="214" y="30"/>
                </a:cubicBezTo>
                <a:cubicBezTo>
                  <a:pt x="224" y="60"/>
                  <a:pt x="245" y="124"/>
                  <a:pt x="199" y="126"/>
                </a:cubicBezTo>
                <a:close/>
              </a:path>
            </a:pathLst>
          </a:custGeom>
          <a:noFill/>
          <a:ln>
            <a:solidFill>
              <a:srgbClr val="CBCAC1"/>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7" name="Freeform 19"/>
          <p:cNvSpPr/>
          <p:nvPr/>
        </p:nvSpPr>
        <p:spPr bwMode="auto">
          <a:xfrm rot="900000">
            <a:off x="7061696" y="2563022"/>
            <a:ext cx="848459" cy="1672817"/>
          </a:xfrm>
          <a:custGeom>
            <a:avLst/>
            <a:gdLst>
              <a:gd name="T0" fmla="*/ 198 w 199"/>
              <a:gd name="T1" fmla="*/ 0 h 401"/>
              <a:gd name="T2" fmla="*/ 199 w 199"/>
              <a:gd name="T3" fmla="*/ 0 h 401"/>
              <a:gd name="T4" fmla="*/ 0 w 199"/>
              <a:gd name="T5" fmla="*/ 59 h 401"/>
              <a:gd name="T6" fmla="*/ 0 w 199"/>
              <a:gd name="T7" fmla="*/ 59 h 401"/>
              <a:gd name="T8" fmla="*/ 0 w 199"/>
              <a:gd name="T9" fmla="*/ 186 h 401"/>
              <a:gd name="T10" fmla="*/ 79 w 199"/>
              <a:gd name="T11" fmla="*/ 180 h 401"/>
              <a:gd name="T12" fmla="*/ 0 w 199"/>
              <a:gd name="T13" fmla="*/ 229 h 401"/>
              <a:gd name="T14" fmla="*/ 0 w 199"/>
              <a:gd name="T15" fmla="*/ 357 h 401"/>
              <a:gd name="T16" fmla="*/ 95 w 199"/>
              <a:gd name="T17" fmla="*/ 318 h 401"/>
              <a:gd name="T18" fmla="*/ 114 w 199"/>
              <a:gd name="T19" fmla="*/ 400 h 401"/>
              <a:gd name="T20" fmla="*/ 129 w 199"/>
              <a:gd name="T21" fmla="*/ 304 h 401"/>
              <a:gd name="T22" fmla="*/ 199 w 199"/>
              <a:gd name="T23" fmla="*/ 274 h 401"/>
              <a:gd name="T24" fmla="*/ 199 w 199"/>
              <a:gd name="T25" fmla="*/ 0 h 401"/>
              <a:gd name="T26" fmla="*/ 198 w 199"/>
              <a:gd name="T27" fmla="*/ 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9" h="401">
                <a:moveTo>
                  <a:pt x="198" y="0"/>
                </a:moveTo>
                <a:cubicBezTo>
                  <a:pt x="199" y="0"/>
                  <a:pt x="199" y="0"/>
                  <a:pt x="199" y="0"/>
                </a:cubicBezTo>
                <a:cubicBezTo>
                  <a:pt x="0" y="59"/>
                  <a:pt x="0" y="59"/>
                  <a:pt x="0" y="59"/>
                </a:cubicBezTo>
                <a:cubicBezTo>
                  <a:pt x="0" y="59"/>
                  <a:pt x="0" y="59"/>
                  <a:pt x="0" y="59"/>
                </a:cubicBezTo>
                <a:cubicBezTo>
                  <a:pt x="0" y="186"/>
                  <a:pt x="0" y="186"/>
                  <a:pt x="0" y="186"/>
                </a:cubicBezTo>
                <a:cubicBezTo>
                  <a:pt x="23" y="168"/>
                  <a:pt x="73" y="133"/>
                  <a:pt x="79" y="180"/>
                </a:cubicBezTo>
                <a:cubicBezTo>
                  <a:pt x="86" y="234"/>
                  <a:pt x="29" y="232"/>
                  <a:pt x="0" y="229"/>
                </a:cubicBezTo>
                <a:cubicBezTo>
                  <a:pt x="0" y="357"/>
                  <a:pt x="0" y="357"/>
                  <a:pt x="0" y="357"/>
                </a:cubicBezTo>
                <a:cubicBezTo>
                  <a:pt x="95" y="318"/>
                  <a:pt x="95" y="318"/>
                  <a:pt x="95" y="318"/>
                </a:cubicBezTo>
                <a:cubicBezTo>
                  <a:pt x="85" y="347"/>
                  <a:pt x="72" y="401"/>
                  <a:pt x="114" y="400"/>
                </a:cubicBezTo>
                <a:cubicBezTo>
                  <a:pt x="160" y="398"/>
                  <a:pt x="139" y="334"/>
                  <a:pt x="129" y="304"/>
                </a:cubicBezTo>
                <a:cubicBezTo>
                  <a:pt x="199" y="274"/>
                  <a:pt x="199" y="274"/>
                  <a:pt x="199" y="274"/>
                </a:cubicBezTo>
                <a:cubicBezTo>
                  <a:pt x="199" y="0"/>
                  <a:pt x="199" y="0"/>
                  <a:pt x="199" y="0"/>
                </a:cubicBezTo>
                <a:lnTo>
                  <a:pt x="198" y="0"/>
                </a:lnTo>
                <a:close/>
              </a:path>
            </a:pathLst>
          </a:custGeom>
          <a:noFill/>
          <a:ln>
            <a:solidFill>
              <a:srgbClr val="CBCAC1"/>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8" name="Freeform 20"/>
          <p:cNvSpPr/>
          <p:nvPr/>
        </p:nvSpPr>
        <p:spPr bwMode="auto">
          <a:xfrm rot="900000">
            <a:off x="4013346" y="2680267"/>
            <a:ext cx="814588" cy="1841256"/>
          </a:xfrm>
          <a:custGeom>
            <a:avLst/>
            <a:gdLst>
              <a:gd name="T0" fmla="*/ 122 w 191"/>
              <a:gd name="T1" fmla="*/ 253 h 442"/>
              <a:gd name="T2" fmla="*/ 191 w 191"/>
              <a:gd name="T3" fmla="*/ 268 h 442"/>
              <a:gd name="T4" fmla="*/ 191 w 191"/>
              <a:gd name="T5" fmla="*/ 144 h 442"/>
              <a:gd name="T6" fmla="*/ 102 w 191"/>
              <a:gd name="T7" fmla="*/ 104 h 442"/>
              <a:gd name="T8" fmla="*/ 82 w 191"/>
              <a:gd name="T9" fmla="*/ 8 h 442"/>
              <a:gd name="T10" fmla="*/ 66 w 191"/>
              <a:gd name="T11" fmla="*/ 88 h 442"/>
              <a:gd name="T12" fmla="*/ 0 w 191"/>
              <a:gd name="T13" fmla="*/ 58 h 442"/>
              <a:gd name="T14" fmla="*/ 0 w 191"/>
              <a:gd name="T15" fmla="*/ 325 h 442"/>
              <a:gd name="T16" fmla="*/ 191 w 191"/>
              <a:gd name="T17" fmla="*/ 442 h 442"/>
              <a:gd name="T18" fmla="*/ 191 w 191"/>
              <a:gd name="T19" fmla="*/ 316 h 442"/>
              <a:gd name="T20" fmla="*/ 122 w 191"/>
              <a:gd name="T21" fmla="*/ 25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442">
                <a:moveTo>
                  <a:pt x="122" y="253"/>
                </a:moveTo>
                <a:cubicBezTo>
                  <a:pt x="137" y="210"/>
                  <a:pt x="175" y="248"/>
                  <a:pt x="191" y="268"/>
                </a:cubicBezTo>
                <a:cubicBezTo>
                  <a:pt x="191" y="144"/>
                  <a:pt x="191" y="144"/>
                  <a:pt x="191" y="144"/>
                </a:cubicBezTo>
                <a:cubicBezTo>
                  <a:pt x="102" y="104"/>
                  <a:pt x="102" y="104"/>
                  <a:pt x="102" y="104"/>
                </a:cubicBezTo>
                <a:cubicBezTo>
                  <a:pt x="118" y="78"/>
                  <a:pt x="120" y="0"/>
                  <a:pt x="82" y="8"/>
                </a:cubicBezTo>
                <a:cubicBezTo>
                  <a:pt x="47" y="16"/>
                  <a:pt x="60" y="67"/>
                  <a:pt x="66" y="88"/>
                </a:cubicBezTo>
                <a:cubicBezTo>
                  <a:pt x="0" y="58"/>
                  <a:pt x="0" y="58"/>
                  <a:pt x="0" y="58"/>
                </a:cubicBezTo>
                <a:cubicBezTo>
                  <a:pt x="0" y="325"/>
                  <a:pt x="0" y="325"/>
                  <a:pt x="0" y="325"/>
                </a:cubicBezTo>
                <a:cubicBezTo>
                  <a:pt x="191" y="442"/>
                  <a:pt x="191" y="442"/>
                  <a:pt x="191" y="442"/>
                </a:cubicBezTo>
                <a:cubicBezTo>
                  <a:pt x="191" y="316"/>
                  <a:pt x="191" y="316"/>
                  <a:pt x="191" y="316"/>
                </a:cubicBezTo>
                <a:cubicBezTo>
                  <a:pt x="167" y="322"/>
                  <a:pt x="105" y="299"/>
                  <a:pt x="122" y="253"/>
                </a:cubicBezTo>
                <a:close/>
              </a:path>
            </a:pathLst>
          </a:custGeom>
          <a:noFill/>
          <a:ln>
            <a:solidFill>
              <a:srgbClr val="CBCAC1"/>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19" name="Freeform 21"/>
          <p:cNvSpPr/>
          <p:nvPr/>
        </p:nvSpPr>
        <p:spPr bwMode="auto">
          <a:xfrm rot="900000">
            <a:off x="4275843" y="3441540"/>
            <a:ext cx="1370064" cy="1846211"/>
          </a:xfrm>
          <a:custGeom>
            <a:avLst/>
            <a:gdLst>
              <a:gd name="T0" fmla="*/ 226 w 321"/>
              <a:gd name="T1" fmla="*/ 63 h 443"/>
              <a:gd name="T2" fmla="*/ 203 w 321"/>
              <a:gd name="T3" fmla="*/ 152 h 443"/>
              <a:gd name="T4" fmla="*/ 184 w 321"/>
              <a:gd name="T5" fmla="*/ 44 h 443"/>
              <a:gd name="T6" fmla="*/ 86 w 321"/>
              <a:gd name="T7" fmla="*/ 0 h 443"/>
              <a:gd name="T8" fmla="*/ 86 w 321"/>
              <a:gd name="T9" fmla="*/ 124 h 443"/>
              <a:gd name="T10" fmla="*/ 17 w 321"/>
              <a:gd name="T11" fmla="*/ 109 h 443"/>
              <a:gd name="T12" fmla="*/ 86 w 321"/>
              <a:gd name="T13" fmla="*/ 172 h 443"/>
              <a:gd name="T14" fmla="*/ 86 w 321"/>
              <a:gd name="T15" fmla="*/ 298 h 443"/>
              <a:gd name="T16" fmla="*/ 321 w 321"/>
              <a:gd name="T17" fmla="*/ 443 h 443"/>
              <a:gd name="T18" fmla="*/ 321 w 321"/>
              <a:gd name="T19" fmla="*/ 106 h 443"/>
              <a:gd name="T20" fmla="*/ 226 w 321"/>
              <a:gd name="T21" fmla="*/ 63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1" h="443">
                <a:moveTo>
                  <a:pt x="226" y="63"/>
                </a:moveTo>
                <a:cubicBezTo>
                  <a:pt x="237" y="105"/>
                  <a:pt x="247" y="167"/>
                  <a:pt x="203" y="152"/>
                </a:cubicBezTo>
                <a:cubicBezTo>
                  <a:pt x="151" y="135"/>
                  <a:pt x="173" y="70"/>
                  <a:pt x="184" y="44"/>
                </a:cubicBezTo>
                <a:cubicBezTo>
                  <a:pt x="86" y="0"/>
                  <a:pt x="86" y="0"/>
                  <a:pt x="86" y="0"/>
                </a:cubicBezTo>
                <a:cubicBezTo>
                  <a:pt x="86" y="124"/>
                  <a:pt x="86" y="124"/>
                  <a:pt x="86" y="124"/>
                </a:cubicBezTo>
                <a:cubicBezTo>
                  <a:pt x="70" y="104"/>
                  <a:pt x="32" y="66"/>
                  <a:pt x="17" y="109"/>
                </a:cubicBezTo>
                <a:cubicBezTo>
                  <a:pt x="0" y="155"/>
                  <a:pt x="62" y="178"/>
                  <a:pt x="86" y="172"/>
                </a:cubicBezTo>
                <a:cubicBezTo>
                  <a:pt x="86" y="298"/>
                  <a:pt x="86" y="298"/>
                  <a:pt x="86" y="298"/>
                </a:cubicBezTo>
                <a:cubicBezTo>
                  <a:pt x="321" y="443"/>
                  <a:pt x="321" y="443"/>
                  <a:pt x="321" y="443"/>
                </a:cubicBezTo>
                <a:cubicBezTo>
                  <a:pt x="321" y="106"/>
                  <a:pt x="321" y="106"/>
                  <a:pt x="321" y="106"/>
                </a:cubicBezTo>
                <a:lnTo>
                  <a:pt x="226" y="63"/>
                </a:lnTo>
                <a:close/>
              </a:path>
            </a:pathLst>
          </a:custGeom>
          <a:noFill/>
          <a:ln>
            <a:solidFill>
              <a:srgbClr val="CBCAC1"/>
            </a:solidFill>
          </a:ln>
          <a:effectLst/>
        </p:spPr>
        <p:txBody>
          <a:bodyP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grpSp>
        <p:nvGrpSpPr>
          <p:cNvPr id="33" name="组合 32"/>
          <p:cNvGrpSpPr/>
          <p:nvPr/>
        </p:nvGrpSpPr>
        <p:grpSpPr>
          <a:xfrm>
            <a:off x="7451482" y="2564904"/>
            <a:ext cx="3582481" cy="2891559"/>
            <a:chOff x="5413531" y="2067694"/>
            <a:chExt cx="2686861" cy="2168669"/>
          </a:xfrm>
        </p:grpSpPr>
        <p:sp>
          <p:nvSpPr>
            <p:cNvPr id="20" name="Line 23"/>
            <p:cNvSpPr>
              <a:spLocks noChangeShapeType="1"/>
            </p:cNvSpPr>
            <p:nvPr/>
          </p:nvSpPr>
          <p:spPr bwMode="auto">
            <a:xfrm flipV="1">
              <a:off x="5471316" y="2332562"/>
              <a:ext cx="612852" cy="172059"/>
            </a:xfrm>
            <a:prstGeom prst="line">
              <a:avLst/>
            </a:prstGeom>
            <a:noFill/>
            <a:ln w="12700">
              <a:solidFill>
                <a:srgbClr val="CBCAC1"/>
              </a:solidFill>
              <a:prstDash val="dash"/>
              <a:round/>
              <a:headEnd type="oval" w="med" len="med"/>
            </a:ln>
            <a:effectLst/>
          </p:spPr>
          <p:txBody>
            <a:bodyPr wrap="none" anchor="ct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21" name="Line 27"/>
            <p:cNvSpPr>
              <a:spLocks noChangeShapeType="1"/>
            </p:cNvSpPr>
            <p:nvPr/>
          </p:nvSpPr>
          <p:spPr bwMode="auto">
            <a:xfrm flipV="1">
              <a:off x="5413531" y="3354335"/>
              <a:ext cx="680798" cy="214262"/>
            </a:xfrm>
            <a:prstGeom prst="line">
              <a:avLst/>
            </a:prstGeom>
            <a:noFill/>
            <a:ln w="12700">
              <a:solidFill>
                <a:srgbClr val="CBCAC1"/>
              </a:solidFill>
              <a:prstDash val="dash"/>
              <a:round/>
              <a:headEnd type="oval" w="med" len="med"/>
            </a:ln>
            <a:effectLst/>
          </p:spPr>
          <p:txBody>
            <a:bodyPr wrap="none" anchor="ct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24" name="Rectangle 24"/>
            <p:cNvSpPr>
              <a:spLocks noChangeArrowheads="1"/>
            </p:cNvSpPr>
            <p:nvPr/>
          </p:nvSpPr>
          <p:spPr bwMode="auto">
            <a:xfrm>
              <a:off x="5940152" y="2067694"/>
              <a:ext cx="2139094" cy="252889"/>
            </a:xfrm>
            <a:prstGeom prst="rect">
              <a:avLst/>
            </a:prstGeom>
            <a:noFill/>
            <a:ln>
              <a:noFill/>
            </a:ln>
            <a:effectLst/>
          </p:spPr>
          <p:txBody>
            <a:bodyPr>
              <a:spAutoFit/>
            </a:bodyPr>
            <a:lstStyle/>
            <a:p>
              <a:pPr algn="r"/>
              <a:r>
                <a:rPr lang="zh-CN" altLang="en-US" sz="1600" b="1" dirty="0">
                  <a:solidFill>
                    <a:srgbClr val="CBCAC1"/>
                  </a:solidFill>
                  <a:latin typeface="华文细黑" panose="02010600040101010101" pitchFamily="2" charset="-122"/>
                  <a:ea typeface="华文细黑" panose="02010600040101010101" pitchFamily="2" charset="-122"/>
                </a:rPr>
                <a:t>缺点始终都有不多</a:t>
              </a:r>
              <a:endParaRPr lang="zh-CN" altLang="en-US" sz="1600" b="1" dirty="0">
                <a:solidFill>
                  <a:srgbClr val="CBCAC1"/>
                </a:solidFill>
                <a:latin typeface="华文细黑" panose="02010600040101010101" pitchFamily="2" charset="-122"/>
                <a:ea typeface="华文细黑" panose="02010600040101010101" pitchFamily="2" charset="-122"/>
              </a:endParaRPr>
            </a:p>
          </p:txBody>
        </p:sp>
        <p:sp>
          <p:nvSpPr>
            <p:cNvPr id="25" name="Rectangle 25"/>
            <p:cNvSpPr>
              <a:spLocks noChangeArrowheads="1"/>
            </p:cNvSpPr>
            <p:nvPr/>
          </p:nvSpPr>
          <p:spPr bwMode="auto">
            <a:xfrm>
              <a:off x="6355606" y="2388295"/>
              <a:ext cx="1744786" cy="552926"/>
            </a:xfrm>
            <a:prstGeom prst="rect">
              <a:avLst/>
            </a:prstGeom>
            <a:noFill/>
            <a:ln>
              <a:noFill/>
            </a:ln>
            <a:effectLst/>
          </p:spPr>
          <p:txBody>
            <a:bodyPr wrap="square">
              <a:spAutoFit/>
            </a:bodyPr>
            <a:lstStyle/>
            <a:p>
              <a:pPr algn="r"/>
              <a:r>
                <a:rPr lang="zh-CN" altLang="en-US" sz="1400" dirty="0">
                  <a:solidFill>
                    <a:srgbClr val="CBCAC1"/>
                  </a:solidFill>
                  <a:latin typeface="华文细黑" panose="02010600040101010101" pitchFamily="2" charset="-122"/>
                  <a:ea typeface="华文细黑" panose="02010600040101010101" pitchFamily="2" charset="-122"/>
                </a:rPr>
                <a:t>管理人多之后不流畅</a:t>
              </a:r>
              <a:endParaRPr lang="zh-CN" altLang="en-US" sz="1400" dirty="0">
                <a:solidFill>
                  <a:srgbClr val="CBCAC1"/>
                </a:solidFill>
                <a:latin typeface="华文细黑" panose="02010600040101010101" pitchFamily="2" charset="-122"/>
                <a:ea typeface="华文细黑" panose="02010600040101010101" pitchFamily="2" charset="-122"/>
              </a:endParaRPr>
            </a:p>
            <a:p>
              <a:pPr algn="r"/>
              <a:r>
                <a:rPr lang="zh-CN" altLang="en-US" sz="1400" dirty="0">
                  <a:solidFill>
                    <a:srgbClr val="CBCAC1"/>
                  </a:solidFill>
                  <a:latin typeface="华文细黑" panose="02010600040101010101" pitchFamily="2" charset="-122"/>
                  <a:ea typeface="华文细黑" panose="02010600040101010101" pitchFamily="2" charset="-122"/>
                </a:rPr>
                <a:t>生意做大之后人才和钱有时候跟不上</a:t>
              </a:r>
              <a:endParaRPr lang="zh-CN" altLang="en-US" sz="1400" dirty="0">
                <a:solidFill>
                  <a:srgbClr val="CBCAC1"/>
                </a:solidFill>
                <a:latin typeface="华文细黑" panose="02010600040101010101" pitchFamily="2" charset="-122"/>
                <a:ea typeface="华文细黑" panose="02010600040101010101" pitchFamily="2" charset="-122"/>
              </a:endParaRPr>
            </a:p>
          </p:txBody>
        </p:sp>
        <p:grpSp>
          <p:nvGrpSpPr>
            <p:cNvPr id="32" name="组合 31"/>
            <p:cNvGrpSpPr/>
            <p:nvPr/>
          </p:nvGrpSpPr>
          <p:grpSpPr>
            <a:xfrm>
              <a:off x="6084169" y="2331323"/>
              <a:ext cx="1872208" cy="1014342"/>
              <a:chOff x="6084168" y="2331323"/>
              <a:chExt cx="2179899" cy="1014342"/>
            </a:xfrm>
          </p:grpSpPr>
          <p:sp>
            <p:nvSpPr>
              <p:cNvPr id="23" name="Line 22"/>
              <p:cNvSpPr>
                <a:spLocks noChangeShapeType="1"/>
              </p:cNvSpPr>
              <p:nvPr/>
            </p:nvSpPr>
            <p:spPr bwMode="auto">
              <a:xfrm>
                <a:off x="6084168" y="2331323"/>
                <a:ext cx="2179899" cy="1238"/>
              </a:xfrm>
              <a:prstGeom prst="line">
                <a:avLst/>
              </a:prstGeom>
              <a:noFill/>
              <a:ln w="12700">
                <a:solidFill>
                  <a:srgbClr val="CBCAC1"/>
                </a:solidFill>
                <a:prstDash val="dash"/>
                <a:round/>
                <a:tailEnd type="oval" w="med" len="med"/>
              </a:ln>
              <a:effectLst/>
            </p:spPr>
            <p:txBody>
              <a:bodyPr wrap="none" anchor="ct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26" name="Line 26"/>
              <p:cNvSpPr>
                <a:spLocks noChangeShapeType="1"/>
              </p:cNvSpPr>
              <p:nvPr/>
            </p:nvSpPr>
            <p:spPr bwMode="auto">
              <a:xfrm>
                <a:off x="6084168" y="3344427"/>
                <a:ext cx="2179899" cy="1238"/>
              </a:xfrm>
              <a:prstGeom prst="line">
                <a:avLst/>
              </a:prstGeom>
              <a:noFill/>
              <a:ln w="12700">
                <a:solidFill>
                  <a:srgbClr val="CBCAC1"/>
                </a:solidFill>
                <a:prstDash val="dash"/>
                <a:round/>
                <a:tailEnd type="oval" w="med" len="med"/>
              </a:ln>
              <a:effectLst/>
            </p:spPr>
            <p:txBody>
              <a:bodyPr wrap="none" anchor="ct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grpSp>
        <p:sp>
          <p:nvSpPr>
            <p:cNvPr id="30" name="Rectangle 24"/>
            <p:cNvSpPr>
              <a:spLocks noChangeArrowheads="1"/>
            </p:cNvSpPr>
            <p:nvPr/>
          </p:nvSpPr>
          <p:spPr bwMode="auto">
            <a:xfrm>
              <a:off x="5923426" y="3039462"/>
              <a:ext cx="2139094" cy="252889"/>
            </a:xfrm>
            <a:prstGeom prst="rect">
              <a:avLst/>
            </a:prstGeom>
            <a:noFill/>
            <a:ln>
              <a:noFill/>
            </a:ln>
            <a:effectLst/>
          </p:spPr>
          <p:txBody>
            <a:bodyPr>
              <a:spAutoFit/>
            </a:bodyPr>
            <a:lstStyle/>
            <a:p>
              <a:pPr algn="r"/>
              <a:r>
                <a:rPr lang="zh-CN" altLang="en-US" sz="1600" b="1" dirty="0">
                  <a:solidFill>
                    <a:srgbClr val="CBCAC1"/>
                  </a:solidFill>
                  <a:latin typeface="华文细黑" panose="02010600040101010101" pitchFamily="2" charset="-122"/>
                  <a:ea typeface="华文细黑" panose="02010600040101010101" pitchFamily="2" charset="-122"/>
                </a:rPr>
                <a:t>缺点已经大部分被优化</a:t>
              </a:r>
              <a:endParaRPr lang="zh-CN" altLang="en-US" sz="1600" b="1" dirty="0">
                <a:solidFill>
                  <a:srgbClr val="CBCAC1"/>
                </a:solidFill>
                <a:latin typeface="华文细黑" panose="02010600040101010101" pitchFamily="2" charset="-122"/>
                <a:ea typeface="华文细黑" panose="02010600040101010101" pitchFamily="2" charset="-122"/>
              </a:endParaRPr>
            </a:p>
          </p:txBody>
        </p:sp>
        <p:sp>
          <p:nvSpPr>
            <p:cNvPr id="31" name="Rectangle 25"/>
            <p:cNvSpPr>
              <a:spLocks noChangeArrowheads="1"/>
            </p:cNvSpPr>
            <p:nvPr/>
          </p:nvSpPr>
          <p:spPr bwMode="auto">
            <a:xfrm>
              <a:off x="6338880" y="3360063"/>
              <a:ext cx="1744786" cy="876300"/>
            </a:xfrm>
            <a:prstGeom prst="rect">
              <a:avLst/>
            </a:prstGeom>
            <a:noFill/>
            <a:ln>
              <a:noFill/>
            </a:ln>
            <a:effectLst/>
          </p:spPr>
          <p:txBody>
            <a:bodyPr wrap="square">
              <a:spAutoFit/>
            </a:bodyPr>
            <a:lstStyle/>
            <a:p>
              <a:pPr algn="r"/>
              <a:r>
                <a:rPr lang="zh-CN" altLang="en-US" sz="1400" dirty="0">
                  <a:solidFill>
                    <a:srgbClr val="CBCAC1"/>
                  </a:solidFill>
                  <a:latin typeface="华文细黑" panose="02010600040101010101" pitchFamily="2" charset="-122"/>
                  <a:ea typeface="华文细黑" panose="02010600040101010101" pitchFamily="2" charset="-122"/>
                </a:rPr>
                <a:t>正是因为如此企业变得更加小完美更加具有战斗力，早上中午口号，下班位置归位等优良企业文化管理已经基本形成</a:t>
              </a:r>
              <a:r>
                <a:rPr lang="en-US" altLang="zh-CN" sz="1400" dirty="0">
                  <a:solidFill>
                    <a:srgbClr val="CBCAC1"/>
                  </a:solidFill>
                  <a:latin typeface="华文细黑" panose="02010600040101010101" pitchFamily="2" charset="-122"/>
                  <a:ea typeface="华文细黑" panose="02010600040101010101" pitchFamily="2" charset="-122"/>
                </a:rPr>
                <a:t>. </a:t>
              </a:r>
              <a:endParaRPr lang="zh-CN" altLang="en-US" sz="1400" dirty="0">
                <a:solidFill>
                  <a:srgbClr val="CBCAC1"/>
                </a:solidFill>
                <a:latin typeface="华文细黑" panose="02010600040101010101" pitchFamily="2" charset="-122"/>
                <a:ea typeface="华文细黑" panose="02010600040101010101" pitchFamily="2" charset="-122"/>
              </a:endParaRPr>
            </a:p>
          </p:txBody>
        </p:sp>
      </p:grpSp>
      <p:sp>
        <p:nvSpPr>
          <p:cNvPr id="37" name="Rectangle 24"/>
          <p:cNvSpPr>
            <a:spLocks noChangeArrowheads="1"/>
          </p:cNvSpPr>
          <p:nvPr/>
        </p:nvSpPr>
        <p:spPr bwMode="auto">
          <a:xfrm flipH="1">
            <a:off x="1130491" y="3017783"/>
            <a:ext cx="2953891" cy="337185"/>
          </a:xfrm>
          <a:prstGeom prst="rect">
            <a:avLst/>
          </a:prstGeom>
          <a:noFill/>
          <a:ln>
            <a:noFill/>
          </a:ln>
          <a:effectLst/>
        </p:spPr>
        <p:txBody>
          <a:bodyPr>
            <a:spAutoFit/>
          </a:bodyPr>
          <a:lstStyle/>
          <a:p>
            <a:r>
              <a:rPr lang="zh-CN" altLang="en-US" sz="1600" b="1" dirty="0">
                <a:solidFill>
                  <a:srgbClr val="CBCAC1"/>
                </a:solidFill>
                <a:latin typeface="华文细黑" panose="02010600040101010101" pitchFamily="2" charset="-122"/>
                <a:ea typeface="华文细黑" panose="02010600040101010101" pitchFamily="2" charset="-122"/>
              </a:rPr>
              <a:t>优点其实很多</a:t>
            </a:r>
            <a:endParaRPr lang="zh-CN" altLang="en-US" sz="1600" b="1" dirty="0">
              <a:solidFill>
                <a:srgbClr val="CBCAC1"/>
              </a:solidFill>
              <a:latin typeface="华文细黑" panose="02010600040101010101" pitchFamily="2" charset="-122"/>
              <a:ea typeface="华文细黑" panose="02010600040101010101" pitchFamily="2" charset="-122"/>
            </a:endParaRPr>
          </a:p>
        </p:txBody>
      </p:sp>
      <p:sp>
        <p:nvSpPr>
          <p:cNvPr id="38" name="Rectangle 25"/>
          <p:cNvSpPr>
            <a:spLocks noChangeArrowheads="1"/>
          </p:cNvSpPr>
          <p:nvPr/>
        </p:nvSpPr>
        <p:spPr bwMode="auto">
          <a:xfrm flipH="1">
            <a:off x="1101290" y="3445251"/>
            <a:ext cx="2409388" cy="1168400"/>
          </a:xfrm>
          <a:prstGeom prst="rect">
            <a:avLst/>
          </a:prstGeom>
          <a:noFill/>
          <a:ln>
            <a:noFill/>
          </a:ln>
          <a:effectLst/>
        </p:spPr>
        <p:txBody>
          <a:bodyPr wrap="square">
            <a:spAutoFit/>
          </a:bodyPr>
          <a:lstStyle/>
          <a:p>
            <a:r>
              <a:rPr lang="zh-CN" altLang="en-US" sz="1400" dirty="0">
                <a:solidFill>
                  <a:srgbClr val="CBCAC1"/>
                </a:solidFill>
                <a:latin typeface="华文细黑" panose="02010600040101010101" pitchFamily="2" charset="-122"/>
                <a:ea typeface="华文细黑" panose="02010600040101010101" pitchFamily="2" charset="-122"/>
              </a:rPr>
              <a:t>人多势众</a:t>
            </a:r>
            <a:endParaRPr lang="zh-CN" altLang="en-US" sz="1400" dirty="0">
              <a:solidFill>
                <a:srgbClr val="CBCAC1"/>
              </a:solidFill>
              <a:latin typeface="华文细黑" panose="02010600040101010101" pitchFamily="2" charset="-122"/>
              <a:ea typeface="华文细黑" panose="02010600040101010101" pitchFamily="2" charset="-122"/>
            </a:endParaRPr>
          </a:p>
          <a:p>
            <a:r>
              <a:rPr lang="zh-CN" altLang="en-US" sz="1400" dirty="0">
                <a:solidFill>
                  <a:srgbClr val="CBCAC1"/>
                </a:solidFill>
                <a:latin typeface="华文细黑" panose="02010600040101010101" pitchFamily="2" charset="-122"/>
                <a:ea typeface="华文细黑" panose="02010600040101010101" pitchFamily="2" charset="-122"/>
              </a:rPr>
              <a:t>政府扶持</a:t>
            </a:r>
            <a:endParaRPr lang="zh-CN" altLang="en-US" sz="1400" dirty="0">
              <a:solidFill>
                <a:srgbClr val="CBCAC1"/>
              </a:solidFill>
              <a:latin typeface="华文细黑" panose="02010600040101010101" pitchFamily="2" charset="-122"/>
              <a:ea typeface="华文细黑" panose="02010600040101010101" pitchFamily="2" charset="-122"/>
            </a:endParaRPr>
          </a:p>
          <a:p>
            <a:r>
              <a:rPr lang="zh-CN" altLang="en-US" sz="1400" dirty="0">
                <a:solidFill>
                  <a:srgbClr val="CBCAC1"/>
                </a:solidFill>
                <a:latin typeface="华文细黑" panose="02010600040101010101" pitchFamily="2" charset="-122"/>
                <a:ea typeface="华文细黑" panose="02010600040101010101" pitchFamily="2" charset="-122"/>
              </a:rPr>
              <a:t>年轻团队</a:t>
            </a:r>
            <a:endParaRPr lang="zh-CN" altLang="en-US" sz="1400" dirty="0">
              <a:solidFill>
                <a:srgbClr val="CBCAC1"/>
              </a:solidFill>
              <a:latin typeface="华文细黑" panose="02010600040101010101" pitchFamily="2" charset="-122"/>
              <a:ea typeface="华文细黑" panose="02010600040101010101" pitchFamily="2" charset="-122"/>
            </a:endParaRPr>
          </a:p>
          <a:p>
            <a:r>
              <a:rPr lang="zh-CN" altLang="en-US" sz="1400" dirty="0">
                <a:solidFill>
                  <a:srgbClr val="CBCAC1"/>
                </a:solidFill>
                <a:latin typeface="华文细黑" panose="02010600040101010101" pitchFamily="2" charset="-122"/>
                <a:ea typeface="华文细黑" panose="02010600040101010101" pitchFamily="2" charset="-122"/>
              </a:rPr>
              <a:t>区域优势</a:t>
            </a:r>
            <a:endParaRPr lang="zh-CN" altLang="en-US" sz="1400" dirty="0">
              <a:solidFill>
                <a:srgbClr val="CBCAC1"/>
              </a:solidFill>
              <a:latin typeface="华文细黑" panose="02010600040101010101" pitchFamily="2" charset="-122"/>
              <a:ea typeface="华文细黑" panose="02010600040101010101" pitchFamily="2" charset="-122"/>
            </a:endParaRPr>
          </a:p>
          <a:p>
            <a:r>
              <a:rPr lang="en-US" altLang="zh-CN" sz="1400" dirty="0">
                <a:solidFill>
                  <a:srgbClr val="CBCAC1"/>
                </a:solidFill>
                <a:latin typeface="华文细黑" panose="02010600040101010101" pitchFamily="2" charset="-122"/>
                <a:ea typeface="华文细黑" panose="02010600040101010101" pitchFamily="2" charset="-122"/>
              </a:rPr>
              <a:t>. </a:t>
            </a:r>
            <a:endParaRPr lang="zh-CN" altLang="en-US" sz="1400" dirty="0">
              <a:solidFill>
                <a:srgbClr val="CBCAC1"/>
              </a:solidFill>
              <a:latin typeface="华文细黑" panose="02010600040101010101" pitchFamily="2" charset="-122"/>
              <a:ea typeface="华文细黑" panose="02010600040101010101" pitchFamily="2" charset="-122"/>
            </a:endParaRPr>
          </a:p>
        </p:txBody>
      </p:sp>
      <p:grpSp>
        <p:nvGrpSpPr>
          <p:cNvPr id="2" name="组合 1"/>
          <p:cNvGrpSpPr/>
          <p:nvPr/>
        </p:nvGrpSpPr>
        <p:grpSpPr>
          <a:xfrm>
            <a:off x="1300162" y="3052132"/>
            <a:ext cx="3509483" cy="1681172"/>
            <a:chOff x="1354754" y="3052132"/>
            <a:chExt cx="3509483" cy="1681172"/>
          </a:xfrm>
        </p:grpSpPr>
        <p:sp>
          <p:nvSpPr>
            <p:cNvPr id="35" name="Line 23"/>
            <p:cNvSpPr>
              <a:spLocks noChangeShapeType="1"/>
            </p:cNvSpPr>
            <p:nvPr/>
          </p:nvSpPr>
          <p:spPr bwMode="auto">
            <a:xfrm flipH="1">
              <a:off x="3940099" y="3052132"/>
              <a:ext cx="872535" cy="318808"/>
            </a:xfrm>
            <a:prstGeom prst="line">
              <a:avLst/>
            </a:prstGeom>
            <a:noFill/>
            <a:ln w="12700">
              <a:solidFill>
                <a:srgbClr val="CBCAC1"/>
              </a:solidFill>
              <a:prstDash val="dash"/>
              <a:round/>
              <a:headEnd type="oval" w="med" len="med"/>
            </a:ln>
            <a:effectLst/>
          </p:spPr>
          <p:txBody>
            <a:bodyPr wrap="none" anchor="ct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36" name="Line 27"/>
            <p:cNvSpPr>
              <a:spLocks noChangeShapeType="1"/>
            </p:cNvSpPr>
            <p:nvPr/>
          </p:nvSpPr>
          <p:spPr bwMode="auto">
            <a:xfrm flipH="1">
              <a:off x="3926068" y="4416072"/>
              <a:ext cx="938169" cy="317232"/>
            </a:xfrm>
            <a:prstGeom prst="line">
              <a:avLst/>
            </a:prstGeom>
            <a:noFill/>
            <a:ln w="12700">
              <a:solidFill>
                <a:srgbClr val="CBCAC1"/>
              </a:solidFill>
              <a:prstDash val="dash"/>
              <a:round/>
              <a:headEnd type="oval" w="med" len="med"/>
            </a:ln>
            <a:effectLst/>
          </p:spPr>
          <p:txBody>
            <a:bodyPr wrap="none" anchor="ct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grpSp>
          <p:nvGrpSpPr>
            <p:cNvPr id="39" name="组合 38"/>
            <p:cNvGrpSpPr/>
            <p:nvPr/>
          </p:nvGrpSpPr>
          <p:grpSpPr>
            <a:xfrm flipH="1">
              <a:off x="1354754" y="3369288"/>
              <a:ext cx="2585345" cy="1352456"/>
              <a:chOff x="6084168" y="2331323"/>
              <a:chExt cx="2179899" cy="1014342"/>
            </a:xfrm>
          </p:grpSpPr>
          <p:sp>
            <p:nvSpPr>
              <p:cNvPr id="42" name="Line 22"/>
              <p:cNvSpPr>
                <a:spLocks noChangeShapeType="1"/>
              </p:cNvSpPr>
              <p:nvPr/>
            </p:nvSpPr>
            <p:spPr bwMode="auto">
              <a:xfrm>
                <a:off x="6084168" y="2331323"/>
                <a:ext cx="2179899" cy="1238"/>
              </a:xfrm>
              <a:prstGeom prst="line">
                <a:avLst/>
              </a:prstGeom>
              <a:noFill/>
              <a:ln w="12700">
                <a:solidFill>
                  <a:srgbClr val="CBCAC1"/>
                </a:solidFill>
                <a:prstDash val="dash"/>
                <a:round/>
                <a:tailEnd type="oval" w="med" len="med"/>
              </a:ln>
              <a:effectLst/>
            </p:spPr>
            <p:txBody>
              <a:bodyPr wrap="none" anchor="ct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sp>
            <p:nvSpPr>
              <p:cNvPr id="43" name="Line 26"/>
              <p:cNvSpPr>
                <a:spLocks noChangeShapeType="1"/>
              </p:cNvSpPr>
              <p:nvPr/>
            </p:nvSpPr>
            <p:spPr bwMode="auto">
              <a:xfrm>
                <a:off x="6084168" y="3344427"/>
                <a:ext cx="2179899" cy="1238"/>
              </a:xfrm>
              <a:prstGeom prst="line">
                <a:avLst/>
              </a:prstGeom>
              <a:noFill/>
              <a:ln w="12700">
                <a:solidFill>
                  <a:srgbClr val="CBCAC1"/>
                </a:solidFill>
                <a:prstDash val="dash"/>
                <a:round/>
                <a:tailEnd type="oval" w="med" len="med"/>
              </a:ln>
              <a:effectLst/>
            </p:spPr>
            <p:txBody>
              <a:bodyPr wrap="none" anchor="ctr"/>
              <a:lstStyle/>
              <a:p>
                <a:pPr>
                  <a:defRPr/>
                </a:pPr>
                <a:endParaRPr lang="zh-CN" altLang="en-US" sz="1600" kern="0" dirty="0">
                  <a:solidFill>
                    <a:srgbClr val="CBCAC1"/>
                  </a:solidFill>
                  <a:latin typeface="华文细黑" panose="02010600040101010101" pitchFamily="2" charset="-122"/>
                  <a:ea typeface="华文细黑" panose="02010600040101010101" pitchFamily="2" charset="-122"/>
                </a:endParaRPr>
              </a:p>
            </p:txBody>
          </p:sp>
        </p:grpSp>
      </p:grpSp>
      <p:sp>
        <p:nvSpPr>
          <p:cNvPr id="40" name="Rectangle 24"/>
          <p:cNvSpPr>
            <a:spLocks noChangeArrowheads="1"/>
          </p:cNvSpPr>
          <p:nvPr/>
        </p:nvSpPr>
        <p:spPr bwMode="auto">
          <a:xfrm flipH="1">
            <a:off x="1153587" y="4313474"/>
            <a:ext cx="2953891" cy="337185"/>
          </a:xfrm>
          <a:prstGeom prst="rect">
            <a:avLst/>
          </a:prstGeom>
          <a:noFill/>
          <a:ln>
            <a:noFill/>
          </a:ln>
          <a:effectLst/>
        </p:spPr>
        <p:txBody>
          <a:bodyPr>
            <a:spAutoFit/>
          </a:bodyPr>
          <a:lstStyle/>
          <a:p>
            <a:r>
              <a:rPr lang="zh-CN" altLang="en-US" sz="1600" b="1" dirty="0">
                <a:solidFill>
                  <a:srgbClr val="CBCAC1"/>
                </a:solidFill>
                <a:latin typeface="华文细黑" panose="02010600040101010101" pitchFamily="2" charset="-122"/>
                <a:ea typeface="华文细黑" panose="02010600040101010101" pitchFamily="2" charset="-122"/>
              </a:rPr>
              <a:t>成绩确实</a:t>
            </a:r>
            <a:r>
              <a:rPr lang="en-US" altLang="zh-CN" sz="1600" b="1" dirty="0">
                <a:solidFill>
                  <a:srgbClr val="CBCAC1"/>
                </a:solidFill>
                <a:latin typeface="华文细黑" panose="02010600040101010101" pitchFamily="2" charset="-122"/>
                <a:ea typeface="华文细黑" panose="02010600040101010101" pitchFamily="2" charset="-122"/>
              </a:rPr>
              <a:t>ok</a:t>
            </a:r>
            <a:endParaRPr lang="en-US" altLang="zh-CN" sz="1600" b="1" dirty="0">
              <a:solidFill>
                <a:srgbClr val="CBCAC1"/>
              </a:solidFill>
              <a:latin typeface="华文细黑" panose="02010600040101010101" pitchFamily="2" charset="-122"/>
              <a:ea typeface="华文细黑" panose="02010600040101010101" pitchFamily="2" charset="-122"/>
            </a:endParaRPr>
          </a:p>
        </p:txBody>
      </p:sp>
      <p:sp>
        <p:nvSpPr>
          <p:cNvPr id="41" name="Rectangle 25"/>
          <p:cNvSpPr>
            <a:spLocks noChangeArrowheads="1"/>
          </p:cNvSpPr>
          <p:nvPr/>
        </p:nvSpPr>
        <p:spPr bwMode="auto">
          <a:xfrm flipH="1">
            <a:off x="1124387" y="4740942"/>
            <a:ext cx="2409388" cy="1814830"/>
          </a:xfrm>
          <a:prstGeom prst="rect">
            <a:avLst/>
          </a:prstGeom>
          <a:noFill/>
          <a:ln>
            <a:noFill/>
          </a:ln>
          <a:effectLst/>
        </p:spPr>
        <p:txBody>
          <a:bodyPr wrap="square">
            <a:spAutoFit/>
          </a:bodyPr>
          <a:lstStyle/>
          <a:p>
            <a:r>
              <a:rPr lang="zh-CN" altLang="en-US" sz="1400" dirty="0">
                <a:solidFill>
                  <a:srgbClr val="CBCAC1"/>
                </a:solidFill>
                <a:latin typeface="华文细黑" panose="02010600040101010101" pitchFamily="2" charset="-122"/>
                <a:ea typeface="华文细黑" panose="02010600040101010101" pitchFamily="2" charset="-122"/>
              </a:rPr>
              <a:t>短时间爆发，养活养好约</a:t>
            </a:r>
            <a:r>
              <a:rPr lang="en-US" altLang="zh-CN" sz="1400" dirty="0">
                <a:solidFill>
                  <a:srgbClr val="CBCAC1"/>
                </a:solidFill>
                <a:latin typeface="华文细黑" panose="02010600040101010101" pitchFamily="2" charset="-122"/>
                <a:ea typeface="华文细黑" panose="02010600040101010101" pitchFamily="2" charset="-122"/>
              </a:rPr>
              <a:t>40</a:t>
            </a:r>
            <a:r>
              <a:rPr lang="zh-CN" altLang="en-US" sz="1400" dirty="0">
                <a:solidFill>
                  <a:srgbClr val="CBCAC1"/>
                </a:solidFill>
                <a:latin typeface="华文细黑" panose="02010600040101010101" pitchFamily="2" charset="-122"/>
                <a:ea typeface="华文细黑" panose="02010600040101010101" pitchFamily="2" charset="-122"/>
              </a:rPr>
              <a:t>人团队</a:t>
            </a:r>
            <a:endParaRPr lang="zh-CN" altLang="en-US" sz="1400" dirty="0">
              <a:solidFill>
                <a:srgbClr val="CBCAC1"/>
              </a:solidFill>
              <a:latin typeface="华文细黑" panose="02010600040101010101" pitchFamily="2" charset="-122"/>
              <a:ea typeface="华文细黑" panose="02010600040101010101" pitchFamily="2" charset="-122"/>
            </a:endParaRPr>
          </a:p>
          <a:p>
            <a:r>
              <a:rPr lang="en-US" altLang="zh-CN" sz="1400" dirty="0">
                <a:solidFill>
                  <a:srgbClr val="CBCAC1"/>
                </a:solidFill>
                <a:latin typeface="华文细黑" panose="02010600040101010101" pitchFamily="2" charset="-122"/>
                <a:ea typeface="华文细黑" panose="02010600040101010101" pitchFamily="2" charset="-122"/>
              </a:rPr>
              <a:t> </a:t>
            </a:r>
            <a:r>
              <a:rPr lang="zh-CN" altLang="en-US" sz="1400" dirty="0">
                <a:solidFill>
                  <a:srgbClr val="CBCAC1"/>
                </a:solidFill>
                <a:latin typeface="华文细黑" panose="02010600040101010101" pitchFamily="2" charset="-122"/>
                <a:ea typeface="华文细黑" panose="02010600040101010101" pitchFamily="2" charset="-122"/>
              </a:rPr>
              <a:t>公司知名度得到大大提升，顾客项目也得到发展，七彩云母婴专营店，年销售额</a:t>
            </a:r>
            <a:r>
              <a:rPr lang="en-US" altLang="zh-CN" sz="1400" dirty="0">
                <a:solidFill>
                  <a:srgbClr val="CBCAC1"/>
                </a:solidFill>
                <a:latin typeface="华文细黑" panose="02010600040101010101" pitchFamily="2" charset="-122"/>
                <a:ea typeface="华文细黑" panose="02010600040101010101" pitchFamily="2" charset="-122"/>
              </a:rPr>
              <a:t>1700</a:t>
            </a:r>
            <a:r>
              <a:rPr lang="zh-CN" altLang="en-US" sz="1400" dirty="0">
                <a:solidFill>
                  <a:srgbClr val="CBCAC1"/>
                </a:solidFill>
                <a:latin typeface="华文细黑" panose="02010600040101010101" pitchFamily="2" charset="-122"/>
                <a:ea typeface="华文细黑" panose="02010600040101010101" pitchFamily="2" charset="-122"/>
              </a:rPr>
              <a:t>多万</a:t>
            </a:r>
            <a:endParaRPr lang="zh-CN" altLang="en-US" sz="1400" dirty="0">
              <a:solidFill>
                <a:srgbClr val="CBCAC1"/>
              </a:solidFill>
              <a:latin typeface="华文细黑" panose="02010600040101010101" pitchFamily="2" charset="-122"/>
              <a:ea typeface="华文细黑" panose="02010600040101010101" pitchFamily="2" charset="-122"/>
            </a:endParaRPr>
          </a:p>
          <a:p>
            <a:r>
              <a:rPr lang="en-US" altLang="zh-CN" sz="1400" dirty="0">
                <a:solidFill>
                  <a:srgbClr val="CBCAC1"/>
                </a:solidFill>
                <a:latin typeface="华文细黑" panose="02010600040101010101" pitchFamily="2" charset="-122"/>
                <a:ea typeface="华文细黑" panose="02010600040101010101" pitchFamily="2" charset="-122"/>
              </a:rPr>
              <a:t> </a:t>
            </a:r>
            <a:r>
              <a:rPr lang="zh-CN" altLang="en-US" sz="1400" dirty="0">
                <a:solidFill>
                  <a:srgbClr val="CBCAC1"/>
                </a:solidFill>
                <a:latin typeface="华文细黑" panose="02010600040101010101" pitchFamily="2" charset="-122"/>
                <a:ea typeface="华文细黑" panose="02010600040101010101" pitchFamily="2" charset="-122"/>
              </a:rPr>
              <a:t>博大教育集团，铁骑力士集团合作机构</a:t>
            </a:r>
            <a:r>
              <a:rPr lang="en-US" altLang="zh-CN" sz="1400" dirty="0">
                <a:solidFill>
                  <a:srgbClr val="CBCAC1"/>
                </a:solidFill>
                <a:latin typeface="华文细黑" panose="02010600040101010101" pitchFamily="2" charset="-122"/>
                <a:ea typeface="华文细黑" panose="02010600040101010101" pitchFamily="2" charset="-122"/>
              </a:rPr>
              <a:t>. </a:t>
            </a:r>
            <a:endParaRPr lang="zh-CN" altLang="en-US" sz="1400" dirty="0">
              <a:solidFill>
                <a:srgbClr val="CBCAC1"/>
              </a:solidFill>
              <a:latin typeface="华文细黑" panose="02010600040101010101" pitchFamily="2" charset="-122"/>
              <a:ea typeface="华文细黑" panose="02010600040101010101" pitchFamily="2" charset="-122"/>
            </a:endParaRPr>
          </a:p>
        </p:txBody>
      </p:sp>
      <p:grpSp>
        <p:nvGrpSpPr>
          <p:cNvPr id="47" name="组合 46"/>
          <p:cNvGrpSpPr/>
          <p:nvPr/>
        </p:nvGrpSpPr>
        <p:grpSpPr>
          <a:xfrm>
            <a:off x="4076440" y="931761"/>
            <a:ext cx="4117798" cy="493881"/>
            <a:chOff x="4103736" y="331258"/>
            <a:chExt cx="4117798" cy="493881"/>
          </a:xfrm>
        </p:grpSpPr>
        <p:sp>
          <p:nvSpPr>
            <p:cNvPr id="48" name="菱形 47"/>
            <p:cNvSpPr/>
            <p:nvPr/>
          </p:nvSpPr>
          <p:spPr>
            <a:xfrm>
              <a:off x="4103736" y="779420"/>
              <a:ext cx="4117798" cy="45719"/>
            </a:xfrm>
            <a:prstGeom prst="diamond">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文本框 19"/>
            <p:cNvSpPr txBox="1">
              <a:spLocks noChangeArrowheads="1"/>
            </p:cNvSpPr>
            <p:nvPr/>
          </p:nvSpPr>
          <p:spPr bwMode="auto">
            <a:xfrm>
              <a:off x="4851637" y="331258"/>
              <a:ext cx="323532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2" tIns="45719" rIns="91412"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2000" b="1" dirty="0">
                  <a:solidFill>
                    <a:srgbClr val="FF0000"/>
                  </a:solidFill>
                  <a:latin typeface="华文细黑" panose="02010600040101010101" pitchFamily="2" charset="-122"/>
                  <a:ea typeface="华文细黑" panose="02010600040101010101" pitchFamily="2" charset="-122"/>
                </a:rPr>
                <a:t>看今朝</a:t>
              </a:r>
              <a:r>
                <a:rPr lang="zh-CN" altLang="en-US" sz="2000" dirty="0">
                  <a:solidFill>
                    <a:srgbClr val="CBCAC1"/>
                  </a:solidFill>
                  <a:latin typeface="华文细黑" panose="02010600040101010101" pitchFamily="2" charset="-122"/>
                  <a:ea typeface="华文细黑" panose="02010600040101010101" pitchFamily="2" charset="-122"/>
                </a:rPr>
                <a:t>：项目目前优劣势</a:t>
              </a:r>
              <a:r>
                <a:rPr lang="en-US" altLang="zh-CN" sz="2000" dirty="0">
                  <a:solidFill>
                    <a:srgbClr val="CBCAC1"/>
                  </a:solidFill>
                  <a:latin typeface="华文细黑" panose="02010600040101010101" pitchFamily="2" charset="-122"/>
                  <a:ea typeface="华文细黑" panose="02010600040101010101" pitchFamily="2" charset="-122"/>
                </a:rPr>
                <a:t> </a:t>
              </a:r>
              <a:endParaRPr lang="zh-CN" altLang="en-US" sz="2000" dirty="0">
                <a:solidFill>
                  <a:srgbClr val="CBCAC1"/>
                </a:solidFill>
                <a:latin typeface="华文细黑" panose="02010600040101010101" pitchFamily="2" charset="-122"/>
                <a:ea typeface="华文细黑" panose="02010600040101010101" pitchFamily="2" charset="-122"/>
              </a:endParaRPr>
            </a:p>
          </p:txBody>
        </p:sp>
      </p:grpSp>
    </p:spTree>
    <p:custDataLst>
      <p:tags r:id="rId1"/>
    </p:custData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a:off x="2500164" y="1750549"/>
            <a:ext cx="2191973" cy="1889632"/>
          </a:xfrm>
          <a:prstGeom prst="triangle">
            <a:avLst/>
          </a:prstGeom>
          <a:noFill/>
          <a:ln>
            <a:solidFill>
              <a:srgbClr val="CBCA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141213"/>
              </a:solidFill>
            </a:endParaRPr>
          </a:p>
        </p:txBody>
      </p:sp>
      <p:sp>
        <p:nvSpPr>
          <p:cNvPr id="7" name="等腰三角形 6"/>
          <p:cNvSpPr/>
          <p:nvPr/>
        </p:nvSpPr>
        <p:spPr>
          <a:xfrm>
            <a:off x="2799561" y="2016786"/>
            <a:ext cx="1892577" cy="1631532"/>
          </a:xfrm>
          <a:prstGeom prst="triangl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141213"/>
              </a:solidFill>
            </a:endParaRPr>
          </a:p>
        </p:txBody>
      </p:sp>
      <p:sp>
        <p:nvSpPr>
          <p:cNvPr id="11" name="等腰三角形 10"/>
          <p:cNvSpPr/>
          <p:nvPr/>
        </p:nvSpPr>
        <p:spPr>
          <a:xfrm>
            <a:off x="4704838" y="1752192"/>
            <a:ext cx="2191973" cy="1889632"/>
          </a:xfrm>
          <a:prstGeom prst="triangle">
            <a:avLst/>
          </a:prstGeom>
          <a:noFill/>
          <a:ln>
            <a:solidFill>
              <a:srgbClr val="CBCA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141213"/>
              </a:solidFill>
            </a:endParaRPr>
          </a:p>
        </p:txBody>
      </p:sp>
      <p:sp>
        <p:nvSpPr>
          <p:cNvPr id="12" name="等腰三角形 11"/>
          <p:cNvSpPr/>
          <p:nvPr/>
        </p:nvSpPr>
        <p:spPr>
          <a:xfrm>
            <a:off x="5004234" y="2018429"/>
            <a:ext cx="1892577" cy="1631532"/>
          </a:xfrm>
          <a:prstGeom prst="triangl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141213"/>
              </a:solidFill>
            </a:endParaRPr>
          </a:p>
        </p:txBody>
      </p:sp>
      <p:sp>
        <p:nvSpPr>
          <p:cNvPr id="14" name="等腰三角形 13"/>
          <p:cNvSpPr/>
          <p:nvPr/>
        </p:nvSpPr>
        <p:spPr>
          <a:xfrm>
            <a:off x="1391478" y="3649960"/>
            <a:ext cx="2191973" cy="1889632"/>
          </a:xfrm>
          <a:prstGeom prst="triangle">
            <a:avLst/>
          </a:prstGeom>
          <a:noFill/>
          <a:ln>
            <a:solidFill>
              <a:srgbClr val="CBCA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15" name="等腰三角形 14"/>
          <p:cNvSpPr/>
          <p:nvPr/>
        </p:nvSpPr>
        <p:spPr>
          <a:xfrm>
            <a:off x="1678174" y="3903497"/>
            <a:ext cx="1892577" cy="1631532"/>
          </a:xfrm>
          <a:prstGeom prst="triangl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141213"/>
              </a:solidFill>
            </a:endParaRPr>
          </a:p>
        </p:txBody>
      </p:sp>
      <p:sp>
        <p:nvSpPr>
          <p:cNvPr id="17" name="等腰三角形 16"/>
          <p:cNvSpPr/>
          <p:nvPr/>
        </p:nvSpPr>
        <p:spPr>
          <a:xfrm>
            <a:off x="3596151" y="3651603"/>
            <a:ext cx="2191973" cy="1889632"/>
          </a:xfrm>
          <a:prstGeom prst="triangle">
            <a:avLst/>
          </a:prstGeom>
          <a:noFill/>
          <a:ln>
            <a:solidFill>
              <a:srgbClr val="CBCA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141213"/>
              </a:solidFill>
            </a:endParaRPr>
          </a:p>
        </p:txBody>
      </p:sp>
      <p:sp>
        <p:nvSpPr>
          <p:cNvPr id="18" name="等腰三角形 17"/>
          <p:cNvSpPr/>
          <p:nvPr/>
        </p:nvSpPr>
        <p:spPr>
          <a:xfrm>
            <a:off x="3882848" y="3905139"/>
            <a:ext cx="1892577" cy="1631532"/>
          </a:xfrm>
          <a:prstGeom prst="triangl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141213"/>
              </a:solidFill>
            </a:endParaRPr>
          </a:p>
        </p:txBody>
      </p:sp>
      <p:sp>
        <p:nvSpPr>
          <p:cNvPr id="20" name="等腰三角形 19"/>
          <p:cNvSpPr/>
          <p:nvPr/>
        </p:nvSpPr>
        <p:spPr>
          <a:xfrm>
            <a:off x="5809986" y="3649960"/>
            <a:ext cx="2191973" cy="1889632"/>
          </a:xfrm>
          <a:prstGeom prst="triangle">
            <a:avLst/>
          </a:prstGeom>
          <a:noFill/>
          <a:ln>
            <a:solidFill>
              <a:srgbClr val="CBCA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141213"/>
              </a:solidFill>
            </a:endParaRPr>
          </a:p>
        </p:txBody>
      </p:sp>
      <p:sp>
        <p:nvSpPr>
          <p:cNvPr id="21" name="等腰三角形 20"/>
          <p:cNvSpPr/>
          <p:nvPr/>
        </p:nvSpPr>
        <p:spPr>
          <a:xfrm>
            <a:off x="6096682" y="3903497"/>
            <a:ext cx="1892577" cy="1631532"/>
          </a:xfrm>
          <a:prstGeom prst="triangle">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rgbClr val="141213"/>
              </a:solidFill>
            </a:endParaRPr>
          </a:p>
        </p:txBody>
      </p:sp>
      <p:sp>
        <p:nvSpPr>
          <p:cNvPr id="22" name="TextBox 21"/>
          <p:cNvSpPr txBox="1"/>
          <p:nvPr/>
        </p:nvSpPr>
        <p:spPr>
          <a:xfrm>
            <a:off x="3389055" y="3128400"/>
            <a:ext cx="693420" cy="297180"/>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pPr algn="ctr"/>
            <a:r>
              <a:rPr lang="zh-CN" altLang="en-US" sz="1335" dirty="0">
                <a:solidFill>
                  <a:srgbClr val="141213"/>
                </a:solidFill>
              </a:rPr>
              <a:t>拼多多</a:t>
            </a:r>
            <a:endParaRPr lang="zh-CN" altLang="en-US" sz="1335" dirty="0">
              <a:solidFill>
                <a:srgbClr val="141213"/>
              </a:solidFill>
            </a:endParaRPr>
          </a:p>
        </p:txBody>
      </p:sp>
      <p:sp>
        <p:nvSpPr>
          <p:cNvPr id="23" name="TextBox 22"/>
          <p:cNvSpPr txBox="1"/>
          <p:nvPr/>
        </p:nvSpPr>
        <p:spPr>
          <a:xfrm>
            <a:off x="3501666" y="2665922"/>
            <a:ext cx="521970" cy="460375"/>
          </a:xfrm>
          <a:prstGeom prst="rect">
            <a:avLst/>
          </a:prstGeom>
          <a:noFill/>
        </p:spPr>
        <p:txBody>
          <a:bodyPr wrap="none" rtlCol="0">
            <a:spAutoFit/>
          </a:bodyPr>
          <a:lstStyle>
            <a:defPPr>
              <a:defRPr lang="zh-CN"/>
            </a:defPPr>
            <a:lvl1pPr algn="r">
              <a:defRPr sz="1200">
                <a:solidFill>
                  <a:srgbClr val="BC362D"/>
                </a:solidFill>
                <a:latin typeface="Arial Rounded MT Bold" panose="020F0704030504030204" pitchFamily="34" charset="0"/>
              </a:defRPr>
            </a:lvl1pPr>
          </a:lstStyle>
          <a:p>
            <a:r>
              <a:rPr lang="en-US" altLang="zh-CN" sz="2400" dirty="0">
                <a:solidFill>
                  <a:srgbClr val="141213"/>
                </a:solidFill>
              </a:rPr>
              <a:t>01</a:t>
            </a:r>
            <a:endParaRPr lang="zh-CN" altLang="en-US" sz="2400" dirty="0">
              <a:solidFill>
                <a:srgbClr val="141213"/>
              </a:solidFill>
            </a:endParaRPr>
          </a:p>
        </p:txBody>
      </p:sp>
      <p:sp>
        <p:nvSpPr>
          <p:cNvPr id="24" name="TextBox 23"/>
          <p:cNvSpPr txBox="1"/>
          <p:nvPr/>
        </p:nvSpPr>
        <p:spPr>
          <a:xfrm>
            <a:off x="5688902" y="3128399"/>
            <a:ext cx="523240" cy="297180"/>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pPr algn="ctr"/>
            <a:r>
              <a:rPr lang="zh-CN" altLang="en-US" sz="1335" dirty="0">
                <a:solidFill>
                  <a:srgbClr val="141213"/>
                </a:solidFill>
              </a:rPr>
              <a:t>微商</a:t>
            </a:r>
            <a:endParaRPr lang="zh-CN" altLang="en-US" sz="1335" dirty="0">
              <a:solidFill>
                <a:srgbClr val="141213"/>
              </a:solidFill>
            </a:endParaRPr>
          </a:p>
        </p:txBody>
      </p:sp>
      <p:sp>
        <p:nvSpPr>
          <p:cNvPr id="25" name="TextBox 24"/>
          <p:cNvSpPr txBox="1"/>
          <p:nvPr/>
        </p:nvSpPr>
        <p:spPr>
          <a:xfrm>
            <a:off x="5716423" y="2665921"/>
            <a:ext cx="521970" cy="460375"/>
          </a:xfrm>
          <a:prstGeom prst="rect">
            <a:avLst/>
          </a:prstGeom>
          <a:noFill/>
        </p:spPr>
        <p:txBody>
          <a:bodyPr wrap="none" rtlCol="0">
            <a:spAutoFit/>
          </a:bodyPr>
          <a:lstStyle>
            <a:defPPr>
              <a:defRPr lang="zh-CN"/>
            </a:defPPr>
            <a:lvl1pPr algn="r">
              <a:defRPr sz="1200">
                <a:solidFill>
                  <a:srgbClr val="F09C2A"/>
                </a:solidFill>
                <a:latin typeface="Arial Rounded MT Bold" panose="020F0704030504030204" pitchFamily="34" charset="0"/>
              </a:defRPr>
            </a:lvl1pPr>
          </a:lstStyle>
          <a:p>
            <a:r>
              <a:rPr lang="en-US" altLang="zh-CN" sz="2400" dirty="0">
                <a:solidFill>
                  <a:srgbClr val="141213"/>
                </a:solidFill>
              </a:rPr>
              <a:t>02</a:t>
            </a:r>
            <a:endParaRPr lang="zh-CN" altLang="en-US" sz="2400" dirty="0">
              <a:solidFill>
                <a:srgbClr val="141213"/>
              </a:solidFill>
            </a:endParaRPr>
          </a:p>
        </p:txBody>
      </p:sp>
      <p:sp>
        <p:nvSpPr>
          <p:cNvPr id="26" name="TextBox 25"/>
          <p:cNvSpPr txBox="1"/>
          <p:nvPr/>
        </p:nvSpPr>
        <p:spPr>
          <a:xfrm>
            <a:off x="2325060" y="5025890"/>
            <a:ext cx="636905" cy="297180"/>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pPr algn="ctr"/>
            <a:r>
              <a:rPr lang="zh-CN" altLang="en-US" sz="1335" dirty="0">
                <a:solidFill>
                  <a:srgbClr val="141213"/>
                </a:solidFill>
              </a:rPr>
              <a:t>折</a:t>
            </a:r>
            <a:r>
              <a:rPr lang="en-US" altLang="zh-CN" sz="1335" dirty="0">
                <a:solidFill>
                  <a:srgbClr val="141213"/>
                </a:solidFill>
              </a:rPr>
              <a:t>800</a:t>
            </a:r>
            <a:endParaRPr lang="en-US" altLang="zh-CN" sz="1335" dirty="0">
              <a:solidFill>
                <a:srgbClr val="141213"/>
              </a:solidFill>
            </a:endParaRPr>
          </a:p>
        </p:txBody>
      </p:sp>
      <p:sp>
        <p:nvSpPr>
          <p:cNvPr id="27" name="TextBox 26"/>
          <p:cNvSpPr txBox="1"/>
          <p:nvPr/>
        </p:nvSpPr>
        <p:spPr>
          <a:xfrm>
            <a:off x="2317541" y="4563412"/>
            <a:ext cx="521970" cy="460375"/>
          </a:xfrm>
          <a:prstGeom prst="rect">
            <a:avLst/>
          </a:prstGeom>
          <a:noFill/>
        </p:spPr>
        <p:txBody>
          <a:bodyPr wrap="none" rtlCol="0">
            <a:spAutoFit/>
          </a:bodyPr>
          <a:lstStyle>
            <a:defPPr>
              <a:defRPr lang="zh-CN"/>
            </a:defPPr>
            <a:lvl1pPr>
              <a:defRPr sz="1200">
                <a:solidFill>
                  <a:srgbClr val="86A150"/>
                </a:solidFill>
                <a:latin typeface="Arial Rounded MT Bold" panose="020F0704030504030204" pitchFamily="34" charset="0"/>
              </a:defRPr>
            </a:lvl1pPr>
          </a:lstStyle>
          <a:p>
            <a:r>
              <a:rPr lang="en-US" altLang="zh-CN" sz="2400" dirty="0">
                <a:solidFill>
                  <a:srgbClr val="141213"/>
                </a:solidFill>
              </a:rPr>
              <a:t>03</a:t>
            </a:r>
            <a:endParaRPr lang="zh-CN" altLang="en-US" sz="2400" dirty="0">
              <a:solidFill>
                <a:srgbClr val="141213"/>
              </a:solidFill>
            </a:endParaRPr>
          </a:p>
        </p:txBody>
      </p:sp>
      <p:sp>
        <p:nvSpPr>
          <p:cNvPr id="28" name="TextBox 27"/>
          <p:cNvSpPr txBox="1"/>
          <p:nvPr/>
        </p:nvSpPr>
        <p:spPr>
          <a:xfrm>
            <a:off x="4464472" y="5028036"/>
            <a:ext cx="693420" cy="297180"/>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pPr algn="ctr"/>
            <a:r>
              <a:rPr lang="zh-CN" altLang="en-US" sz="1335" dirty="0">
                <a:solidFill>
                  <a:srgbClr val="141213"/>
                </a:solidFill>
              </a:rPr>
              <a:t>猪八戒</a:t>
            </a:r>
            <a:endParaRPr lang="zh-CN" altLang="en-US" sz="1335" dirty="0">
              <a:solidFill>
                <a:srgbClr val="141213"/>
              </a:solidFill>
            </a:endParaRPr>
          </a:p>
        </p:txBody>
      </p:sp>
      <p:sp>
        <p:nvSpPr>
          <p:cNvPr id="29" name="TextBox 28"/>
          <p:cNvSpPr txBox="1"/>
          <p:nvPr/>
        </p:nvSpPr>
        <p:spPr>
          <a:xfrm>
            <a:off x="4485210" y="4565558"/>
            <a:ext cx="521970" cy="460375"/>
          </a:xfrm>
          <a:prstGeom prst="rect">
            <a:avLst/>
          </a:prstGeom>
          <a:noFill/>
        </p:spPr>
        <p:txBody>
          <a:bodyPr wrap="none" rtlCol="0">
            <a:spAutoFit/>
          </a:bodyPr>
          <a:lstStyle>
            <a:defPPr>
              <a:defRPr lang="zh-CN"/>
            </a:defPPr>
            <a:lvl1pPr>
              <a:defRPr sz="1200" b="0">
                <a:solidFill>
                  <a:srgbClr val="338288"/>
                </a:solidFill>
                <a:latin typeface="Arial Rounded MT Bold" panose="020F0704030504030204" pitchFamily="34" charset="0"/>
              </a:defRPr>
            </a:lvl1pPr>
          </a:lstStyle>
          <a:p>
            <a:r>
              <a:rPr lang="en-US" altLang="zh-CN" sz="2400" dirty="0">
                <a:solidFill>
                  <a:srgbClr val="141213"/>
                </a:solidFill>
              </a:rPr>
              <a:t>04</a:t>
            </a:r>
            <a:endParaRPr lang="zh-CN" altLang="en-US" sz="2400" dirty="0">
              <a:solidFill>
                <a:srgbClr val="141213"/>
              </a:solidFill>
            </a:endParaRPr>
          </a:p>
        </p:txBody>
      </p:sp>
      <p:sp>
        <p:nvSpPr>
          <p:cNvPr id="30" name="TextBox 29"/>
          <p:cNvSpPr txBox="1"/>
          <p:nvPr/>
        </p:nvSpPr>
        <p:spPr>
          <a:xfrm>
            <a:off x="6460041" y="5028036"/>
            <a:ext cx="1203960" cy="297180"/>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pPr algn="ctr"/>
            <a:r>
              <a:rPr lang="zh-CN" altLang="en-US" sz="1335" dirty="0">
                <a:solidFill>
                  <a:srgbClr val="141213"/>
                </a:solidFill>
              </a:rPr>
              <a:t>舞泡易店无忧</a:t>
            </a:r>
            <a:endParaRPr lang="zh-CN" altLang="en-US" sz="1335" dirty="0">
              <a:solidFill>
                <a:srgbClr val="141213"/>
              </a:solidFill>
            </a:endParaRPr>
          </a:p>
        </p:txBody>
      </p:sp>
      <p:sp>
        <p:nvSpPr>
          <p:cNvPr id="31" name="TextBox 30"/>
          <p:cNvSpPr txBox="1"/>
          <p:nvPr/>
        </p:nvSpPr>
        <p:spPr>
          <a:xfrm>
            <a:off x="6736049" y="4565558"/>
            <a:ext cx="521970" cy="460375"/>
          </a:xfrm>
          <a:prstGeom prst="rect">
            <a:avLst/>
          </a:prstGeom>
          <a:noFill/>
        </p:spPr>
        <p:txBody>
          <a:bodyPr wrap="none" rtlCol="0">
            <a:spAutoFit/>
          </a:bodyPr>
          <a:lstStyle>
            <a:defPPr>
              <a:defRPr lang="zh-CN"/>
            </a:defPPr>
            <a:lvl1pPr>
              <a:defRPr sz="1200">
                <a:solidFill>
                  <a:srgbClr val="3382BA"/>
                </a:solidFill>
                <a:latin typeface="Arial Rounded MT Bold" panose="020F0704030504030204" pitchFamily="34" charset="0"/>
              </a:defRPr>
            </a:lvl1pPr>
          </a:lstStyle>
          <a:p>
            <a:r>
              <a:rPr lang="en-US" altLang="zh-CN" sz="2400" dirty="0">
                <a:solidFill>
                  <a:srgbClr val="141213"/>
                </a:solidFill>
              </a:rPr>
              <a:t>05</a:t>
            </a:r>
            <a:endParaRPr lang="zh-CN" altLang="en-US" sz="2400" dirty="0">
              <a:solidFill>
                <a:srgbClr val="141213"/>
              </a:solidFill>
            </a:endParaRPr>
          </a:p>
        </p:txBody>
      </p:sp>
      <p:sp>
        <p:nvSpPr>
          <p:cNvPr id="32" name="TextBox 31"/>
          <p:cNvSpPr txBox="1"/>
          <p:nvPr/>
        </p:nvSpPr>
        <p:spPr>
          <a:xfrm>
            <a:off x="8592278" y="2084851"/>
            <a:ext cx="2087391" cy="337185"/>
          </a:xfrm>
          <a:prstGeom prst="rect">
            <a:avLst/>
          </a:prstGeom>
          <a:noFill/>
        </p:spPr>
        <p:txBody>
          <a:bodyPr wrap="square" rtlCol="0">
            <a:spAutoFit/>
          </a:bodyPr>
          <a:lstStyle>
            <a:defPPr>
              <a:defRPr lang="zh-CN"/>
            </a:defPPr>
            <a:lvl1pPr>
              <a:defRPr sz="2400">
                <a:solidFill>
                  <a:srgbClr val="232B36"/>
                </a:solidFill>
                <a:latin typeface="Arial Rounded MT Bold" panose="020F0704030504030204" pitchFamily="34" charset="0"/>
              </a:defRPr>
            </a:lvl1pPr>
          </a:lstStyle>
          <a:p>
            <a:r>
              <a:rPr lang="zh-CN" altLang="en-US" sz="1600" dirty="0">
                <a:solidFill>
                  <a:srgbClr val="CBCAC1"/>
                </a:solidFill>
              </a:rPr>
              <a:t>自来水和苹果的故事</a:t>
            </a:r>
            <a:endParaRPr lang="zh-CN" altLang="en-US" sz="1600" dirty="0">
              <a:solidFill>
                <a:srgbClr val="CBCAC1"/>
              </a:solidFill>
            </a:endParaRPr>
          </a:p>
        </p:txBody>
      </p:sp>
      <p:sp>
        <p:nvSpPr>
          <p:cNvPr id="33" name="TextBox 32"/>
          <p:cNvSpPr txBox="1"/>
          <p:nvPr/>
        </p:nvSpPr>
        <p:spPr>
          <a:xfrm>
            <a:off x="8592279" y="2370872"/>
            <a:ext cx="2557661" cy="2560955"/>
          </a:xfrm>
          <a:prstGeom prst="rect">
            <a:avLst/>
          </a:prstGeom>
          <a:noFill/>
        </p:spPr>
        <p:txBody>
          <a:bodyPr wrap="square" rtlCol="0">
            <a:spAutoFit/>
          </a:bodyPr>
          <a:lstStyle/>
          <a:p>
            <a:r>
              <a:rPr lang="zh-CN" altLang="en-US" sz="1335" dirty="0">
                <a:solidFill>
                  <a:srgbClr val="CBCAC1"/>
                </a:solidFill>
                <a:latin typeface="Segoe UI Light" panose="020B0502040204020203" pitchFamily="34" charset="0"/>
              </a:rPr>
              <a:t>这是从一位前辈那边学习到的一个有趣的问答，顺便问问大家有谁知道答案么？</a:t>
            </a:r>
            <a:endParaRPr lang="zh-CN" altLang="en-US" sz="1335" dirty="0">
              <a:solidFill>
                <a:srgbClr val="CBCAC1"/>
              </a:solidFill>
              <a:latin typeface="Segoe UI Light" panose="020B0502040204020203" pitchFamily="34" charset="0"/>
            </a:endParaRPr>
          </a:p>
          <a:p>
            <a:endParaRPr lang="en-US" altLang="zh-CN" sz="1335" dirty="0">
              <a:solidFill>
                <a:srgbClr val="CBCAC1"/>
              </a:solidFill>
              <a:latin typeface="Segoe UI Light" panose="020B0502040204020203" pitchFamily="34" charset="0"/>
            </a:endParaRPr>
          </a:p>
          <a:p>
            <a:r>
              <a:rPr lang="zh-CN" altLang="en-US" sz="1335" dirty="0">
                <a:solidFill>
                  <a:srgbClr val="CBCAC1"/>
                </a:solidFill>
                <a:latin typeface="Segoe UI Light" panose="020B0502040204020203" pitchFamily="34" charset="0"/>
              </a:rPr>
              <a:t>钱币被数字代替！</a:t>
            </a:r>
            <a:endParaRPr lang="zh-CN" altLang="en-US" sz="1335" dirty="0">
              <a:solidFill>
                <a:srgbClr val="CBCAC1"/>
              </a:solidFill>
              <a:latin typeface="Segoe UI Light" panose="020B0502040204020203" pitchFamily="34" charset="0"/>
            </a:endParaRPr>
          </a:p>
          <a:p>
            <a:endParaRPr lang="en-US" altLang="zh-CN" sz="1335" dirty="0">
              <a:solidFill>
                <a:srgbClr val="CBCAC1"/>
              </a:solidFill>
              <a:latin typeface="Segoe UI Light" panose="020B0502040204020203" pitchFamily="34" charset="0"/>
            </a:endParaRPr>
          </a:p>
          <a:p>
            <a:r>
              <a:rPr lang="zh-CN" altLang="en-US" sz="1335" dirty="0">
                <a:solidFill>
                  <a:srgbClr val="CBCAC1"/>
                </a:solidFill>
                <a:latin typeface="Segoe UI Light" panose="020B0502040204020203" pitchFamily="34" charset="0"/>
              </a:rPr>
              <a:t>网恋，微信摇一摇，直播，粉丝经济，丰巢。无人机送货，</a:t>
            </a:r>
            <a:r>
              <a:rPr lang="en-US" altLang="zh-CN" sz="1335" dirty="0">
                <a:solidFill>
                  <a:srgbClr val="CBCAC1"/>
                </a:solidFill>
                <a:latin typeface="Segoe UI Light" panose="020B0502040204020203" pitchFamily="34" charset="0"/>
              </a:rPr>
              <a:t>vr</a:t>
            </a:r>
            <a:r>
              <a:rPr lang="zh-CN" altLang="en-US" sz="1335" dirty="0">
                <a:solidFill>
                  <a:srgbClr val="CBCAC1"/>
                </a:solidFill>
                <a:latin typeface="Segoe UI Light" panose="020B0502040204020203" pitchFamily="34" charset="0"/>
              </a:rPr>
              <a:t>等让我们对未来 充满期待，而电商行业类似信和电话的区别虽然可能热度会降但是未来预估</a:t>
            </a:r>
            <a:r>
              <a:rPr lang="en-US" altLang="zh-CN" sz="1335" dirty="0">
                <a:solidFill>
                  <a:srgbClr val="CBCAC1"/>
                </a:solidFill>
                <a:latin typeface="Segoe UI Light" panose="020B0502040204020203" pitchFamily="34" charset="0"/>
              </a:rPr>
              <a:t>3</a:t>
            </a:r>
            <a:r>
              <a:rPr lang="zh-CN" altLang="en-US" sz="1335" dirty="0">
                <a:solidFill>
                  <a:srgbClr val="CBCAC1"/>
                </a:solidFill>
                <a:latin typeface="Segoe UI Light" panose="020B0502040204020203" pitchFamily="34" charset="0"/>
              </a:rPr>
              <a:t>到</a:t>
            </a:r>
            <a:r>
              <a:rPr lang="en-US" altLang="zh-CN" sz="1335" dirty="0">
                <a:solidFill>
                  <a:srgbClr val="CBCAC1"/>
                </a:solidFill>
                <a:latin typeface="Segoe UI Light" panose="020B0502040204020203" pitchFamily="34" charset="0"/>
              </a:rPr>
              <a:t>10</a:t>
            </a:r>
            <a:r>
              <a:rPr lang="zh-CN" altLang="en-US" sz="1335" dirty="0">
                <a:solidFill>
                  <a:srgbClr val="CBCAC1"/>
                </a:solidFill>
                <a:latin typeface="Segoe UI Light" panose="020B0502040204020203" pitchFamily="34" charset="0"/>
              </a:rPr>
              <a:t>年不会倒下。</a:t>
            </a:r>
            <a:endParaRPr lang="zh-CN" altLang="en-US" sz="1335" dirty="0">
              <a:solidFill>
                <a:srgbClr val="CBCAC1"/>
              </a:solidFill>
              <a:latin typeface="Segoe UI Light" panose="020B0502040204020203" pitchFamily="34" charset="0"/>
            </a:endParaRPr>
          </a:p>
        </p:txBody>
      </p:sp>
      <p:grpSp>
        <p:nvGrpSpPr>
          <p:cNvPr id="34" name="组合 33"/>
          <p:cNvGrpSpPr/>
          <p:nvPr/>
        </p:nvGrpSpPr>
        <p:grpSpPr>
          <a:xfrm>
            <a:off x="4076440" y="931761"/>
            <a:ext cx="4117798" cy="493881"/>
            <a:chOff x="4103736" y="331258"/>
            <a:chExt cx="4117798" cy="493881"/>
          </a:xfrm>
        </p:grpSpPr>
        <p:sp>
          <p:nvSpPr>
            <p:cNvPr id="35" name="菱形 34"/>
            <p:cNvSpPr/>
            <p:nvPr/>
          </p:nvSpPr>
          <p:spPr>
            <a:xfrm>
              <a:off x="4103736" y="779420"/>
              <a:ext cx="4117798" cy="45719"/>
            </a:xfrm>
            <a:prstGeom prst="diamond">
              <a:avLst/>
            </a:prstGeom>
            <a:solidFill>
              <a:srgbClr val="CB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19"/>
            <p:cNvSpPr txBox="1">
              <a:spLocks noChangeArrowheads="1"/>
            </p:cNvSpPr>
            <p:nvPr/>
          </p:nvSpPr>
          <p:spPr bwMode="auto">
            <a:xfrm>
              <a:off x="4851637" y="331258"/>
              <a:ext cx="323532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2" tIns="45719" rIns="91412"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2000" b="1" dirty="0">
                  <a:solidFill>
                    <a:srgbClr val="FF0000"/>
                  </a:solidFill>
                  <a:latin typeface="华文细黑" panose="02010600040101010101" pitchFamily="2" charset="-122"/>
                  <a:ea typeface="华文细黑" panose="02010600040101010101" pitchFamily="2" charset="-122"/>
                </a:rPr>
                <a:t>展未来</a:t>
              </a:r>
              <a:r>
                <a:rPr lang="zh-CN" altLang="en-US" sz="2000" dirty="0">
                  <a:solidFill>
                    <a:srgbClr val="CBCAC1"/>
                  </a:solidFill>
                  <a:latin typeface="华文细黑" panose="02010600040101010101" pitchFamily="2" charset="-122"/>
                  <a:ea typeface="华文细黑" panose="02010600040101010101" pitchFamily="2" charset="-122"/>
                </a:rPr>
                <a:t>：</a:t>
              </a:r>
              <a:r>
                <a:rPr lang="en-US" altLang="zh-CN" sz="2000" dirty="0">
                  <a:solidFill>
                    <a:srgbClr val="CBCAC1"/>
                  </a:solidFill>
                  <a:latin typeface="华文细黑" panose="02010600040101010101" pitchFamily="2" charset="-122"/>
                  <a:ea typeface="华文细黑" panose="02010600040101010101" pitchFamily="2" charset="-122"/>
                </a:rPr>
                <a:t> </a:t>
              </a:r>
              <a:r>
                <a:rPr lang="zh-CN" altLang="en-US" sz="2000" dirty="0">
                  <a:solidFill>
                    <a:srgbClr val="CBCAC1"/>
                  </a:solidFill>
                  <a:latin typeface="华文细黑" panose="02010600040101010101" pitchFamily="2" charset="-122"/>
                  <a:ea typeface="华文细黑" panose="02010600040101010101" pitchFamily="2" charset="-122"/>
                </a:rPr>
                <a:t>电商持续升温</a:t>
              </a:r>
              <a:r>
                <a:rPr lang="en-US" altLang="zh-CN" sz="2000" dirty="0">
                  <a:solidFill>
                    <a:srgbClr val="CBCAC1"/>
                  </a:solidFill>
                  <a:latin typeface="华文细黑" panose="02010600040101010101" pitchFamily="2" charset="-122"/>
                  <a:ea typeface="华文细黑" panose="02010600040101010101" pitchFamily="2" charset="-122"/>
                </a:rPr>
                <a:t> </a:t>
              </a:r>
              <a:endParaRPr lang="zh-CN" altLang="en-US" sz="2000" dirty="0">
                <a:solidFill>
                  <a:srgbClr val="CBCAC1"/>
                </a:solidFill>
                <a:latin typeface="华文细黑" panose="02010600040101010101" pitchFamily="2" charset="-122"/>
                <a:ea typeface="华文细黑" panose="02010600040101010101" pitchFamily="2" charset="-122"/>
              </a:endParaRPr>
            </a:p>
          </p:txBody>
        </p:sp>
      </p:grpSp>
    </p:spTree>
    <p:custDataLst>
      <p:tags r:id="rId1"/>
    </p:custData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1" cstate="email">
            <a:lum/>
          </a:blip>
          <a:srcRect/>
          <a:stretch>
            <a:fillRect t="-4000" b="-4000"/>
          </a:stretch>
        </a:blipFill>
        <a:effectLst/>
      </p:bgPr>
    </p:bg>
    <p:spTree>
      <p:nvGrpSpPr>
        <p:cNvPr id="1" name=""/>
        <p:cNvGrpSpPr/>
        <p:nvPr/>
      </p:nvGrpSpPr>
      <p:grpSpPr>
        <a:xfrm>
          <a:off x="0" y="0"/>
          <a:ext cx="0" cy="0"/>
          <a:chOff x="0" y="0"/>
          <a:chExt cx="0" cy="0"/>
        </a:xfrm>
      </p:grpSpPr>
      <p:sp>
        <p:nvSpPr>
          <p:cNvPr id="2" name="文本框 1"/>
          <p:cNvSpPr txBox="1"/>
          <p:nvPr/>
        </p:nvSpPr>
        <p:spPr>
          <a:xfrm>
            <a:off x="3229970" y="1598472"/>
            <a:ext cx="5732061" cy="1198880"/>
          </a:xfrm>
          <a:prstGeom prst="rect">
            <a:avLst/>
          </a:prstGeom>
          <a:noFill/>
        </p:spPr>
        <p:txBody>
          <a:bodyPr wrap="square" rtlCol="0">
            <a:spAutoFit/>
          </a:bodyPr>
          <a:lstStyle/>
          <a:p>
            <a:pPr algn="dist"/>
            <a:r>
              <a:rPr lang="zh-CN" altLang="en-US" sz="7200" dirty="0" smtClean="0">
                <a:solidFill>
                  <a:srgbClr val="CBCAC1"/>
                </a:solidFill>
                <a:latin typeface="方正兰亭粗黑简体" panose="02000000000000000000" pitchFamily="2" charset="-122"/>
                <a:ea typeface="方正兰亭粗黑简体" panose="02000000000000000000" pitchFamily="2" charset="-122"/>
              </a:rPr>
              <a:t>感谢您的聆听！</a:t>
            </a:r>
            <a:endParaRPr lang="en-US" altLang="zh-CN" sz="7200" dirty="0" smtClean="0">
              <a:solidFill>
                <a:srgbClr val="CBCAC1"/>
              </a:solidFill>
              <a:latin typeface="方正兰亭粗黑简体" panose="02000000000000000000" pitchFamily="2" charset="-122"/>
              <a:ea typeface="方正兰亭粗黑简体" panose="02000000000000000000" pitchFamily="2" charset="-122"/>
            </a:endParaRPr>
          </a:p>
        </p:txBody>
      </p:sp>
      <p:sp>
        <p:nvSpPr>
          <p:cNvPr id="3" name="矩形 2"/>
          <p:cNvSpPr/>
          <p:nvPr/>
        </p:nvSpPr>
        <p:spPr>
          <a:xfrm>
            <a:off x="5368904" y="2934733"/>
            <a:ext cx="6379210" cy="367030"/>
          </a:xfrm>
          <a:prstGeom prst="rect">
            <a:avLst/>
          </a:prstGeom>
          <a:effectLst>
            <a:outerShdw blurRad="50800" dist="38100" dir="8100000" algn="tr" rotWithShape="0">
              <a:prstClr val="black">
                <a:alpha val="40000"/>
              </a:prstClr>
            </a:outerShdw>
          </a:effectLst>
        </p:spPr>
        <p:txBody>
          <a:bodyPr wrap="none" lIns="91414" tIns="45707" rIns="91414" bIns="45707">
            <a:spAutoFit/>
          </a:bodyPr>
          <a:lstStyle/>
          <a:p>
            <a:r>
              <a:rPr lang="zh-CN" altLang="en-US" dirty="0">
                <a:solidFill>
                  <a:srgbClr val="CBCAC1"/>
                </a:solidFill>
              </a:rPr>
              <a:t>个人私人免费咨询交流洽谈电话（也是微信）：</a:t>
            </a:r>
            <a:r>
              <a:rPr lang="en-US" altLang="zh-CN" dirty="0">
                <a:solidFill>
                  <a:srgbClr val="CBCAC1"/>
                </a:solidFill>
              </a:rPr>
              <a:t>15982347562</a:t>
            </a:r>
            <a:endParaRPr lang="en-US" altLang="zh-CN" dirty="0">
              <a:solidFill>
                <a:srgbClr val="CBCAC1"/>
              </a:solidFill>
            </a:endParaRPr>
          </a:p>
        </p:txBody>
      </p:sp>
    </p:spTree>
    <p:custDataLst>
      <p:tags r:id="rId2"/>
    </p:custDataLst>
  </p:cSld>
  <p:clrMapOvr>
    <a:masterClrMapping/>
  </p:clrMapOvr>
  <p:transition spd="slow">
    <p:randomBar dir="vert"/>
  </p:transition>
  <p:timing>
    <p:tnLst>
      <p:par>
        <p:cTn id="1" dur="indefinite" restart="never" nodeType="tmRoot"/>
      </p:par>
    </p:tnLst>
  </p:timing>
</p:sld>
</file>

<file path=ppt/tags/tag1.xml><?xml version="1.0" encoding="utf-8"?>
<p:tagLst xmlns:p="http://schemas.openxmlformats.org/presentationml/2006/main">
  <p:tag name="KSO_WM_TAG_VERSION" val="1.0"/>
  <p:tag name="KSO_WM_TEMPLATE_CATEGORY" val="basetag"/>
  <p:tag name="KSO_WM_TEMPLATE_INDEX" val="20161092"/>
</p:tagLst>
</file>

<file path=ppt/tags/tag10.xml><?xml version="1.0" encoding="utf-8"?>
<p:tagLst xmlns:p="http://schemas.openxmlformats.org/presentationml/2006/main">
  <p:tag name="KSO_WM_TEMPLATE_CATEGORY" val="basetag"/>
  <p:tag name="KSO_WM_TEMPLATE_INDEX" val="20161092"/>
  <p:tag name="KSO_WM_TAG_VERSION" val="1.0"/>
  <p:tag name="KSO_WM_SLIDE_ID" val="basetag20161092_9"/>
  <p:tag name="KSO_WM_SLIDE_INDEX" val="9"/>
  <p:tag name="KSO_WM_SLIDE_ITEM_CNT" val="0"/>
  <p:tag name="KSO_WM_SLIDE_TYPE" val="text"/>
  <p:tag name="KSO_WM_BEAUTIFY_FLAG" val="#wm#"/>
</p:tagLst>
</file>

<file path=ppt/tags/tag11.xml><?xml version="1.0" encoding="utf-8"?>
<p:tagLst xmlns:p="http://schemas.openxmlformats.org/presentationml/2006/main">
  <p:tag name="KSO_WM_TEMPLATE_CATEGORY" val="basetag"/>
  <p:tag name="KSO_WM_TEMPLATE_INDEX" val="20161092"/>
  <p:tag name="KSO_WM_TAG_VERSION" val="1.0"/>
  <p:tag name="KSO_WM_SLIDE_ID" val="basetag20161092_22"/>
  <p:tag name="KSO_WM_SLIDE_INDEX" val="22"/>
  <p:tag name="KSO_WM_SLIDE_ITEM_CNT" val="0"/>
  <p:tag name="KSO_WM_SLIDE_TYPE" val="endPage"/>
  <p:tag name="KSO_WM_BEAUTIFY_FLAG" val="#wm#"/>
</p:tagLst>
</file>

<file path=ppt/tags/tag2.xml><?xml version="1.0" encoding="utf-8"?>
<p:tagLst xmlns:p="http://schemas.openxmlformats.org/presentationml/2006/main">
  <p:tag name="KSO_WM_TAG_VERSION" val="1.0"/>
  <p:tag name="KSO_WM_TEMPLATE_CATEGORY" val="basetag"/>
  <p:tag name="KSO_WM_TEMPLATE_INDEX" val="20161092"/>
</p:tagLst>
</file>

<file path=ppt/tags/tag3.xml><?xml version="1.0" encoding="utf-8"?>
<p:tagLst xmlns:p="http://schemas.openxmlformats.org/presentationml/2006/main">
  <p:tag name="KSO_WM_TEMPLATE_CATEGORY" val="basetag"/>
  <p:tag name="KSO_WM_TEMPLATE_INDEX" val="20161092"/>
  <p:tag name="KSO_WM_TAG_VERSION" val="1.0"/>
  <p:tag name="KSO_WM_SLIDE_ID" val="basetag20161092_1"/>
  <p:tag name="KSO_WM_SLIDE_INDEX" val="1"/>
  <p:tag name="KSO_WM_SLIDE_ITEM_CNT" val="0"/>
  <p:tag name="KSO_WM_SLIDE_TYPE" val="title"/>
  <p:tag name="KSO_WM_TEMPLATE_THUMBS_INDEX" val="1、2、4、6、8、12、15、20、21、22"/>
  <p:tag name="KSO_WM_BEAUTIFY_FLAG" val="#wm#"/>
</p:tagLst>
</file>

<file path=ppt/tags/tag4.xml><?xml version="1.0" encoding="utf-8"?>
<p:tagLst xmlns:p="http://schemas.openxmlformats.org/presentationml/2006/main">
  <p:tag name="KSO_WM_TEMPLATE_CATEGORY" val="basetag"/>
  <p:tag name="KSO_WM_TEMPLATE_INDEX" val="20161092"/>
  <p:tag name="KSO_WM_TAG_VERSION" val="1.0"/>
  <p:tag name="KSO_WM_SLIDE_ID" val="basetag20161092_2"/>
  <p:tag name="KSO_WM_SLIDE_INDEX" val="2"/>
  <p:tag name="KSO_WM_SLIDE_ITEM_CNT" val="0"/>
  <p:tag name="KSO_WM_SLIDE_TYPE" val="contents"/>
  <p:tag name="KSO_WM_BEAUTIFY_FLAG" val="#wm#"/>
</p:tagLst>
</file>

<file path=ppt/tags/tag5.xml><?xml version="1.0" encoding="utf-8"?>
<p:tagLst xmlns:p="http://schemas.openxmlformats.org/presentationml/2006/main">
  <p:tag name="KSO_WM_TEMPLATE_CATEGORY" val="basetag"/>
  <p:tag name="KSO_WM_TEMPLATE_INDEX" val="20161092"/>
  <p:tag name="KSO_WM_TAG_VERSION" val="1.0"/>
  <p:tag name="KSO_WM_SLIDE_ID" val="basetag20161092_4"/>
  <p:tag name="KSO_WM_SLIDE_INDEX" val="4"/>
  <p:tag name="KSO_WM_SLIDE_ITEM_CNT" val="0"/>
  <p:tag name="KSO_WM_SLIDE_TYPE" val="sectionTitle"/>
  <p:tag name="KSO_WM_BEAUTIFY_FLAG" val="#wm#"/>
</p:tagLst>
</file>

<file path=ppt/tags/tag6.xml><?xml version="1.0" encoding="utf-8"?>
<p:tagLst xmlns:p="http://schemas.openxmlformats.org/presentationml/2006/main">
  <p:tag name="KSO_WM_TEMPLATE_CATEGORY" val="basetag"/>
  <p:tag name="KSO_WM_TEMPLATE_INDEX" val="20161092"/>
  <p:tag name="KSO_WM_TAG_VERSION" val="1.0"/>
  <p:tag name="KSO_WM_SLIDE_ID" val="basetag20161092_3"/>
  <p:tag name="KSO_WM_SLIDE_INDEX" val="3"/>
  <p:tag name="KSO_WM_SLIDE_ITEM_CNT" val="0"/>
  <p:tag name="KSO_WM_SLIDE_TYPE" val="text"/>
  <p:tag name="KSO_WM_BEAUTIFY_FLAG" val="#wm#"/>
</p:tagLst>
</file>

<file path=ppt/tags/tag7.xml><?xml version="1.0" encoding="utf-8"?>
<p:tagLst xmlns:p="http://schemas.openxmlformats.org/presentationml/2006/main">
  <p:tag name="KSO_WM_TEMPLATE_CATEGORY" val="basetag"/>
  <p:tag name="KSO_WM_TEMPLATE_INDEX" val="20161092"/>
  <p:tag name="KSO_WM_TAG_VERSION" val="1.0"/>
  <p:tag name="KSO_WM_SLIDE_ID" val="basetag20161092_6"/>
  <p:tag name="KSO_WM_SLIDE_INDEX" val="6"/>
  <p:tag name="KSO_WM_SLIDE_ITEM_CNT" val="0"/>
  <p:tag name="KSO_WM_SLIDE_TYPE" val="text"/>
  <p:tag name="KSO_WM_BEAUTIFY_FLAG" val="#wm#"/>
</p:tagLst>
</file>

<file path=ppt/tags/tag8.xml><?xml version="1.0" encoding="utf-8"?>
<p:tagLst xmlns:p="http://schemas.openxmlformats.org/presentationml/2006/main">
  <p:tag name="KSO_WM_TEMPLATE_CATEGORY" val="basetag"/>
  <p:tag name="KSO_WM_TEMPLATE_INDEX" val="20161092"/>
  <p:tag name="KSO_WM_TAG_VERSION" val="1.0"/>
  <p:tag name="KSO_WM_SLIDE_ID" val="basetag20161092_7"/>
  <p:tag name="KSO_WM_SLIDE_INDEX" val="7"/>
  <p:tag name="KSO_WM_SLIDE_ITEM_CNT" val="0"/>
  <p:tag name="KSO_WM_SLIDE_TYPE" val="text"/>
  <p:tag name="KSO_WM_BEAUTIFY_FLAG" val="#wm#"/>
</p:tagLst>
</file>

<file path=ppt/tags/tag9.xml><?xml version="1.0" encoding="utf-8"?>
<p:tagLst xmlns:p="http://schemas.openxmlformats.org/presentationml/2006/main">
  <p:tag name="KSO_WM_TEMPLATE_CATEGORY" val="basetag"/>
  <p:tag name="KSO_WM_TEMPLATE_INDEX" val="20161092"/>
  <p:tag name="KSO_WM_TAG_VERSION" val="1.0"/>
  <p:tag name="KSO_WM_SLIDE_ID" val="basetag20161092_8"/>
  <p:tag name="KSO_WM_SLIDE_INDEX" val="8"/>
  <p:tag name="KSO_WM_SLIDE_ITEM_CNT" val="0"/>
  <p:tag name="KSO_WM_SLIDE_TYPE" val="text"/>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981</Words>
  <Application>WPS 演示</Application>
  <PresentationFormat>宽屏</PresentationFormat>
  <Paragraphs>108</Paragraphs>
  <Slides>9</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9</vt:i4>
      </vt:variant>
    </vt:vector>
  </HeadingPairs>
  <TitlesOfParts>
    <vt:vector size="26" baseType="lpstr">
      <vt:lpstr>Arial</vt:lpstr>
      <vt:lpstr>宋体</vt:lpstr>
      <vt:lpstr>Wingdings</vt:lpstr>
      <vt:lpstr>Calibri</vt:lpstr>
      <vt:lpstr>造字工房悦黑体验版纤细体</vt:lpstr>
      <vt:lpstr>方正兰亭粗黑简体</vt:lpstr>
      <vt:lpstr>Impact</vt:lpstr>
      <vt:lpstr>华文细黑</vt:lpstr>
      <vt:lpstr>Segoe UI Light</vt:lpstr>
      <vt:lpstr>Arial Rounded MT Bold</vt:lpstr>
      <vt:lpstr>黑体</vt:lpstr>
      <vt:lpstr>微软雅黑</vt:lpstr>
      <vt:lpstr>Arial Unicode MS</vt:lpstr>
      <vt:lpstr>创艺简黑体</vt:lpstr>
      <vt:lpstr>Calibri Light</vt:lpstr>
      <vt:lpstr>Office 主题</vt:lpstr>
      <vt:lpstr>1_Office 主题</vt:lpstr>
      <vt:lpstr>电商不伤and很香项目演讲</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74116</cp:lastModifiedBy>
  <cp:revision>13</cp:revision>
  <dcterms:created xsi:type="dcterms:W3CDTF">2015-05-05T08:02:00Z</dcterms:created>
  <dcterms:modified xsi:type="dcterms:W3CDTF">2017-09-20T17:11:51Z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