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5"/>
  </p:notesMasterIdLst>
  <p:sldIdLst>
    <p:sldId id="283" r:id="rId4"/>
    <p:sldId id="292" r:id="rId6"/>
    <p:sldId id="293" r:id="rId7"/>
    <p:sldId id="294" r:id="rId8"/>
    <p:sldId id="296" r:id="rId9"/>
    <p:sldId id="298" r:id="rId10"/>
    <p:sldId id="305" r:id="rId11"/>
    <p:sldId id="300" r:id="rId12"/>
    <p:sldId id="316" r:id="rId13"/>
    <p:sldId id="302" r:id="rId14"/>
    <p:sldId id="317" r:id="rId15"/>
    <p:sldId id="301" r:id="rId16"/>
    <p:sldId id="318" r:id="rId17"/>
    <p:sldId id="319" r:id="rId18"/>
    <p:sldId id="263" r:id="rId19"/>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1pPr>
    <a:lvl2pPr marL="457200" lvl="1"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5pPr>
    <a:lvl6pPr marL="2286000" lvl="5"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6pPr>
    <a:lvl7pPr marL="2743200" lvl="6"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7pPr>
    <a:lvl8pPr marL="3200400" lvl="7"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8pPr>
    <a:lvl9pPr marL="3657600" lvl="8"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3ED6F0"/>
    <a:srgbClr val="A4E2F1"/>
    <a:srgbClr val="061B52"/>
    <a:srgbClr val="2167FD"/>
    <a:srgbClr val="2465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4399"/>
    <p:restoredTop sz="94660"/>
  </p:normalViewPr>
  <p:slideViewPr>
    <p:cSldViewPr snapToGrid="0" showGuides="1">
      <p:cViewPr>
        <p:scale>
          <a:sx n="100" d="100"/>
          <a:sy n="100" d="100"/>
        </p:scale>
        <p:origin x="-744" y="-258"/>
      </p:cViewPr>
      <p:guideLst>
        <p:guide orient="horz" pos="2061"/>
        <p:guide pos="2831"/>
      </p:guideLst>
    </p:cSldViewPr>
  </p:slideViewPr>
  <p:notesTextViewPr>
    <p:cViewPr>
      <p:scale>
        <a:sx n="1" d="1"/>
        <a:sy n="1" d="1"/>
      </p:scale>
      <p:origin x="0" y="0"/>
    </p:cViewPr>
  </p:notesTextViewPr>
  <p:sorterViewPr>
    <p:cViewPr>
      <p:scale>
        <a:sx n="75" d="100"/>
        <a:sy n="75" d="100"/>
      </p:scale>
      <p:origin x="0" y="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14040750-BFF7-4B76-AD3F-338D65451D8B}" type="datetimeFigureOut">
              <a:rPr lang="zh-CN" altLang="en-US" strike="noStrike" noProof="1" smtClean="0">
                <a:latin typeface="+mn-lt"/>
                <a:ea typeface="+mn-ea"/>
                <a:cs typeface="+mn-cs"/>
              </a:rPr>
            </a:fld>
            <a:endParaRPr lang="zh-CN" altLang="en-US" strike="noStrike" noProof="1"/>
          </a:p>
        </p:txBody>
      </p:sp>
      <p:sp>
        <p:nvSpPr>
          <p:cNvPr id="9220"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9221" name="备注占位符 4"/>
          <p:cNvSpPr>
            <a:spLocks noGrp="1"/>
          </p:cNvSpPr>
          <p:nvPr>
            <p:ph type="body" sz="quarter"/>
          </p:nvPr>
        </p:nvSpPr>
        <p:spPr>
          <a:xfrm>
            <a:off x="685800" y="4400550"/>
            <a:ext cx="5486400" cy="3600450"/>
          </a:xfrm>
          <a:prstGeom prst="rect">
            <a:avLst/>
          </a:prstGeom>
          <a:noFill/>
          <a:ln w="9525">
            <a:noFill/>
          </a:ln>
        </p:spPr>
        <p:txBody>
          <a:bodyPr lIns="91440" tIns="45720" rIns="91440" bIns="45720" anchor="t"/>
          <a:p>
            <a:pPr lvl="0"/>
            <a:r>
              <a:rPr lang="zh-CN" altLang="en-US"/>
              <a:t>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275B0F78-5535-4131-8D61-FBA3C94C568C}"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幻灯片图像占位符 1"/>
          <p:cNvSpPr>
            <a:spLocks noGrp="1" noRot="1" noChangeAspect="1"/>
          </p:cNvSpPr>
          <p:nvPr>
            <p:ph type="sldImg"/>
          </p:nvPr>
        </p:nvSpPr>
        <p:spPr/>
      </p:sp>
      <p:sp>
        <p:nvSpPr>
          <p:cNvPr id="11266" name="备注占位符 2"/>
          <p:cNvSpPr>
            <a:spLocks noGrp="1"/>
          </p:cNvSpPr>
          <p:nvPr>
            <p:ph type="body"/>
          </p:nvPr>
        </p:nvSpPr>
        <p:spPr/>
        <p:txBody>
          <a:bodyPr lIns="91440" tIns="45720" rIns="91440" bIns="45720" anchor="t"/>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defRPr/>
            </a:pPr>
            <a:fld id="{275B0F78-5535-4131-8D61-FBA3C94C568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sym typeface="+mn-ea"/>
              </a:rPr>
            </a:fld>
            <a:endPar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幻灯片图像占位符 1"/>
          <p:cNvSpPr>
            <a:spLocks noGrp="1" noRot="1"/>
          </p:cNvSpPr>
          <p:nvPr>
            <p:ph type="sldImg"/>
          </p:nvPr>
        </p:nvSpPr>
        <p:spPr/>
      </p:sp>
      <p:sp>
        <p:nvSpPr>
          <p:cNvPr id="13314" name="文本占位符 2"/>
          <p:cNvSpPr>
            <a:spLocks noGrp="1"/>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幻灯片图像占位符 1"/>
          <p:cNvSpPr>
            <a:spLocks noGrp="1" noRot="1"/>
          </p:cNvSpPr>
          <p:nvPr>
            <p:ph type="sldImg"/>
          </p:nvPr>
        </p:nvSpPr>
        <p:spPr/>
      </p:sp>
      <p:sp>
        <p:nvSpPr>
          <p:cNvPr id="15362" name="文本占位符 2"/>
          <p:cNvSpPr>
            <a:spLocks noGrp="1"/>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p:nvPr>
        </p:nvSpPr>
        <p:spPr/>
        <p:txBody>
          <a:bodyPr lIns="91440" tIns="45720" rIns="91440" bIns="45720" anchor="t"/>
          <a:p>
            <a:pPr lvl="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p:cNvSpPr>
          <p:nvPr>
            <p:ph type="sldImg"/>
          </p:nvPr>
        </p:nvSpPr>
        <p:spPr/>
      </p:sp>
      <p:sp>
        <p:nvSpPr>
          <p:cNvPr id="24578" name="文本占位符 2"/>
          <p:cNvSpPr>
            <a:spLocks noGrp="1"/>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幻灯片图像占位符 1"/>
          <p:cNvSpPr>
            <a:spLocks noGrp="1" noRot="1"/>
          </p:cNvSpPr>
          <p:nvPr>
            <p:ph type="sldImg"/>
          </p:nvPr>
        </p:nvSpPr>
        <p:spPr/>
      </p:sp>
      <p:sp>
        <p:nvSpPr>
          <p:cNvPr id="26626" name="文本占位符 2"/>
          <p:cNvSpPr>
            <a:spLocks noGrp="1"/>
          </p:cNvSpPr>
          <p:nvPr>
            <p:ph type="body"/>
          </p:nvPr>
        </p:nvSpPr>
        <p:spPr/>
        <p:txBody>
          <a:bodyPr lIns="91440" tIns="45720" rIns="91440" bIns="45720" anchor="t"/>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幻灯片图像占位符 1"/>
          <p:cNvSpPr>
            <a:spLocks noGrp="1" noRot="1" noChangeAspect="1"/>
          </p:cNvSpPr>
          <p:nvPr>
            <p:ph type="sldImg"/>
          </p:nvPr>
        </p:nvSpPr>
        <p:spPr/>
      </p:sp>
      <p:sp>
        <p:nvSpPr>
          <p:cNvPr id="31746" name="备注占位符 2"/>
          <p:cNvSpPr>
            <a:spLocks noGrp="1"/>
          </p:cNvSpPr>
          <p:nvPr>
            <p:ph type="body"/>
          </p:nvPr>
        </p:nvSpPr>
        <p:spPr/>
        <p:txBody>
          <a:bodyPr lIns="91440" tIns="45720" rIns="91440" bIns="45720" anchor="t"/>
          <a:p>
            <a:pPr lvl="0"/>
            <a:endParaRPr lang="zh-CN" altLang="en-US"/>
          </a:p>
        </p:txBody>
      </p:sp>
      <p:sp>
        <p:nvSpPr>
          <p:cNvPr id="31747" name="灯片编号占位符 3"/>
          <p:cNvSpPr>
            <a:spLocks noGrp="1"/>
          </p:cNvSpPr>
          <p:nvPr>
            <p:ph type="sldNum" sz="quarter"/>
          </p:nvPr>
        </p:nvSpPr>
        <p:spPr>
          <a:xfrm>
            <a:off x="3884613" y="8685213"/>
            <a:ext cx="2971800" cy="458787"/>
          </a:xfrm>
          <a:prstGeom prst="rect">
            <a:avLst/>
          </a:prstGeom>
          <a:noFill/>
          <a:ln w="9525">
            <a:noFill/>
          </a:ln>
        </p:spPr>
        <p:txBody>
          <a:bodyPr lIns="91440" tIns="45720" rIns="91440" bIns="45720" anchor="b"/>
          <a:p>
            <a:pPr lvl="0" indent="0" algn="r"/>
            <a:fld id="{9A0DB2DC-4C9A-4742-B13C-FB6460FD3503}" type="slidenum">
              <a:rPr lang="zh-CN" altLang="en-US" sz="1200">
                <a:latin typeface="等线" panose="02010600030101010101" charset="-122"/>
                <a:ea typeface="等线" panose="02010600030101010101" charset="-122"/>
              </a:rPr>
            </a:fld>
            <a:endParaRPr lang="zh-CN" altLang="en-US" sz="1200">
              <a:latin typeface="等线" panose="02010600030101010101" charset="-122"/>
              <a:ea typeface="等线" panose="02010600030101010101"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3075" name="图片 1"/>
          <p:cNvPicPr>
            <a:picLocks noChangeAspect="1"/>
          </p:cNvPicPr>
          <p:nvPr userDrawn="1"/>
        </p:nvPicPr>
        <p:blipFill>
          <a:blip r:embed="rId2"/>
          <a:srcRect r="11111"/>
          <a:stretch>
            <a:fillRect/>
          </a:stretch>
        </p:blipFill>
        <p:spPr>
          <a:xfrm>
            <a:off x="0" y="0"/>
            <a:ext cx="9144000" cy="6858000"/>
          </a:xfrm>
          <a:prstGeom prst="rect">
            <a:avLst/>
          </a:prstGeom>
          <a:noFill/>
          <a:ln w="9525">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pPr fontAlgn="auto"/>
            <a:r>
              <a:rPr kumimoji="1" lang="zh-CN" altLang="en-US" strike="noStrike" noProof="1"/>
              <a:t>单击此处编辑母版标题样式</a:t>
            </a:r>
            <a:endParaRPr kumimoji="1" lang="zh-CN" altLang="en-US" strike="noStrike" noProof="1"/>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fontAlgn="auto"/>
            <a:r>
              <a:rPr kumimoji="1" lang="zh-CN" altLang="en-US" strike="noStrike" noProof="1"/>
              <a:t>单击此处编辑母版副标题样式</a:t>
            </a:r>
            <a:endParaRPr kumimoji="1" lang="zh-CN" altLang="en-US" strike="noStrike" noProof="1"/>
          </a:p>
        </p:txBody>
      </p:sp>
      <p:sp>
        <p:nvSpPr>
          <p:cNvPr id="4" name="日期占位符 3"/>
          <p:cNvSpPr>
            <a:spLocks noGrp="1"/>
          </p:cNvSpPr>
          <p:nvPr>
            <p:ph type="dt" sz="half" idx="10"/>
          </p:nvPr>
        </p:nvSpPr>
        <p:spPr>
          <a:xfrm>
            <a:off x="457200" y="6356350"/>
            <a:ext cx="2133600" cy="365125"/>
          </a:xfrm>
        </p:spPr>
        <p:txBody>
          <a:bodyPr/>
          <a:lstStyle/>
          <a:p>
            <a:pPr fontAlgn="auto"/>
            <a:fld id="{0A786DE7-2126-6043-A455-667DD03803B5}" type="datetimeFigureOut">
              <a:rPr kumimoji="1" lang="zh-CN" altLang="en-US" strike="noStrike" noProof="1" smtClean="0">
                <a:latin typeface="+mn-lt"/>
                <a:ea typeface="+mn-ea"/>
                <a:cs typeface="+mn-cs"/>
              </a:rPr>
            </a:fld>
            <a:endParaRPr kumimoji="1" lang="zh-CN" altLang="en-US" strike="noStrike" noProof="1"/>
          </a:p>
        </p:txBody>
      </p:sp>
      <p:sp>
        <p:nvSpPr>
          <p:cNvPr id="5" name="页脚占位符 4"/>
          <p:cNvSpPr>
            <a:spLocks noGrp="1"/>
          </p:cNvSpPr>
          <p:nvPr>
            <p:ph type="ftr" sz="quarter" idx="11"/>
          </p:nvPr>
        </p:nvSpPr>
        <p:spPr>
          <a:xfrm>
            <a:off x="3124200" y="6356350"/>
            <a:ext cx="2895600" cy="365125"/>
          </a:xfrm>
        </p:spPr>
        <p:txBody>
          <a:bodyPr/>
          <a:lstStyle/>
          <a:p>
            <a:pPr fontAlgn="auto"/>
            <a:endParaRPr kumimoji="1" lang="zh-CN" altLang="en-US" strike="noStrike" noProof="1"/>
          </a:p>
        </p:txBody>
      </p:sp>
      <p:sp>
        <p:nvSpPr>
          <p:cNvPr id="6" name="幻灯片编号占位符 5"/>
          <p:cNvSpPr>
            <a:spLocks noGrp="1"/>
          </p:cNvSpPr>
          <p:nvPr>
            <p:ph type="sldNum" sz="quarter" idx="12"/>
          </p:nvPr>
        </p:nvSpPr>
        <p:spPr>
          <a:xfrm>
            <a:off x="6553200" y="6356350"/>
            <a:ext cx="2133600" cy="365125"/>
          </a:xfrm>
        </p:spPr>
        <p:txBody>
          <a:bodyPr/>
          <a:lstStyle/>
          <a:p>
            <a:pPr fontAlgn="auto"/>
            <a:fld id="{080BEC1B-51DE-0745-A08C-B72D17F97F52}" type="slidenum">
              <a:rPr kumimoji="1" lang="zh-CN" altLang="en-US" strike="noStrike" noProof="1" smtClean="0">
                <a:latin typeface="+mn-lt"/>
                <a:ea typeface="+mn-ea"/>
                <a:cs typeface="+mn-cs"/>
              </a:rPr>
            </a:fld>
            <a:endParaRPr kumimoji="1"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6147" name="图片 1"/>
          <p:cNvPicPr>
            <a:picLocks noChangeAspect="1"/>
          </p:cNvPicPr>
          <p:nvPr userDrawn="1"/>
        </p:nvPicPr>
        <p:blipFill>
          <a:blip r:embed="rId2"/>
          <a:srcRect r="11111"/>
          <a:stretch>
            <a:fillRect/>
          </a:stretch>
        </p:blipFill>
        <p:spPr>
          <a:xfrm>
            <a:off x="0" y="0"/>
            <a:ext cx="9144000" cy="6858000"/>
          </a:xfrm>
          <a:prstGeom prst="rect">
            <a:avLst/>
          </a:prstGeom>
          <a:noFill/>
          <a:ln w="9525">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171" name="图片 2"/>
          <p:cNvPicPr>
            <a:picLocks noChangeAspect="1"/>
          </p:cNvPicPr>
          <p:nvPr userDrawn="1"/>
        </p:nvPicPr>
        <p:blipFill>
          <a:blip r:embed="rId2"/>
          <a:srcRect t="7295" r="375" b="7295"/>
          <a:stretch>
            <a:fillRect/>
          </a:stretch>
        </p:blipFill>
        <p:spPr>
          <a:xfrm flipH="1">
            <a:off x="-11906" y="0"/>
            <a:ext cx="9155906" cy="6858000"/>
          </a:xfrm>
          <a:prstGeom prst="rect">
            <a:avLst/>
          </a:prstGeom>
          <a:noFill/>
          <a:ln w="9525">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656035" y="2242684"/>
            <a:ext cx="3807756" cy="2567429"/>
          </a:xfrm>
          <a:custGeom>
            <a:avLst/>
            <a:gdLst>
              <a:gd name="connsiteX0" fmla="*/ 0 w 5077008"/>
              <a:gd name="connsiteY0" fmla="*/ 0 h 2567429"/>
              <a:gd name="connsiteX1" fmla="*/ 5077008 w 5077008"/>
              <a:gd name="connsiteY1" fmla="*/ 0 h 2567429"/>
              <a:gd name="connsiteX2" fmla="*/ 5077008 w 5077008"/>
              <a:gd name="connsiteY2" fmla="*/ 2567429 h 2567429"/>
              <a:gd name="connsiteX3" fmla="*/ 0 w 5077008"/>
              <a:gd name="connsiteY3" fmla="*/ 2567429 h 2567429"/>
            </a:gdLst>
            <a:ahLst/>
            <a:cxnLst>
              <a:cxn ang="0">
                <a:pos x="connsiteX0" y="connsiteY0"/>
              </a:cxn>
              <a:cxn ang="0">
                <a:pos x="connsiteX1" y="connsiteY1"/>
              </a:cxn>
              <a:cxn ang="0">
                <a:pos x="connsiteX2" y="connsiteY2"/>
              </a:cxn>
              <a:cxn ang="0">
                <a:pos x="connsiteX3" y="connsiteY3"/>
              </a:cxn>
            </a:cxnLst>
            <a:rect l="l" t="t" r="r" b="b"/>
            <a:pathLst>
              <a:path w="5077008" h="2567429">
                <a:moveTo>
                  <a:pt x="0" y="0"/>
                </a:moveTo>
                <a:lnTo>
                  <a:pt x="5077008" y="0"/>
                </a:lnTo>
                <a:lnTo>
                  <a:pt x="5077008" y="2567429"/>
                </a:lnTo>
                <a:lnTo>
                  <a:pt x="0" y="2567429"/>
                </a:lnTo>
                <a:close/>
              </a:path>
            </a:pathLst>
          </a:custGeom>
        </p:spPr>
        <p:txBody>
          <a:bodyPr wrap="square">
            <a:noAutofit/>
          </a:bodyPr>
          <a:lstStyle/>
          <a:p>
            <a:pPr fontAlgn="auto"/>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814128" y="2879571"/>
            <a:ext cx="1377366" cy="1836488"/>
          </a:xfrm>
          <a:custGeom>
            <a:avLst/>
            <a:gdLst>
              <a:gd name="connsiteX0" fmla="*/ 918244 w 1836488"/>
              <a:gd name="connsiteY0" fmla="*/ 0 h 1836488"/>
              <a:gd name="connsiteX1" fmla="*/ 1836488 w 1836488"/>
              <a:gd name="connsiteY1" fmla="*/ 918244 h 1836488"/>
              <a:gd name="connsiteX2" fmla="*/ 918244 w 1836488"/>
              <a:gd name="connsiteY2" fmla="*/ 1836488 h 1836488"/>
              <a:gd name="connsiteX3" fmla="*/ 0 w 1836488"/>
              <a:gd name="connsiteY3" fmla="*/ 918244 h 1836488"/>
              <a:gd name="connsiteX4" fmla="*/ 918244 w 1836488"/>
              <a:gd name="connsiteY4" fmla="*/ 0 h 183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488" h="1836488">
                <a:moveTo>
                  <a:pt x="918244" y="0"/>
                </a:moveTo>
                <a:cubicBezTo>
                  <a:pt x="1425376" y="0"/>
                  <a:pt x="1836488" y="411112"/>
                  <a:pt x="1836488" y="918244"/>
                </a:cubicBezTo>
                <a:cubicBezTo>
                  <a:pt x="1836488" y="1425376"/>
                  <a:pt x="1425376" y="1836488"/>
                  <a:pt x="918244" y="1836488"/>
                </a:cubicBezTo>
                <a:cubicBezTo>
                  <a:pt x="411112" y="1836488"/>
                  <a:pt x="0" y="1425376"/>
                  <a:pt x="0" y="918244"/>
                </a:cubicBezTo>
                <a:cubicBezTo>
                  <a:pt x="0" y="411112"/>
                  <a:pt x="411112" y="0"/>
                  <a:pt x="918244" y="0"/>
                </a:cubicBezTo>
                <a:close/>
              </a:path>
            </a:pathLst>
          </a:custGeom>
        </p:spPr>
        <p:txBody>
          <a:bodyPr wrap="square">
            <a:noAutofit/>
          </a:bodyPr>
          <a:lstStyle/>
          <a:p>
            <a:pPr fontAlgn="auto"/>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17123" y="2240201"/>
            <a:ext cx="135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p>
            <a:pPr fontAlgn="auto"/>
            <a:endParaRPr lang="zh-CN" altLang="en-US" strike="noStrike" noProof="1"/>
          </a:p>
        </p:txBody>
      </p:sp>
      <p:sp>
        <p:nvSpPr>
          <p:cNvPr id="11" name="图片占位符 10"/>
          <p:cNvSpPr>
            <a:spLocks noGrp="1"/>
          </p:cNvSpPr>
          <p:nvPr>
            <p:ph type="pic" sz="quarter" idx="11"/>
          </p:nvPr>
        </p:nvSpPr>
        <p:spPr>
          <a:xfrm>
            <a:off x="3906525" y="2240201"/>
            <a:ext cx="135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p>
            <a:pPr fontAlgn="auto"/>
            <a:endParaRPr lang="zh-CN" altLang="en-US" strike="noStrike" noProof="1"/>
          </a:p>
        </p:txBody>
      </p:sp>
      <p:sp>
        <p:nvSpPr>
          <p:cNvPr id="12" name="图片占位符 11"/>
          <p:cNvSpPr>
            <a:spLocks noGrp="1"/>
          </p:cNvSpPr>
          <p:nvPr>
            <p:ph type="pic" sz="quarter" idx="12"/>
          </p:nvPr>
        </p:nvSpPr>
        <p:spPr>
          <a:xfrm>
            <a:off x="6395928" y="2240201"/>
            <a:ext cx="135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p>
            <a:pPr fontAlgn="auto"/>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0716" y="1888769"/>
            <a:ext cx="9154716" cy="3801187"/>
          </a:xfrm>
          <a:custGeom>
            <a:avLst/>
            <a:gdLst>
              <a:gd name="connsiteX0" fmla="*/ 0 w 12206288"/>
              <a:gd name="connsiteY0" fmla="*/ 0 h 3801187"/>
              <a:gd name="connsiteX1" fmla="*/ 12206288 w 12206288"/>
              <a:gd name="connsiteY1" fmla="*/ 0 h 3801187"/>
              <a:gd name="connsiteX2" fmla="*/ 12206288 w 12206288"/>
              <a:gd name="connsiteY2" fmla="*/ 3801187 h 3801187"/>
              <a:gd name="connsiteX3" fmla="*/ 0 w 12206288"/>
              <a:gd name="connsiteY3" fmla="*/ 3801187 h 3801187"/>
            </a:gdLst>
            <a:ahLst/>
            <a:cxnLst>
              <a:cxn ang="0">
                <a:pos x="connsiteX0" y="connsiteY0"/>
              </a:cxn>
              <a:cxn ang="0">
                <a:pos x="connsiteX1" y="connsiteY1"/>
              </a:cxn>
              <a:cxn ang="0">
                <a:pos x="connsiteX2" y="connsiteY2"/>
              </a:cxn>
              <a:cxn ang="0">
                <a:pos x="connsiteX3" y="connsiteY3"/>
              </a:cxn>
            </a:cxnLst>
            <a:rect l="l" t="t" r="r" b="b"/>
            <a:pathLst>
              <a:path w="12206288" h="3801187">
                <a:moveTo>
                  <a:pt x="0" y="0"/>
                </a:moveTo>
                <a:lnTo>
                  <a:pt x="12206288" y="0"/>
                </a:lnTo>
                <a:lnTo>
                  <a:pt x="12206288" y="3801187"/>
                </a:lnTo>
                <a:lnTo>
                  <a:pt x="0" y="3801187"/>
                </a:lnTo>
                <a:close/>
              </a:path>
            </a:pathLst>
          </a:custGeom>
        </p:spPr>
        <p:txBody>
          <a:bodyPr wrap="square">
            <a:noAutofit/>
          </a:bodyPr>
          <a:lstStyle/>
          <a:p>
            <a:pPr fontAlgn="auto"/>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2718215" y="2316465"/>
            <a:ext cx="1316588" cy="2935837"/>
          </a:xfrm>
          <a:custGeom>
            <a:avLst/>
            <a:gdLst>
              <a:gd name="connsiteX0" fmla="*/ 0 w 1755450"/>
              <a:gd name="connsiteY0" fmla="*/ 0 h 2935837"/>
              <a:gd name="connsiteX1" fmla="*/ 1755450 w 1755450"/>
              <a:gd name="connsiteY1" fmla="*/ 0 h 2935837"/>
              <a:gd name="connsiteX2" fmla="*/ 1755450 w 1755450"/>
              <a:gd name="connsiteY2" fmla="*/ 2935837 h 2935837"/>
              <a:gd name="connsiteX3" fmla="*/ 0 w 1755450"/>
              <a:gd name="connsiteY3" fmla="*/ 2935837 h 2935837"/>
            </a:gdLst>
            <a:ahLst/>
            <a:cxnLst>
              <a:cxn ang="0">
                <a:pos x="connsiteX0" y="connsiteY0"/>
              </a:cxn>
              <a:cxn ang="0">
                <a:pos x="connsiteX1" y="connsiteY1"/>
              </a:cxn>
              <a:cxn ang="0">
                <a:pos x="connsiteX2" y="connsiteY2"/>
              </a:cxn>
              <a:cxn ang="0">
                <a:pos x="connsiteX3" y="connsiteY3"/>
              </a:cxn>
            </a:cxnLst>
            <a:rect l="l" t="t" r="r" b="b"/>
            <a:pathLst>
              <a:path w="1755450" h="2935837">
                <a:moveTo>
                  <a:pt x="0" y="0"/>
                </a:moveTo>
                <a:lnTo>
                  <a:pt x="1755450" y="0"/>
                </a:lnTo>
                <a:lnTo>
                  <a:pt x="1755450" y="2935837"/>
                </a:lnTo>
                <a:lnTo>
                  <a:pt x="0" y="2935837"/>
                </a:lnTo>
                <a:close/>
              </a:path>
            </a:pathLst>
          </a:custGeom>
        </p:spPr>
        <p:txBody>
          <a:bodyPr wrap="square">
            <a:noAutofit/>
          </a:bodyPr>
          <a:lstStyle/>
          <a:p>
            <a:pPr fontAlgn="auto"/>
            <a:endParaRPr lang="zh-CN" altLang="en-US" strike="noStrike" noProof="1"/>
          </a:p>
        </p:txBody>
      </p:sp>
      <p:sp>
        <p:nvSpPr>
          <p:cNvPr id="9" name="图片占位符 8"/>
          <p:cNvSpPr>
            <a:spLocks noGrp="1"/>
          </p:cNvSpPr>
          <p:nvPr>
            <p:ph type="pic" sz="quarter" idx="11"/>
          </p:nvPr>
        </p:nvSpPr>
        <p:spPr>
          <a:xfrm>
            <a:off x="5140568" y="2316465"/>
            <a:ext cx="1316588" cy="2935837"/>
          </a:xfrm>
          <a:custGeom>
            <a:avLst/>
            <a:gdLst>
              <a:gd name="connsiteX0" fmla="*/ 0 w 1755450"/>
              <a:gd name="connsiteY0" fmla="*/ 0 h 2935837"/>
              <a:gd name="connsiteX1" fmla="*/ 1755450 w 1755450"/>
              <a:gd name="connsiteY1" fmla="*/ 0 h 2935837"/>
              <a:gd name="connsiteX2" fmla="*/ 1755450 w 1755450"/>
              <a:gd name="connsiteY2" fmla="*/ 2935837 h 2935837"/>
              <a:gd name="connsiteX3" fmla="*/ 0 w 1755450"/>
              <a:gd name="connsiteY3" fmla="*/ 2935837 h 2935837"/>
            </a:gdLst>
            <a:ahLst/>
            <a:cxnLst>
              <a:cxn ang="0">
                <a:pos x="connsiteX0" y="connsiteY0"/>
              </a:cxn>
              <a:cxn ang="0">
                <a:pos x="connsiteX1" y="connsiteY1"/>
              </a:cxn>
              <a:cxn ang="0">
                <a:pos x="connsiteX2" y="connsiteY2"/>
              </a:cxn>
              <a:cxn ang="0">
                <a:pos x="connsiteX3" y="connsiteY3"/>
              </a:cxn>
            </a:cxnLst>
            <a:rect l="l" t="t" r="r" b="b"/>
            <a:pathLst>
              <a:path w="1755450" h="2935837">
                <a:moveTo>
                  <a:pt x="0" y="0"/>
                </a:moveTo>
                <a:lnTo>
                  <a:pt x="1755450" y="0"/>
                </a:lnTo>
                <a:lnTo>
                  <a:pt x="1755450" y="2935837"/>
                </a:lnTo>
                <a:lnTo>
                  <a:pt x="0" y="2935837"/>
                </a:lnTo>
                <a:close/>
              </a:path>
            </a:pathLst>
          </a:custGeom>
        </p:spPr>
        <p:txBody>
          <a:bodyPr wrap="square">
            <a:noAutofit/>
          </a:bodyPr>
          <a:lstStyle/>
          <a:p>
            <a:pPr fontAlgn="auto"/>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099" name="图片 2"/>
          <p:cNvPicPr>
            <a:picLocks noChangeAspect="1"/>
          </p:cNvPicPr>
          <p:nvPr userDrawn="1"/>
        </p:nvPicPr>
        <p:blipFill>
          <a:blip r:embed="rId2"/>
          <a:srcRect t="7295" r="375" b="7295"/>
          <a:stretch>
            <a:fillRect/>
          </a:stretch>
        </p:blipFill>
        <p:spPr>
          <a:xfrm flipH="1">
            <a:off x="-11906" y="0"/>
            <a:ext cx="9155906" cy="6858000"/>
          </a:xfrm>
          <a:prstGeom prst="rect">
            <a:avLst/>
          </a:prstGeom>
          <a:noFill/>
          <a:ln w="9525">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pPr fontAlgn="auto"/>
            <a:r>
              <a:rPr kumimoji="1" lang="zh-CN" altLang="en-US" strike="noStrike" noProof="1"/>
              <a:t>单击此处编辑母版标题样式</a:t>
            </a:r>
            <a:endParaRPr kumimoji="1" lang="zh-CN" altLang="en-US" strike="noStrike" noProof="1"/>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fontAlgn="auto"/>
            <a:r>
              <a:rPr kumimoji="1" lang="zh-CN" altLang="en-US" strike="noStrike" noProof="1"/>
              <a:t>单击此处编辑母版副标题样式</a:t>
            </a:r>
            <a:endParaRPr kumimoji="1" lang="zh-CN" altLang="en-US" strike="noStrike" noProof="1"/>
          </a:p>
        </p:txBody>
      </p:sp>
      <p:sp>
        <p:nvSpPr>
          <p:cNvPr id="4" name="日期占位符 3"/>
          <p:cNvSpPr>
            <a:spLocks noGrp="1"/>
          </p:cNvSpPr>
          <p:nvPr>
            <p:ph type="dt" sz="half" idx="10"/>
          </p:nvPr>
        </p:nvSpPr>
        <p:spPr>
          <a:xfrm>
            <a:off x="457200" y="6356350"/>
            <a:ext cx="2133600" cy="365125"/>
          </a:xfrm>
        </p:spPr>
        <p:txBody>
          <a:bodyPr/>
          <a:lstStyle/>
          <a:p>
            <a:pPr fontAlgn="auto"/>
            <a:fld id="{0A786DE7-2126-6043-A455-667DD03803B5}" type="datetimeFigureOut">
              <a:rPr kumimoji="1" lang="zh-CN" altLang="en-US" strike="noStrike" noProof="1" smtClean="0">
                <a:latin typeface="+mn-lt"/>
                <a:ea typeface="+mn-ea"/>
                <a:cs typeface="+mn-cs"/>
              </a:rPr>
            </a:fld>
            <a:endParaRPr kumimoji="1" lang="zh-CN" altLang="en-US" strike="noStrike" noProof="1"/>
          </a:p>
        </p:txBody>
      </p:sp>
      <p:sp>
        <p:nvSpPr>
          <p:cNvPr id="5" name="页脚占位符 4"/>
          <p:cNvSpPr>
            <a:spLocks noGrp="1"/>
          </p:cNvSpPr>
          <p:nvPr>
            <p:ph type="ftr" sz="quarter" idx="11"/>
          </p:nvPr>
        </p:nvSpPr>
        <p:spPr>
          <a:xfrm>
            <a:off x="3124200" y="6356350"/>
            <a:ext cx="2895600" cy="365125"/>
          </a:xfrm>
        </p:spPr>
        <p:txBody>
          <a:bodyPr/>
          <a:lstStyle/>
          <a:p>
            <a:pPr fontAlgn="auto"/>
            <a:endParaRPr kumimoji="1" lang="zh-CN" altLang="en-US" strike="noStrike" noProof="1"/>
          </a:p>
        </p:txBody>
      </p:sp>
      <p:sp>
        <p:nvSpPr>
          <p:cNvPr id="6" name="幻灯片编号占位符 5"/>
          <p:cNvSpPr>
            <a:spLocks noGrp="1"/>
          </p:cNvSpPr>
          <p:nvPr>
            <p:ph type="sldNum" sz="quarter" idx="12"/>
          </p:nvPr>
        </p:nvSpPr>
        <p:spPr>
          <a:xfrm>
            <a:off x="6553200" y="6356350"/>
            <a:ext cx="2133600" cy="365125"/>
          </a:xfrm>
        </p:spPr>
        <p:txBody>
          <a:bodyPr/>
          <a:lstStyle/>
          <a:p>
            <a:pPr fontAlgn="auto"/>
            <a:fld id="{080BEC1B-51DE-0745-A08C-B72D17F97F52}" type="slidenum">
              <a:rPr kumimoji="1" lang="zh-CN" altLang="en-US" strike="noStrike" noProof="1" smtClean="0">
                <a:latin typeface="+mn-lt"/>
                <a:ea typeface="+mn-ea"/>
                <a:cs typeface="+mn-cs"/>
              </a:rPr>
            </a:fld>
            <a:endParaRPr kumimoji="1"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656035" y="2242684"/>
            <a:ext cx="3807756" cy="2567429"/>
          </a:xfrm>
          <a:custGeom>
            <a:avLst/>
            <a:gdLst>
              <a:gd name="connsiteX0" fmla="*/ 0 w 5077008"/>
              <a:gd name="connsiteY0" fmla="*/ 0 h 2567429"/>
              <a:gd name="connsiteX1" fmla="*/ 5077008 w 5077008"/>
              <a:gd name="connsiteY1" fmla="*/ 0 h 2567429"/>
              <a:gd name="connsiteX2" fmla="*/ 5077008 w 5077008"/>
              <a:gd name="connsiteY2" fmla="*/ 2567429 h 2567429"/>
              <a:gd name="connsiteX3" fmla="*/ 0 w 5077008"/>
              <a:gd name="connsiteY3" fmla="*/ 2567429 h 2567429"/>
            </a:gdLst>
            <a:ahLst/>
            <a:cxnLst>
              <a:cxn ang="0">
                <a:pos x="connsiteX0" y="connsiteY0"/>
              </a:cxn>
              <a:cxn ang="0">
                <a:pos x="connsiteX1" y="connsiteY1"/>
              </a:cxn>
              <a:cxn ang="0">
                <a:pos x="connsiteX2" y="connsiteY2"/>
              </a:cxn>
              <a:cxn ang="0">
                <a:pos x="connsiteX3" y="connsiteY3"/>
              </a:cxn>
            </a:cxnLst>
            <a:rect l="l" t="t" r="r" b="b"/>
            <a:pathLst>
              <a:path w="5077008" h="2567429">
                <a:moveTo>
                  <a:pt x="0" y="0"/>
                </a:moveTo>
                <a:lnTo>
                  <a:pt x="5077008" y="0"/>
                </a:lnTo>
                <a:lnTo>
                  <a:pt x="5077008" y="2567429"/>
                </a:lnTo>
                <a:lnTo>
                  <a:pt x="0" y="2567429"/>
                </a:lnTo>
                <a:close/>
              </a:path>
            </a:pathLst>
          </a:custGeom>
        </p:spPr>
        <p:txBody>
          <a:bodyPr wrap="square">
            <a:noAutofit/>
          </a:bodyPr>
          <a:lstStyle/>
          <a:p>
            <a:pPr fontAlgn="auto"/>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814128" y="2879571"/>
            <a:ext cx="1377366" cy="1836488"/>
          </a:xfrm>
          <a:custGeom>
            <a:avLst/>
            <a:gdLst>
              <a:gd name="connsiteX0" fmla="*/ 918244 w 1836488"/>
              <a:gd name="connsiteY0" fmla="*/ 0 h 1836488"/>
              <a:gd name="connsiteX1" fmla="*/ 1836488 w 1836488"/>
              <a:gd name="connsiteY1" fmla="*/ 918244 h 1836488"/>
              <a:gd name="connsiteX2" fmla="*/ 918244 w 1836488"/>
              <a:gd name="connsiteY2" fmla="*/ 1836488 h 1836488"/>
              <a:gd name="connsiteX3" fmla="*/ 0 w 1836488"/>
              <a:gd name="connsiteY3" fmla="*/ 918244 h 1836488"/>
              <a:gd name="connsiteX4" fmla="*/ 918244 w 1836488"/>
              <a:gd name="connsiteY4" fmla="*/ 0 h 183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488" h="1836488">
                <a:moveTo>
                  <a:pt x="918244" y="0"/>
                </a:moveTo>
                <a:cubicBezTo>
                  <a:pt x="1425376" y="0"/>
                  <a:pt x="1836488" y="411112"/>
                  <a:pt x="1836488" y="918244"/>
                </a:cubicBezTo>
                <a:cubicBezTo>
                  <a:pt x="1836488" y="1425376"/>
                  <a:pt x="1425376" y="1836488"/>
                  <a:pt x="918244" y="1836488"/>
                </a:cubicBezTo>
                <a:cubicBezTo>
                  <a:pt x="411112" y="1836488"/>
                  <a:pt x="0" y="1425376"/>
                  <a:pt x="0" y="918244"/>
                </a:cubicBezTo>
                <a:cubicBezTo>
                  <a:pt x="0" y="411112"/>
                  <a:pt x="411112" y="0"/>
                  <a:pt x="918244" y="0"/>
                </a:cubicBezTo>
                <a:close/>
              </a:path>
            </a:pathLst>
          </a:custGeom>
        </p:spPr>
        <p:txBody>
          <a:bodyPr wrap="square">
            <a:noAutofit/>
          </a:bodyPr>
          <a:lstStyle/>
          <a:p>
            <a:pPr fontAlgn="auto"/>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17123" y="2240201"/>
            <a:ext cx="135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p>
            <a:pPr fontAlgn="auto"/>
            <a:endParaRPr lang="zh-CN" altLang="en-US" strike="noStrike" noProof="1"/>
          </a:p>
        </p:txBody>
      </p:sp>
      <p:sp>
        <p:nvSpPr>
          <p:cNvPr id="11" name="图片占位符 10"/>
          <p:cNvSpPr>
            <a:spLocks noGrp="1"/>
          </p:cNvSpPr>
          <p:nvPr>
            <p:ph type="pic" sz="quarter" idx="11"/>
          </p:nvPr>
        </p:nvSpPr>
        <p:spPr>
          <a:xfrm>
            <a:off x="3906525" y="2240201"/>
            <a:ext cx="135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p>
            <a:pPr fontAlgn="auto"/>
            <a:endParaRPr lang="zh-CN" altLang="en-US" strike="noStrike" noProof="1"/>
          </a:p>
        </p:txBody>
      </p:sp>
      <p:sp>
        <p:nvSpPr>
          <p:cNvPr id="12" name="图片占位符 11"/>
          <p:cNvSpPr>
            <a:spLocks noGrp="1"/>
          </p:cNvSpPr>
          <p:nvPr>
            <p:ph type="pic" sz="quarter" idx="12"/>
          </p:nvPr>
        </p:nvSpPr>
        <p:spPr>
          <a:xfrm>
            <a:off x="6395928" y="2240201"/>
            <a:ext cx="135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p>
            <a:pPr fontAlgn="auto"/>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0716" y="1888769"/>
            <a:ext cx="9154716" cy="3801187"/>
          </a:xfrm>
          <a:custGeom>
            <a:avLst/>
            <a:gdLst>
              <a:gd name="connsiteX0" fmla="*/ 0 w 12206288"/>
              <a:gd name="connsiteY0" fmla="*/ 0 h 3801187"/>
              <a:gd name="connsiteX1" fmla="*/ 12206288 w 12206288"/>
              <a:gd name="connsiteY1" fmla="*/ 0 h 3801187"/>
              <a:gd name="connsiteX2" fmla="*/ 12206288 w 12206288"/>
              <a:gd name="connsiteY2" fmla="*/ 3801187 h 3801187"/>
              <a:gd name="connsiteX3" fmla="*/ 0 w 12206288"/>
              <a:gd name="connsiteY3" fmla="*/ 3801187 h 3801187"/>
            </a:gdLst>
            <a:ahLst/>
            <a:cxnLst>
              <a:cxn ang="0">
                <a:pos x="connsiteX0" y="connsiteY0"/>
              </a:cxn>
              <a:cxn ang="0">
                <a:pos x="connsiteX1" y="connsiteY1"/>
              </a:cxn>
              <a:cxn ang="0">
                <a:pos x="connsiteX2" y="connsiteY2"/>
              </a:cxn>
              <a:cxn ang="0">
                <a:pos x="connsiteX3" y="connsiteY3"/>
              </a:cxn>
            </a:cxnLst>
            <a:rect l="l" t="t" r="r" b="b"/>
            <a:pathLst>
              <a:path w="12206288" h="3801187">
                <a:moveTo>
                  <a:pt x="0" y="0"/>
                </a:moveTo>
                <a:lnTo>
                  <a:pt x="12206288" y="0"/>
                </a:lnTo>
                <a:lnTo>
                  <a:pt x="12206288" y="3801187"/>
                </a:lnTo>
                <a:lnTo>
                  <a:pt x="0" y="3801187"/>
                </a:lnTo>
                <a:close/>
              </a:path>
            </a:pathLst>
          </a:custGeom>
        </p:spPr>
        <p:txBody>
          <a:bodyPr wrap="square">
            <a:noAutofit/>
          </a:bodyPr>
          <a:lstStyle/>
          <a:p>
            <a:pPr fontAlgn="auto"/>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2718215" y="2316465"/>
            <a:ext cx="1316588" cy="2935837"/>
          </a:xfrm>
          <a:custGeom>
            <a:avLst/>
            <a:gdLst>
              <a:gd name="connsiteX0" fmla="*/ 0 w 1755450"/>
              <a:gd name="connsiteY0" fmla="*/ 0 h 2935837"/>
              <a:gd name="connsiteX1" fmla="*/ 1755450 w 1755450"/>
              <a:gd name="connsiteY1" fmla="*/ 0 h 2935837"/>
              <a:gd name="connsiteX2" fmla="*/ 1755450 w 1755450"/>
              <a:gd name="connsiteY2" fmla="*/ 2935837 h 2935837"/>
              <a:gd name="connsiteX3" fmla="*/ 0 w 1755450"/>
              <a:gd name="connsiteY3" fmla="*/ 2935837 h 2935837"/>
            </a:gdLst>
            <a:ahLst/>
            <a:cxnLst>
              <a:cxn ang="0">
                <a:pos x="connsiteX0" y="connsiteY0"/>
              </a:cxn>
              <a:cxn ang="0">
                <a:pos x="connsiteX1" y="connsiteY1"/>
              </a:cxn>
              <a:cxn ang="0">
                <a:pos x="connsiteX2" y="connsiteY2"/>
              </a:cxn>
              <a:cxn ang="0">
                <a:pos x="connsiteX3" y="connsiteY3"/>
              </a:cxn>
            </a:cxnLst>
            <a:rect l="l" t="t" r="r" b="b"/>
            <a:pathLst>
              <a:path w="1755450" h="2935837">
                <a:moveTo>
                  <a:pt x="0" y="0"/>
                </a:moveTo>
                <a:lnTo>
                  <a:pt x="1755450" y="0"/>
                </a:lnTo>
                <a:lnTo>
                  <a:pt x="1755450" y="2935837"/>
                </a:lnTo>
                <a:lnTo>
                  <a:pt x="0" y="2935837"/>
                </a:lnTo>
                <a:close/>
              </a:path>
            </a:pathLst>
          </a:custGeom>
        </p:spPr>
        <p:txBody>
          <a:bodyPr wrap="square">
            <a:noAutofit/>
          </a:bodyPr>
          <a:lstStyle/>
          <a:p>
            <a:pPr fontAlgn="auto"/>
            <a:endParaRPr lang="zh-CN" altLang="en-US" strike="noStrike" noProof="1"/>
          </a:p>
        </p:txBody>
      </p:sp>
      <p:sp>
        <p:nvSpPr>
          <p:cNvPr id="9" name="图片占位符 8"/>
          <p:cNvSpPr>
            <a:spLocks noGrp="1"/>
          </p:cNvSpPr>
          <p:nvPr>
            <p:ph type="pic" sz="quarter" idx="11"/>
          </p:nvPr>
        </p:nvSpPr>
        <p:spPr>
          <a:xfrm>
            <a:off x="5140568" y="2316465"/>
            <a:ext cx="1316588" cy="2935837"/>
          </a:xfrm>
          <a:custGeom>
            <a:avLst/>
            <a:gdLst>
              <a:gd name="connsiteX0" fmla="*/ 0 w 1755450"/>
              <a:gd name="connsiteY0" fmla="*/ 0 h 2935837"/>
              <a:gd name="connsiteX1" fmla="*/ 1755450 w 1755450"/>
              <a:gd name="connsiteY1" fmla="*/ 0 h 2935837"/>
              <a:gd name="connsiteX2" fmla="*/ 1755450 w 1755450"/>
              <a:gd name="connsiteY2" fmla="*/ 2935837 h 2935837"/>
              <a:gd name="connsiteX3" fmla="*/ 0 w 1755450"/>
              <a:gd name="connsiteY3" fmla="*/ 2935837 h 2935837"/>
            </a:gdLst>
            <a:ahLst/>
            <a:cxnLst>
              <a:cxn ang="0">
                <a:pos x="connsiteX0" y="connsiteY0"/>
              </a:cxn>
              <a:cxn ang="0">
                <a:pos x="connsiteX1" y="connsiteY1"/>
              </a:cxn>
              <a:cxn ang="0">
                <a:pos x="connsiteX2" y="connsiteY2"/>
              </a:cxn>
              <a:cxn ang="0">
                <a:pos x="connsiteX3" y="connsiteY3"/>
              </a:cxn>
            </a:cxnLst>
            <a:rect l="l" t="t" r="r" b="b"/>
            <a:pathLst>
              <a:path w="1755450" h="2935837">
                <a:moveTo>
                  <a:pt x="0" y="0"/>
                </a:moveTo>
                <a:lnTo>
                  <a:pt x="1755450" y="0"/>
                </a:lnTo>
                <a:lnTo>
                  <a:pt x="1755450" y="2935837"/>
                </a:lnTo>
                <a:lnTo>
                  <a:pt x="0" y="2935837"/>
                </a:lnTo>
                <a:close/>
              </a:path>
            </a:pathLst>
          </a:custGeom>
        </p:spPr>
        <p:txBody>
          <a:bodyPr wrap="square">
            <a:noAutofit/>
          </a:bodyPr>
          <a:lstStyle/>
          <a:p>
            <a:pPr fontAlgn="auto"/>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4.jpeg"/><Relationship Id="rId11" Type="http://schemas.openxmlformats.org/officeDocument/2006/relationships/image" Target="../media/image3.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3" Type="http://schemas.openxmlformats.org/officeDocument/2006/relationships/theme" Target="../theme/theme2.xml"/><Relationship Id="rId12" Type="http://schemas.openxmlformats.org/officeDocument/2006/relationships/image" Target="../media/image4.jpeg"/><Relationship Id="rId11" Type="http://schemas.openxmlformats.org/officeDocument/2006/relationships/image" Target="../media/image3.jpeg"/><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t="-6000" b="-6000"/>
          </a:stretch>
        </a:blipFill>
        <a:effectLst/>
      </p:bgPr>
    </p:bg>
    <p:spTree>
      <p:nvGrpSpPr>
        <p:cNvPr id="1" name=""/>
        <p:cNvGrpSpPr/>
        <p:nvPr/>
      </p:nvGrpSpPr>
      <p:grpSpPr/>
      <p:pic>
        <p:nvPicPr>
          <p:cNvPr id="1026" name="图片 1"/>
          <p:cNvPicPr>
            <a:picLocks noChangeAspect="1"/>
          </p:cNvPicPr>
          <p:nvPr userDrawn="1"/>
        </p:nvPicPr>
        <p:blipFill>
          <a:blip r:embed="rId12"/>
          <a:srcRect l="11111"/>
          <a:stretch>
            <a:fillRect/>
          </a:stretch>
        </p:blipFill>
        <p:spPr>
          <a:xfrm>
            <a:off x="0" y="0"/>
            <a:ext cx="9144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t="-6000" b="-6000"/>
          </a:stretch>
        </a:blipFill>
        <a:effectLst/>
      </p:bgPr>
    </p:bg>
    <p:spTree>
      <p:nvGrpSpPr>
        <p:cNvPr id="1" name=""/>
        <p:cNvGrpSpPr/>
        <p:nvPr/>
      </p:nvGrpSpPr>
      <p:grpSpPr/>
      <p:pic>
        <p:nvPicPr>
          <p:cNvPr id="2050" name="图片 1"/>
          <p:cNvPicPr>
            <a:picLocks noChangeAspect="1"/>
          </p:cNvPicPr>
          <p:nvPr userDrawn="1"/>
        </p:nvPicPr>
        <p:blipFill>
          <a:blip r:embed="rId12"/>
          <a:srcRect l="11111"/>
          <a:stretch>
            <a:fillRect/>
          </a:stretch>
        </p:blipFill>
        <p:spPr>
          <a:xfrm>
            <a:off x="0" y="0"/>
            <a:ext cx="9144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8.xml"/><Relationship Id="rId2" Type="http://schemas.openxmlformats.org/officeDocument/2006/relationships/image" Target="../media/image8.jpeg"/><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image" Target="../media/image18.jpeg"/><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image" Target="../media/image9.jpeg"/><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7.pn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9" Type="http://schemas.openxmlformats.org/officeDocument/2006/relationships/image" Target="../media/image35.jpeg"/><Relationship Id="rId8" Type="http://schemas.openxmlformats.org/officeDocument/2006/relationships/image" Target="../media/image34.jpeg"/><Relationship Id="rId7" Type="http://schemas.openxmlformats.org/officeDocument/2006/relationships/image" Target="../media/image33.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3" Type="http://schemas.openxmlformats.org/officeDocument/2006/relationships/notesSlide" Target="../notesSlides/notesSlide4.xml"/><Relationship Id="rId12" Type="http://schemas.openxmlformats.org/officeDocument/2006/relationships/slideLayout" Target="../slideLayouts/slideLayout18.xml"/><Relationship Id="rId11" Type="http://schemas.openxmlformats.org/officeDocument/2006/relationships/image" Target="../media/image37.png"/><Relationship Id="rId10" Type="http://schemas.openxmlformats.org/officeDocument/2006/relationships/image" Target="../media/image36.pn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p:sp>
        <p:nvSpPr>
          <p:cNvPr id="3" name="文本框 2"/>
          <p:cNvSpPr txBox="1"/>
          <p:nvPr/>
        </p:nvSpPr>
        <p:spPr>
          <a:xfrm>
            <a:off x="3843043" y="3457438"/>
            <a:ext cx="4812030" cy="553085"/>
          </a:xfrm>
          <a:prstGeom prst="rect">
            <a:avLst/>
          </a:prstGeom>
          <a:noFill/>
        </p:spPr>
        <p:txBody>
          <a:bodyPr wrap="none" rtlCol="0">
            <a:spAutoFit/>
            <a:scene3d>
              <a:camera prst="orthographicFront"/>
              <a:lightRig rig="threePt" dir="t"/>
            </a:scene3d>
            <a:sp3d contourW="12700">
              <a:extrusionClr>
                <a:schemeClr val="tx1"/>
              </a:extrusionClr>
              <a:contourClr>
                <a:srgbClr val="002060"/>
              </a:contourClr>
            </a:sp3d>
          </a:bodyPr>
          <a:lstStyle/>
          <a:p>
            <a:pPr marR="0" algn="r" defTabSz="914400" fontAlgn="auto">
              <a:spcBef>
                <a:spcPts val="0"/>
              </a:spcBef>
              <a:spcAft>
                <a:spcPts val="0"/>
              </a:spcAft>
              <a:buClrTx/>
              <a:buSzTx/>
              <a:buFontTx/>
              <a:buNone/>
              <a:defRPr/>
            </a:pPr>
            <a:r>
              <a:rPr lang="en-US" altLang="zh-CN" sz="3000" b="1" cap="small"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7X</a:t>
            </a:r>
            <a:r>
              <a:rPr lang="zh-CN" altLang="en-US" sz="3000" b="1" cap="small"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24小时全智能线无人</a:t>
            </a:r>
            <a:r>
              <a:rPr lang="zh-CN" altLang="en-US" sz="2400" b="1" cap="small"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超市</a:t>
            </a:r>
            <a:endParaRPr kumimoji="0" lang="zh-CN" altLang="en-US" sz="2400" b="1" i="0" kern="1200" cap="small" spc="0" normalizeH="0" baseline="0" noProof="0" dirty="0"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pic>
        <p:nvPicPr>
          <p:cNvPr id="18442" name="图片 1" descr="缤纷魔方LOGO"/>
          <p:cNvPicPr>
            <a:picLocks noChangeAspect="1"/>
          </p:cNvPicPr>
          <p:nvPr/>
        </p:nvPicPr>
        <p:blipFill>
          <a:blip r:embed="rId1">
            <a:clrChange>
              <a:clrFrom>
                <a:srgbClr val="FFFFFF"/>
              </a:clrFrom>
              <a:clrTo>
                <a:srgbClr val="FFFFFF">
                  <a:alpha val="0"/>
                </a:srgbClr>
              </a:clrTo>
            </a:clrChange>
          </a:blip>
          <a:srcRect l="3398" t="9523" r="59250" b="15359"/>
          <a:stretch>
            <a:fillRect/>
          </a:stretch>
        </p:blipFill>
        <p:spPr>
          <a:xfrm>
            <a:off x="1134428" y="2313146"/>
            <a:ext cx="2032159" cy="2231231"/>
          </a:xfrm>
          <a:prstGeom prst="rect">
            <a:avLst/>
          </a:prstGeom>
          <a:noFill/>
          <a:ln w="9525">
            <a:noFill/>
          </a:ln>
          <a:effectLst>
            <a:glow rad="1574800">
              <a:schemeClr val="bg1">
                <a:alpha val="70000"/>
              </a:schemeClr>
            </a:glow>
            <a:reflection blurRad="6350" stA="52000" endA="300" endPos="35000" dir="5400000" sy="-100000" algn="bl" rotWithShape="0"/>
          </a:effectLst>
        </p:spPr>
      </p:pic>
      <p:pic>
        <p:nvPicPr>
          <p:cNvPr id="2" name="图片 1"/>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6275546" y="2457926"/>
            <a:ext cx="2379345" cy="873443"/>
          </a:xfrm>
          <a:prstGeom prst="rect">
            <a:avLst/>
          </a:prstGeom>
          <a:effectLst>
            <a:glow rad="101600">
              <a:schemeClr val="bg1">
                <a:alpha val="97000"/>
              </a:schemeClr>
            </a:glow>
          </a:effectLst>
        </p:spPr>
      </p:pic>
      <p:grpSp>
        <p:nvGrpSpPr>
          <p:cNvPr id="10245" name="组合 2"/>
          <p:cNvGrpSpPr/>
          <p:nvPr/>
        </p:nvGrpSpPr>
        <p:grpSpPr>
          <a:xfrm>
            <a:off x="4469606" y="3400425"/>
            <a:ext cx="4602956" cy="57150"/>
            <a:chOff x="1949423" y="3788624"/>
            <a:chExt cx="3535680" cy="56088"/>
          </a:xfrm>
        </p:grpSpPr>
        <p:sp>
          <p:nvSpPr>
            <p:cNvPr id="7" name="矩形 6"/>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latin typeface="微软雅黑" panose="020B0503020204020204" charset="-122"/>
                <a:ea typeface="微软雅黑" panose="020B0503020204020204" charset="-122"/>
                <a:sym typeface="微软雅黑" panose="020B0503020204020204" charset="-122"/>
              </a:endParaRPr>
            </a:p>
          </p:txBody>
        </p:sp>
        <p:sp>
          <p:nvSpPr>
            <p:cNvPr id="8" name="矩形 7"/>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latin typeface="微软雅黑" panose="020B0503020204020204" charset="-122"/>
                <a:ea typeface="微软雅黑" panose="020B0503020204020204" charset="-122"/>
                <a:sym typeface="微软雅黑" panose="020B0503020204020204" charset="-122"/>
              </a:endParaRPr>
            </a:p>
          </p:txBody>
        </p:sp>
        <p:sp>
          <p:nvSpPr>
            <p:cNvPr id="9" name="矩形 8"/>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latin typeface="微软雅黑" panose="020B0503020204020204" charset="-122"/>
                <a:ea typeface="微软雅黑" panose="020B0503020204020204" charset="-122"/>
                <a:sym typeface="微软雅黑" panose="020B0503020204020204" charset="-122"/>
              </a:endParaRPr>
            </a:p>
          </p:txBody>
        </p:sp>
        <p:sp>
          <p:nvSpPr>
            <p:cNvPr id="11" name="矩形 10"/>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latin typeface="微软雅黑" panose="020B0503020204020204" charset="-122"/>
                <a:ea typeface="微软雅黑" panose="020B0503020204020204" charset="-122"/>
                <a:sym typeface="微软雅黑" panose="020B0503020204020204" charset="-122"/>
              </a:endParaRPr>
            </a:p>
          </p:txBody>
        </p:sp>
      </p:grpSp>
      <p:sp>
        <p:nvSpPr>
          <p:cNvPr id="10250" name="文本框 9"/>
          <p:cNvSpPr txBox="1"/>
          <p:nvPr/>
        </p:nvSpPr>
        <p:spPr>
          <a:xfrm>
            <a:off x="5776913" y="4344591"/>
            <a:ext cx="2697956" cy="783590"/>
          </a:xfrm>
          <a:prstGeom prst="rect">
            <a:avLst/>
          </a:prstGeom>
          <a:noFill/>
          <a:ln w="9525">
            <a:noFill/>
          </a:ln>
        </p:spPr>
        <p:txBody>
          <a:bodyPr anchor="t">
            <a:spAutoFit/>
          </a:bodyPr>
          <a:p>
            <a:pPr algn="r" eaLnBrk="0" hangingPunct="0">
              <a:lnSpc>
                <a:spcPct val="150000"/>
              </a:lnSpc>
            </a:pPr>
            <a:r>
              <a:rPr lang="en-US" altLang="zh-CN" sz="1500" dirty="0">
                <a:solidFill>
                  <a:srgbClr val="FFFF00"/>
                </a:solidFill>
                <a:latin typeface="微软雅黑" panose="020B0503020204020204" charset="-122"/>
                <a:ea typeface="微软雅黑" panose="020B0503020204020204" charset="-122"/>
                <a:sym typeface="微软雅黑" panose="020B0503020204020204" charset="-122"/>
              </a:rPr>
              <a:t>打造商品流通供给侧典范</a:t>
            </a:r>
            <a:endParaRPr lang="en-US" altLang="zh-CN" sz="1500" dirty="0">
              <a:solidFill>
                <a:srgbClr val="FFFF00"/>
              </a:solidFill>
              <a:latin typeface="微软雅黑" panose="020B0503020204020204" charset="-122"/>
              <a:ea typeface="微软雅黑" panose="020B0503020204020204" charset="-122"/>
              <a:sym typeface="微软雅黑" panose="020B0503020204020204" charset="-122"/>
            </a:endParaRPr>
          </a:p>
          <a:p>
            <a:pPr algn="r" eaLnBrk="0" hangingPunct="0">
              <a:lnSpc>
                <a:spcPct val="150000"/>
              </a:lnSpc>
            </a:pPr>
            <a:r>
              <a:rPr lang="en-US" altLang="zh-CN" sz="1500" dirty="0">
                <a:solidFill>
                  <a:srgbClr val="FFFF00"/>
                </a:solidFill>
                <a:latin typeface="微软雅黑" panose="020B0503020204020204" charset="-122"/>
                <a:ea typeface="微软雅黑" panose="020B0503020204020204" charset="-122"/>
                <a:sym typeface="微软雅黑" panose="020B0503020204020204" charset="-122"/>
              </a:rPr>
              <a:t>新零售创新模式标杆</a:t>
            </a:r>
            <a:endParaRPr lang="en-US" altLang="zh-CN" sz="1500" dirty="0">
              <a:solidFill>
                <a:srgbClr val="FFFF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spd="med" advTm="0">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23553" name="组合 1"/>
          <p:cNvGrpSpPr/>
          <p:nvPr/>
        </p:nvGrpSpPr>
        <p:grpSpPr>
          <a:xfrm>
            <a:off x="0" y="1396604"/>
            <a:ext cx="9144000" cy="46434"/>
            <a:chOff x="0" y="539600"/>
            <a:chExt cx="9144000" cy="45719"/>
          </a:xfrm>
        </p:grpSpPr>
        <p:grpSp>
          <p:nvGrpSpPr>
            <p:cNvPr id="23554" name="组合 6"/>
            <p:cNvGrpSpPr/>
            <p:nvPr/>
          </p:nvGrpSpPr>
          <p:grpSpPr>
            <a:xfrm flipV="1">
              <a:off x="3314700" y="539600"/>
              <a:ext cx="5829300" cy="45719"/>
              <a:chOff x="1949423" y="3788624"/>
              <a:chExt cx="3535680" cy="56088"/>
            </a:xfrm>
          </p:grpSpPr>
          <p:sp>
            <p:nvSpPr>
              <p:cNvPr id="13" name="矩形 12"/>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4" name="矩形 13"/>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5" name="矩形 14"/>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6" name="矩形 15"/>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grpSp>
          <p:nvGrpSpPr>
            <p:cNvPr id="23559" name="组合 7"/>
            <p:cNvGrpSpPr/>
            <p:nvPr/>
          </p:nvGrpSpPr>
          <p:grpSpPr>
            <a:xfrm flipV="1">
              <a:off x="0" y="539600"/>
              <a:ext cx="532448" cy="45719"/>
              <a:chOff x="1949423" y="3788624"/>
              <a:chExt cx="3535680" cy="56088"/>
            </a:xfrm>
          </p:grpSpPr>
          <p:sp>
            <p:nvSpPr>
              <p:cNvPr id="9" name="矩形 8"/>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0" name="矩形 9"/>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1" name="矩形 10"/>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grpSp>
      <p:sp>
        <p:nvSpPr>
          <p:cNvPr id="17409" name="文本框 4"/>
          <p:cNvSpPr txBox="1"/>
          <p:nvPr/>
        </p:nvSpPr>
        <p:spPr>
          <a:xfrm>
            <a:off x="1508125" y="1266190"/>
            <a:ext cx="1841500" cy="306705"/>
          </a:xfrm>
          <a:prstGeom prst="rect">
            <a:avLst/>
          </a:prstGeom>
          <a:noFill/>
          <a:ln w="9525">
            <a:noFill/>
          </a:ln>
        </p:spPr>
        <p:txBody>
          <a:bodyPr wrap="square" anchor="t">
            <a:spAutoFit/>
          </a:bodyPr>
          <a:p>
            <a:pPr fontAlgn="auto"/>
            <a:r>
              <a:rPr lang="zh-CN" altLang="zh-CN" sz="1400" b="1" cap="small" noProof="1" dirty="0">
                <a:gradFill>
                  <a:gsLst>
                    <a:gs pos="21000">
                      <a:srgbClr val="53575C"/>
                    </a:gs>
                    <a:gs pos="88000">
                      <a:srgbClr val="C5C7CA"/>
                    </a:gs>
                  </a:gsLst>
                  <a:lin ang="5400000"/>
                </a:gradFill>
                <a:latin typeface="微软雅黑" panose="020B0503020204020204" charset="-122"/>
                <a:ea typeface="微软雅黑" panose="020B0503020204020204" charset="-122"/>
                <a:cs typeface="+mn-cs"/>
              </a:rPr>
              <a:t>FOUNDING  TEAM</a:t>
            </a:r>
            <a:endParaRPr lang="zh-CN" altLang="zh-CN" sz="1400" b="1" cap="small" noProof="1" dirty="0">
              <a:gradFill>
                <a:gsLst>
                  <a:gs pos="21000">
                    <a:srgbClr val="53575C"/>
                  </a:gs>
                  <a:gs pos="88000">
                    <a:srgbClr val="C5C7CA"/>
                  </a:gs>
                </a:gsLst>
                <a:lin ang="5400000"/>
              </a:gradFill>
              <a:latin typeface="微软雅黑" panose="020B0503020204020204" charset="-122"/>
              <a:ea typeface="微软雅黑" panose="020B0503020204020204" charset="-122"/>
            </a:endParaRPr>
          </a:p>
        </p:txBody>
      </p:sp>
      <p:sp>
        <p:nvSpPr>
          <p:cNvPr id="17411" name="文本框 8"/>
          <p:cNvSpPr txBox="1"/>
          <p:nvPr/>
        </p:nvSpPr>
        <p:spPr>
          <a:xfrm>
            <a:off x="532845" y="1243408"/>
            <a:ext cx="1132282" cy="368300"/>
          </a:xfrm>
          <a:prstGeom prst="rect">
            <a:avLst/>
          </a:prstGeom>
          <a:noFill/>
          <a:ln w="9525">
            <a:noFill/>
          </a:ln>
        </p:spPr>
        <p:txBody>
          <a:bodyPr wrap="square" anchor="t">
            <a:spAutoFit/>
          </a:bodyPr>
          <a:p>
            <a:pPr fontAlgn="auto"/>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创始团队</a:t>
            </a:r>
            <a:endPar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endParaRPr>
          </a:p>
        </p:txBody>
      </p:sp>
      <p:grpSp>
        <p:nvGrpSpPr>
          <p:cNvPr id="23566" name="组合 2"/>
          <p:cNvGrpSpPr/>
          <p:nvPr/>
        </p:nvGrpSpPr>
        <p:grpSpPr>
          <a:xfrm>
            <a:off x="136922" y="3552825"/>
            <a:ext cx="1910953" cy="1667409"/>
            <a:chOff x="540909" y="3034556"/>
            <a:chExt cx="1911575" cy="1666782"/>
          </a:xfrm>
        </p:grpSpPr>
        <p:sp>
          <p:nvSpPr>
            <p:cNvPr id="28" name="文本框 27"/>
            <p:cNvSpPr txBox="1"/>
            <p:nvPr/>
          </p:nvSpPr>
          <p:spPr>
            <a:xfrm>
              <a:off x="677258" y="3034556"/>
              <a:ext cx="1466418" cy="306590"/>
            </a:xfrm>
            <a:prstGeom prst="rect">
              <a:avLst/>
            </a:prstGeom>
            <a:noFill/>
          </p:spPr>
          <p:txBody>
            <a:bodyPr wrap="square" rtlCol="0">
              <a:spAutoFit/>
            </a:bodyPr>
            <a:p>
              <a:pPr algn="ctr" defTabSz="1450340"/>
              <a:r>
                <a:rPr lang="zh-CN" altLang="en-US" sz="1400" b="1" noProof="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易新康</a:t>
              </a:r>
              <a:endParaRPr lang="zh-CN" altLang="en-US" sz="14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29" name="文本框 28"/>
            <p:cNvSpPr txBox="1"/>
            <p:nvPr/>
          </p:nvSpPr>
          <p:spPr>
            <a:xfrm>
              <a:off x="754093" y="3269430"/>
              <a:ext cx="1297224" cy="275486"/>
            </a:xfrm>
            <a:prstGeom prst="rect">
              <a:avLst/>
            </a:prstGeom>
            <a:noFill/>
          </p:spPr>
          <p:txBody>
            <a:bodyPr wrap="square" rtlCol="0">
              <a:spAutoFit/>
            </a:bodyPr>
            <a:p>
              <a:pPr algn="ctr" defTabSz="1450340"/>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创始人</a:t>
              </a:r>
              <a:r>
                <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/CEO</a:t>
              </a:r>
              <a:endPar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endParaRPr>
            </a:p>
          </p:txBody>
        </p:sp>
        <p:sp>
          <p:nvSpPr>
            <p:cNvPr id="23569" name="文本框 30"/>
            <p:cNvSpPr txBox="1"/>
            <p:nvPr/>
          </p:nvSpPr>
          <p:spPr>
            <a:xfrm>
              <a:off x="540909" y="3572098"/>
              <a:ext cx="1911575" cy="1129240"/>
            </a:xfrm>
            <a:prstGeom prst="rect">
              <a:avLst/>
            </a:prstGeom>
            <a:noFill/>
            <a:ln w="9525">
              <a:noFill/>
            </a:ln>
          </p:spPr>
          <p:txBody>
            <a:bodyPr wrap="square" anchor="t">
              <a:spAutoFit/>
            </a:bodyPr>
            <a:p>
              <a:pPr algn="ctr">
                <a:lnSpc>
                  <a:spcPct val="150000"/>
                </a:lnSpc>
              </a:pPr>
              <a:r>
                <a:rPr lang="zh-CN" altLang="en-US" sz="900">
                  <a:solidFill>
                    <a:schemeClr val="bg1"/>
                  </a:solidFill>
                  <a:latin typeface="微软雅黑" panose="020B0503020204020204" charset="-122"/>
                  <a:ea typeface="微软雅黑" panose="020B0503020204020204" charset="-122"/>
                  <a:sym typeface="微软雅黑" panose="020B0503020204020204" charset="-122"/>
                </a:rPr>
                <a:t>四川大学硕士研究生</a:t>
              </a:r>
              <a:endParaRPr lang="zh-CN" altLang="en-US" sz="90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en-US" altLang="zh-CN" sz="900">
                  <a:solidFill>
                    <a:schemeClr val="bg1"/>
                  </a:solidFill>
                  <a:latin typeface="微软雅黑" panose="020B0503020204020204" charset="-122"/>
                  <a:ea typeface="微软雅黑" panose="020B0503020204020204" charset="-122"/>
                  <a:sym typeface="微软雅黑" panose="020B0503020204020204" charset="-122"/>
                </a:rPr>
                <a:t>11</a:t>
              </a:r>
              <a:r>
                <a:rPr lang="zh-CN" altLang="en-US" sz="900">
                  <a:solidFill>
                    <a:schemeClr val="bg1"/>
                  </a:solidFill>
                  <a:latin typeface="微软雅黑" panose="020B0503020204020204" charset="-122"/>
                  <a:ea typeface="微软雅黑" panose="020B0503020204020204" charset="-122"/>
                  <a:sym typeface="微软雅黑" panose="020B0503020204020204" charset="-122"/>
                </a:rPr>
                <a:t>年</a:t>
              </a:r>
              <a:r>
                <a:rPr lang="en-US" altLang="zh-CN" sz="900">
                  <a:solidFill>
                    <a:schemeClr val="bg1"/>
                  </a:solidFill>
                  <a:latin typeface="微软雅黑" panose="020B0503020204020204" charset="-122"/>
                  <a:ea typeface="微软雅黑" panose="020B0503020204020204" charset="-122"/>
                  <a:sym typeface="微软雅黑" panose="020B0503020204020204" charset="-122"/>
                </a:rPr>
                <a:t>IT</a:t>
              </a:r>
              <a:r>
                <a:rPr lang="zh-CN" altLang="en-US" sz="900">
                  <a:solidFill>
                    <a:schemeClr val="bg1"/>
                  </a:solidFill>
                  <a:latin typeface="微软雅黑" panose="020B0503020204020204" charset="-122"/>
                  <a:ea typeface="微软雅黑" panose="020B0503020204020204" charset="-122"/>
                  <a:sym typeface="微软雅黑" panose="020B0503020204020204" charset="-122"/>
                </a:rPr>
                <a:t>行业经验</a:t>
              </a:r>
              <a:endParaRPr lang="zh-CN" altLang="en-US" sz="90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sz="900">
                  <a:solidFill>
                    <a:schemeClr val="bg1"/>
                  </a:solidFill>
                  <a:latin typeface="微软雅黑" panose="020B0503020204020204" charset="-122"/>
                  <a:ea typeface="微软雅黑" panose="020B0503020204020204" charset="-122"/>
                  <a:sym typeface="微软雅黑" panose="020B0503020204020204" charset="-122"/>
                </a:rPr>
                <a:t>移动互联网系统架构师</a:t>
              </a:r>
              <a:endParaRPr lang="zh-CN" altLang="en-US" sz="90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sz="900">
                  <a:solidFill>
                    <a:schemeClr val="bg1"/>
                  </a:solidFill>
                  <a:latin typeface="微软雅黑" panose="020B0503020204020204" charset="-122"/>
                  <a:ea typeface="微软雅黑" panose="020B0503020204020204" charset="-122"/>
                  <a:sym typeface="微软雅黑" panose="020B0503020204020204" charset="-122"/>
                </a:rPr>
                <a:t>市场营销专家</a:t>
              </a:r>
              <a:endParaRPr lang="zh-CN" altLang="en-US" sz="90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sz="900">
                  <a:solidFill>
                    <a:schemeClr val="bg1"/>
                  </a:solidFill>
                  <a:latin typeface="微软雅黑" panose="020B0503020204020204" charset="-122"/>
                  <a:ea typeface="微软雅黑" panose="020B0503020204020204" charset="-122"/>
                  <a:sym typeface="微软雅黑" panose="020B0503020204020204" charset="-122"/>
                </a:rPr>
                <a:t>国家二级创业咨询师</a:t>
              </a:r>
              <a:endParaRPr lang="zh-CN" altLang="en-US" sz="900" dirty="0">
                <a:solidFill>
                  <a:schemeClr val="bg1"/>
                </a:solidFill>
                <a:latin typeface="微软雅黑" panose="020B0503020204020204" charset="-122"/>
                <a:ea typeface="微软雅黑" panose="020B0503020204020204" charset="-122"/>
                <a:sym typeface="微软雅黑" panose="020B0503020204020204" charset="-122"/>
              </a:endParaRPr>
            </a:p>
          </p:txBody>
        </p:sp>
      </p:grpSp>
      <p:grpSp>
        <p:nvGrpSpPr>
          <p:cNvPr id="23570" name="组合 4"/>
          <p:cNvGrpSpPr/>
          <p:nvPr/>
        </p:nvGrpSpPr>
        <p:grpSpPr>
          <a:xfrm>
            <a:off x="3671888" y="3551635"/>
            <a:ext cx="1910954" cy="1253618"/>
            <a:chOff x="4725557" y="3034548"/>
            <a:chExt cx="1911575" cy="1252986"/>
          </a:xfrm>
        </p:grpSpPr>
        <p:sp>
          <p:nvSpPr>
            <p:cNvPr id="52" name="文本框 51"/>
            <p:cNvSpPr txBox="1"/>
            <p:nvPr/>
          </p:nvSpPr>
          <p:spPr>
            <a:xfrm>
              <a:off x="4915404" y="3034548"/>
              <a:ext cx="1558223" cy="306550"/>
            </a:xfrm>
            <a:prstGeom prst="rect">
              <a:avLst/>
            </a:prstGeom>
            <a:noFill/>
          </p:spPr>
          <p:txBody>
            <a:bodyPr wrap="square" rtlCol="0">
              <a:spAutoFit/>
            </a:bodyPr>
            <a:p>
              <a:pPr algn="ctr" defTabSz="1450340"/>
              <a:r>
                <a:rPr lang="zh-CN" altLang="en-US" sz="1400" b="1" noProof="1">
                  <a:solidFill>
                    <a:schemeClr val="bg1"/>
                  </a:solidFill>
                  <a:latin typeface="微软雅黑" panose="020B0503020204020204" charset="-122"/>
                  <a:ea typeface="微软雅黑" panose="020B0503020204020204" charset="-122"/>
                  <a:cs typeface="+mn-cs"/>
                  <a:sym typeface="+mn-ea"/>
                </a:rPr>
                <a:t>曾 婷</a:t>
              </a:r>
              <a:endParaRPr lang="zh-CN" altLang="en-US" sz="1400" b="1" noProof="1" dirty="0">
                <a:solidFill>
                  <a:schemeClr val="bg1"/>
                </a:solidFill>
                <a:latin typeface="微软雅黑" panose="020B0503020204020204" charset="-122"/>
                <a:ea typeface="微软雅黑" panose="020B0503020204020204" charset="-122"/>
                <a:cs typeface="+mn-cs"/>
                <a:sym typeface="+mn-ea"/>
              </a:endParaRPr>
            </a:p>
          </p:txBody>
        </p:sp>
        <p:sp>
          <p:nvSpPr>
            <p:cNvPr id="23572" name="文本框 52"/>
            <p:cNvSpPr txBox="1"/>
            <p:nvPr/>
          </p:nvSpPr>
          <p:spPr>
            <a:xfrm>
              <a:off x="5049407" y="3269498"/>
              <a:ext cx="1424940" cy="275451"/>
            </a:xfrm>
            <a:prstGeom prst="rect">
              <a:avLst/>
            </a:prstGeom>
            <a:noFill/>
            <a:ln w="9525">
              <a:noFill/>
            </a:ln>
          </p:spPr>
          <p:txBody>
            <a:bodyPr wrap="square" anchor="t">
              <a:spAutoFit/>
            </a:bodyPr>
            <a:p>
              <a:pPr algn="ctr" defTabSz="1450975"/>
              <a:r>
                <a:rPr lang="zh-CN" altLang="en-US" sz="1200" b="1">
                  <a:solidFill>
                    <a:schemeClr val="bg1"/>
                  </a:solidFill>
                  <a:latin typeface="微软雅黑" panose="020B0503020204020204" charset="-122"/>
                  <a:ea typeface="微软雅黑" panose="020B0503020204020204" charset="-122"/>
                  <a:sym typeface="微软雅黑" panose="020B0503020204020204" charset="-122"/>
                </a:rPr>
                <a:t>联合创始人</a:t>
              </a:r>
              <a:r>
                <a:rPr lang="en-US" altLang="zh-CN" sz="1200" b="1">
                  <a:solidFill>
                    <a:schemeClr val="bg1"/>
                  </a:solidFill>
                  <a:latin typeface="微软雅黑" panose="020B0503020204020204" charset="-122"/>
                  <a:ea typeface="微软雅黑" panose="020B0503020204020204" charset="-122"/>
                  <a:sym typeface="微软雅黑" panose="020B0503020204020204" charset="-122"/>
                </a:rPr>
                <a:t>C I O</a:t>
              </a:r>
              <a:endParaRPr lang="en-US" altLang="zh-CN" sz="12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23573" name="文本框 53"/>
            <p:cNvSpPr txBox="1"/>
            <p:nvPr/>
          </p:nvSpPr>
          <p:spPr>
            <a:xfrm>
              <a:off x="4725557" y="3573519"/>
              <a:ext cx="1911575" cy="714015"/>
            </a:xfrm>
            <a:prstGeom prst="rect">
              <a:avLst/>
            </a:prstGeom>
            <a:noFill/>
            <a:ln w="9525">
              <a:noFill/>
            </a:ln>
          </p:spPr>
          <p:txBody>
            <a:bodyPr wrap="square" anchor="t">
              <a:spAutoFit/>
            </a:bodyPr>
            <a:p>
              <a:pPr algn="ctr">
                <a:lnSpc>
                  <a:spcPct val="150000"/>
                </a:lnSpc>
              </a:pP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毕业于青海名族大学</a:t>
              </a: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en-US" altLang="zh-CN" sz="900" b="1">
                  <a:solidFill>
                    <a:schemeClr val="bg1"/>
                  </a:solidFill>
                  <a:latin typeface="微软雅黑" panose="020B0503020204020204" charset="-122"/>
                  <a:ea typeface="微软雅黑" panose="020B0503020204020204" charset="-122"/>
                  <a:sym typeface="微软雅黑" panose="020B0503020204020204" charset="-122"/>
                </a:rPr>
                <a:t>8</a:t>
              </a: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年的</a:t>
              </a:r>
              <a:r>
                <a:rPr lang="en-US" altLang="zh-CN" sz="900" b="1">
                  <a:solidFill>
                    <a:schemeClr val="bg1"/>
                  </a:solidFill>
                  <a:latin typeface="微软雅黑" panose="020B0503020204020204" charset="-122"/>
                  <a:ea typeface="微软雅黑" panose="020B0503020204020204" charset="-122"/>
                  <a:sym typeface="微软雅黑" panose="020B0503020204020204" charset="-122"/>
                </a:rPr>
                <a:t>IT</a:t>
              </a: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行业人士管理经验</a:t>
              </a: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优秀培训师、主持人</a:t>
              </a:r>
              <a:endParaRPr lang="zh-CN" altLang="en-US" sz="9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grpSp>
        <p:nvGrpSpPr>
          <p:cNvPr id="23574" name="组合 5"/>
          <p:cNvGrpSpPr/>
          <p:nvPr/>
        </p:nvGrpSpPr>
        <p:grpSpPr>
          <a:xfrm>
            <a:off x="5425679" y="3551635"/>
            <a:ext cx="1912144" cy="1655823"/>
            <a:chOff x="6903281" y="3034548"/>
            <a:chExt cx="1911575" cy="1655677"/>
          </a:xfrm>
        </p:grpSpPr>
        <p:sp>
          <p:nvSpPr>
            <p:cNvPr id="61" name="文本框 60"/>
            <p:cNvSpPr txBox="1"/>
            <p:nvPr/>
          </p:nvSpPr>
          <p:spPr>
            <a:xfrm>
              <a:off x="7126403" y="3034548"/>
              <a:ext cx="1466418" cy="306678"/>
            </a:xfrm>
            <a:prstGeom prst="rect">
              <a:avLst/>
            </a:prstGeom>
            <a:noFill/>
          </p:spPr>
          <p:txBody>
            <a:bodyPr wrap="square" rtlCol="0">
              <a:spAutoFit/>
            </a:bodyPr>
            <a:p>
              <a:pPr algn="ctr" defTabSz="1450340"/>
              <a:r>
                <a:rPr lang="zh-CN" altLang="en-US" sz="1400" b="1" noProof="1">
                  <a:solidFill>
                    <a:schemeClr val="bg1"/>
                  </a:solidFill>
                  <a:latin typeface="微软雅黑" panose="020B0503020204020204" charset="-122"/>
                  <a:ea typeface="微软雅黑" panose="020B0503020204020204" charset="-122"/>
                  <a:cs typeface="+mn-cs"/>
                  <a:sym typeface="+mn-ea"/>
                </a:rPr>
                <a:t>盛 军</a:t>
              </a:r>
              <a:endParaRPr lang="zh-CN" altLang="en-US" sz="1400" b="1" noProof="1" dirty="0">
                <a:solidFill>
                  <a:schemeClr val="bg1"/>
                </a:solidFill>
                <a:latin typeface="微软雅黑" panose="020B0503020204020204" charset="-122"/>
                <a:ea typeface="微软雅黑" panose="020B0503020204020204" charset="-122"/>
                <a:cs typeface="+mn-cs"/>
                <a:sym typeface="+mn-ea"/>
              </a:endParaRPr>
            </a:p>
          </p:txBody>
        </p:sp>
        <p:sp>
          <p:nvSpPr>
            <p:cNvPr id="62" name="文本框 61"/>
            <p:cNvSpPr txBox="1"/>
            <p:nvPr/>
          </p:nvSpPr>
          <p:spPr>
            <a:xfrm>
              <a:off x="7223721" y="3256722"/>
              <a:ext cx="1297224" cy="275566"/>
            </a:xfrm>
            <a:prstGeom prst="rect">
              <a:avLst/>
            </a:prstGeom>
            <a:noFill/>
          </p:spPr>
          <p:txBody>
            <a:bodyPr wrap="square" rtlCol="0">
              <a:spAutoFit/>
            </a:bodyPr>
            <a:p>
              <a:pPr algn="ctr" defTabSz="1450340"/>
              <a:r>
                <a:rPr lang="en-US" altLang="zh-CN" sz="1200" b="1" noProof="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C F O</a:t>
              </a:r>
              <a:endPar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23577" name="文本框 62"/>
            <p:cNvSpPr txBox="1"/>
            <p:nvPr/>
          </p:nvSpPr>
          <p:spPr>
            <a:xfrm>
              <a:off x="6903281" y="3560660"/>
              <a:ext cx="1911575" cy="1129565"/>
            </a:xfrm>
            <a:prstGeom prst="rect">
              <a:avLst/>
            </a:prstGeom>
            <a:noFill/>
            <a:ln w="9525">
              <a:noFill/>
            </a:ln>
          </p:spPr>
          <p:txBody>
            <a:bodyPr wrap="square" anchor="t">
              <a:spAutoFit/>
            </a:bodyPr>
            <a:p>
              <a:pPr algn="ctr">
                <a:lnSpc>
                  <a:spcPct val="150000"/>
                </a:lnSpc>
              </a:pPr>
              <a:r>
                <a:rPr lang="zh-CN" altLang="zh-CN" sz="900" b="1">
                  <a:solidFill>
                    <a:schemeClr val="bg1"/>
                  </a:solidFill>
                  <a:latin typeface="微软雅黑" panose="020B0503020204020204" charset="-122"/>
                  <a:ea typeface="微软雅黑" panose="020B0503020204020204" charset="-122"/>
                  <a:sym typeface="微软雅黑" panose="020B0503020204020204" charset="-122"/>
                </a:rPr>
                <a:t>西南财大 经济学学士</a:t>
              </a:r>
              <a:endParaRPr lang="zh-CN" altLang="zh-CN"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en-US" altLang="zh-CN" sz="900" b="1">
                  <a:solidFill>
                    <a:schemeClr val="bg1"/>
                  </a:solidFill>
                  <a:latin typeface="微软雅黑" panose="020B0503020204020204" charset="-122"/>
                  <a:ea typeface="微软雅黑" panose="020B0503020204020204" charset="-122"/>
                  <a:sym typeface="微软雅黑" panose="020B0503020204020204" charset="-122"/>
                </a:rPr>
                <a:t>20</a:t>
              </a: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年财务管理经验</a:t>
              </a: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en-US" altLang="zh-CN" sz="900" b="1">
                  <a:solidFill>
                    <a:schemeClr val="bg1"/>
                  </a:solidFill>
                  <a:latin typeface="微软雅黑" panose="020B0503020204020204" charset="-122"/>
                  <a:ea typeface="微软雅黑" panose="020B0503020204020204" charset="-122"/>
                  <a:sym typeface="微软雅黑" panose="020B0503020204020204" charset="-122"/>
                </a:rPr>
                <a:t>12</a:t>
              </a: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年工商银行任职经历</a:t>
              </a: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对投资、融资、债券等领域</a:t>
              </a: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具有丰富的成功经验</a:t>
              </a:r>
              <a:endParaRPr lang="zh-CN" altLang="en-US" sz="9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81" name="Oval 2287"/>
          <p:cNvSpPr/>
          <p:nvPr/>
        </p:nvSpPr>
        <p:spPr>
          <a:xfrm>
            <a:off x="422672" y="2109788"/>
            <a:ext cx="1228725" cy="1239441"/>
          </a:xfrm>
          <a:prstGeom prst="ellipse">
            <a:avLst/>
          </a:prstGeom>
          <a:noFill/>
          <a:ln w="9525">
            <a:solidFill>
              <a:srgbClr val="A3A2A0"/>
            </a:solidFill>
            <a:prstDash val="dash"/>
          </a:ln>
          <a:effectLst>
            <a:outerShdw blurRad="508000" dist="596900" dir="3600000" sx="89000" sy="89000" algn="tl" rotWithShape="0">
              <a:schemeClr val="bg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6" rIns="51435" bIns="25716" numCol="1" spcCol="0" rtlCol="0" fromWordArt="0" anchor="ctr" anchorCtr="0" forceAA="0" compatLnSpc="1">
            <a:noAutofit/>
          </a:bodyPr>
          <a:p>
            <a:pPr algn="ctr" fontAlgn="base"/>
            <a:endParaRPr lang="en-US" sz="1015" strike="noStrike" noProof="1" dirty="0">
              <a:solidFill>
                <a:schemeClr val="tx1">
                  <a:lumMod val="85000"/>
                  <a:lumOff val="15000"/>
                </a:schemeClr>
              </a:solidFill>
              <a:cs typeface="+mn-ea"/>
              <a:sym typeface="+mn-lt"/>
            </a:endParaRPr>
          </a:p>
        </p:txBody>
      </p:sp>
      <p:sp>
        <p:nvSpPr>
          <p:cNvPr id="82" name="椭圆 81"/>
          <p:cNvSpPr/>
          <p:nvPr/>
        </p:nvSpPr>
        <p:spPr>
          <a:xfrm>
            <a:off x="501254" y="2195513"/>
            <a:ext cx="1070372" cy="1070372"/>
          </a:xfrm>
          <a:prstGeom prst="ellipse">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dirty="0">
              <a:solidFill>
                <a:schemeClr val="tx1">
                  <a:lumMod val="85000"/>
                  <a:lumOff val="15000"/>
                </a:schemeClr>
              </a:solidFill>
              <a:cs typeface="+mn-ea"/>
              <a:sym typeface="+mn-lt"/>
            </a:endParaRPr>
          </a:p>
        </p:txBody>
      </p:sp>
      <p:grpSp>
        <p:nvGrpSpPr>
          <p:cNvPr id="23580" name="组合 1"/>
          <p:cNvGrpSpPr/>
          <p:nvPr/>
        </p:nvGrpSpPr>
        <p:grpSpPr>
          <a:xfrm>
            <a:off x="1900238" y="2089547"/>
            <a:ext cx="7022306" cy="3130727"/>
            <a:chOff x="-7077" y="2587"/>
            <a:chExt cx="14740" cy="6571"/>
          </a:xfrm>
        </p:grpSpPr>
        <p:grpSp>
          <p:nvGrpSpPr>
            <p:cNvPr id="23581" name="组合 3"/>
            <p:cNvGrpSpPr/>
            <p:nvPr/>
          </p:nvGrpSpPr>
          <p:grpSpPr>
            <a:xfrm>
              <a:off x="-7077" y="5656"/>
              <a:ext cx="14740" cy="3502"/>
              <a:chOff x="-2660417" y="3034552"/>
              <a:chExt cx="7023529" cy="1667417"/>
            </a:xfrm>
          </p:grpSpPr>
          <p:sp>
            <p:nvSpPr>
              <p:cNvPr id="43" name="文本框 42"/>
              <p:cNvSpPr txBox="1"/>
              <p:nvPr/>
            </p:nvSpPr>
            <p:spPr>
              <a:xfrm>
                <a:off x="2785120" y="3034552"/>
                <a:ext cx="1466418" cy="306496"/>
              </a:xfrm>
              <a:prstGeom prst="rect">
                <a:avLst/>
              </a:prstGeom>
              <a:noFill/>
            </p:spPr>
            <p:txBody>
              <a:bodyPr wrap="square" rtlCol="0">
                <a:spAutoFit/>
              </a:bodyPr>
              <a:p>
                <a:pPr algn="ctr" defTabSz="1450340"/>
                <a:r>
                  <a:rPr lang="zh-CN" altLang="en-US" sz="14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ea"/>
                  </a:rPr>
                  <a:t>杨家勇</a:t>
                </a:r>
                <a:endParaRPr lang="zh-CN" altLang="en-US" sz="14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ea"/>
                </a:endParaRPr>
              </a:p>
            </p:txBody>
          </p:sp>
          <p:sp>
            <p:nvSpPr>
              <p:cNvPr id="44" name="文本框 43"/>
              <p:cNvSpPr txBox="1"/>
              <p:nvPr/>
            </p:nvSpPr>
            <p:spPr>
              <a:xfrm>
                <a:off x="2761007" y="3269502"/>
                <a:ext cx="1602105" cy="275402"/>
              </a:xfrm>
              <a:prstGeom prst="rect">
                <a:avLst/>
              </a:prstGeom>
              <a:noFill/>
            </p:spPr>
            <p:txBody>
              <a:bodyPr wrap="square" rtlCol="0">
                <a:spAutoFit/>
              </a:bodyPr>
              <a:p>
                <a:pPr algn="ctr" defTabSz="1450340"/>
                <a:r>
                  <a:rPr lang="zh-CN" altLang="en-US" sz="1200" b="1" noProof="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联合创始人</a:t>
                </a:r>
                <a:r>
                  <a:rPr lang="en-US" altLang="zh-CN" sz="1200" b="1" noProof="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/CMO</a:t>
                </a:r>
                <a:endPar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23584" name="文本框 44"/>
              <p:cNvSpPr txBox="1"/>
              <p:nvPr/>
            </p:nvSpPr>
            <p:spPr>
              <a:xfrm>
                <a:off x="-2660417" y="3573075"/>
                <a:ext cx="1911575" cy="1128894"/>
              </a:xfrm>
              <a:prstGeom prst="rect">
                <a:avLst/>
              </a:prstGeom>
              <a:noFill/>
              <a:ln w="9525">
                <a:noFill/>
              </a:ln>
            </p:spPr>
            <p:txBody>
              <a:bodyPr wrap="square" anchor="t">
                <a:spAutoFit/>
              </a:bodyPr>
              <a:p>
                <a:pPr algn="ctr">
                  <a:lnSpc>
                    <a:spcPct val="150000"/>
                  </a:lnSpc>
                </a:pP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浙江大学硕士研究生  </a:t>
                </a: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en-US" altLang="en-US" sz="900" b="1">
                    <a:solidFill>
                      <a:schemeClr val="bg1"/>
                    </a:solidFill>
                    <a:latin typeface="微软雅黑" panose="020B0503020204020204" charset="-122"/>
                    <a:ea typeface="微软雅黑" panose="020B0503020204020204" charset="-122"/>
                    <a:sym typeface="微软雅黑" panose="020B0503020204020204" charset="-122"/>
                  </a:rPr>
                  <a:t>13</a:t>
                </a: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年零售行业经验</a:t>
                </a: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对市场需求的把握</a:t>
                </a: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具有独到的判断和</a:t>
                </a: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敏锐的洞察力</a:t>
                </a:r>
                <a:endParaRPr lang="zh-CN" altLang="en-US" sz="9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87" name="Oval 2287"/>
            <p:cNvSpPr/>
            <p:nvPr/>
          </p:nvSpPr>
          <p:spPr>
            <a:xfrm>
              <a:off x="4637" y="2587"/>
              <a:ext cx="2690" cy="2690"/>
            </a:xfrm>
            <a:prstGeom prst="ellipse">
              <a:avLst/>
            </a:prstGeom>
            <a:noFill/>
            <a:ln w="9525">
              <a:solidFill>
                <a:srgbClr val="A3A2A0"/>
              </a:solidFill>
              <a:prstDash val="dash"/>
            </a:ln>
            <a:effectLst>
              <a:outerShdw blurRad="508000" dist="596900" dir="3600000" sx="89000" sy="89000" algn="tl" rotWithShape="0">
                <a:schemeClr val="bg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6" rIns="51435" bIns="25716" numCol="1" spcCol="0" rtlCol="0" fromWordArt="0" anchor="ctr" anchorCtr="0" forceAA="0" compatLnSpc="1">
              <a:noAutofit/>
            </a:bodyPr>
            <a:p>
              <a:pPr algn="ctr" fontAlgn="base"/>
              <a:endParaRPr lang="en-US" sz="1015" strike="noStrike" noProof="1" dirty="0">
                <a:solidFill>
                  <a:schemeClr val="tx1">
                    <a:lumMod val="85000"/>
                    <a:lumOff val="15000"/>
                  </a:schemeClr>
                </a:solidFill>
                <a:cs typeface="+mn-ea"/>
                <a:sym typeface="+mn-lt"/>
              </a:endParaRPr>
            </a:p>
          </p:txBody>
        </p:sp>
      </p:grpSp>
      <p:sp>
        <p:nvSpPr>
          <p:cNvPr id="90" name="Oval 2287"/>
          <p:cNvSpPr/>
          <p:nvPr/>
        </p:nvSpPr>
        <p:spPr>
          <a:xfrm>
            <a:off x="4000500" y="2103835"/>
            <a:ext cx="1281113" cy="1281113"/>
          </a:xfrm>
          <a:prstGeom prst="ellipse">
            <a:avLst/>
          </a:prstGeom>
          <a:noFill/>
          <a:ln w="9525">
            <a:solidFill>
              <a:srgbClr val="A3A2A0"/>
            </a:solidFill>
            <a:prstDash val="dash"/>
          </a:ln>
          <a:effectLst>
            <a:outerShdw blurRad="508000" dist="596900" dir="3600000" sx="89000" sy="89000" algn="tl" rotWithShape="0">
              <a:schemeClr val="bg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6" rIns="51435" bIns="25716" numCol="1" spcCol="0" rtlCol="0" fromWordArt="0" anchor="ctr" anchorCtr="0" forceAA="0" compatLnSpc="1">
            <a:noAutofit/>
          </a:bodyPr>
          <a:p>
            <a:pPr algn="ctr" fontAlgn="base"/>
            <a:endParaRPr lang="en-US" sz="1015" strike="noStrike" noProof="1" dirty="0">
              <a:solidFill>
                <a:schemeClr val="tx1">
                  <a:lumMod val="85000"/>
                  <a:lumOff val="15000"/>
                </a:schemeClr>
              </a:solidFill>
              <a:cs typeface="+mn-ea"/>
              <a:sym typeface="+mn-lt"/>
            </a:endParaRPr>
          </a:p>
        </p:txBody>
      </p:sp>
      <p:sp>
        <p:nvSpPr>
          <p:cNvPr id="91" name="椭圆 90"/>
          <p:cNvSpPr/>
          <p:nvPr/>
        </p:nvSpPr>
        <p:spPr>
          <a:xfrm>
            <a:off x="4061222" y="2163366"/>
            <a:ext cx="1159669" cy="1160860"/>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dirty="0">
              <a:solidFill>
                <a:schemeClr val="tx1">
                  <a:lumMod val="85000"/>
                  <a:lumOff val="15000"/>
                </a:schemeClr>
              </a:solidFill>
              <a:cs typeface="+mn-ea"/>
              <a:sym typeface="+mn-lt"/>
            </a:endParaRPr>
          </a:p>
        </p:txBody>
      </p:sp>
      <p:sp>
        <p:nvSpPr>
          <p:cNvPr id="93" name="Oval 2287"/>
          <p:cNvSpPr/>
          <p:nvPr/>
        </p:nvSpPr>
        <p:spPr>
          <a:xfrm>
            <a:off x="5725716" y="2115741"/>
            <a:ext cx="1279922" cy="1281113"/>
          </a:xfrm>
          <a:prstGeom prst="ellipse">
            <a:avLst/>
          </a:prstGeom>
          <a:noFill/>
          <a:ln w="9525">
            <a:solidFill>
              <a:srgbClr val="A3A2A0"/>
            </a:solidFill>
            <a:prstDash val="dash"/>
          </a:ln>
          <a:effectLst>
            <a:outerShdw blurRad="508000" dist="596900" dir="3600000" sx="89000" sy="89000" algn="tl" rotWithShape="0">
              <a:schemeClr val="bg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6" rIns="51435" bIns="25716" numCol="1" spcCol="0" rtlCol="0" fromWordArt="0" anchor="ctr" anchorCtr="0" forceAA="0" compatLnSpc="1">
            <a:noAutofit/>
          </a:bodyPr>
          <a:p>
            <a:pPr algn="ctr" fontAlgn="base"/>
            <a:endParaRPr lang="en-US" sz="1015" strike="noStrike" noProof="1" dirty="0">
              <a:solidFill>
                <a:schemeClr val="tx1">
                  <a:lumMod val="85000"/>
                  <a:lumOff val="15000"/>
                </a:schemeClr>
              </a:solidFill>
              <a:cs typeface="+mn-ea"/>
              <a:sym typeface="+mn-lt"/>
            </a:endParaRPr>
          </a:p>
        </p:txBody>
      </p:sp>
      <p:sp>
        <p:nvSpPr>
          <p:cNvPr id="94" name="椭圆 93"/>
          <p:cNvSpPr/>
          <p:nvPr/>
        </p:nvSpPr>
        <p:spPr>
          <a:xfrm>
            <a:off x="5785247" y="2176463"/>
            <a:ext cx="1162050" cy="1160860"/>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dirty="0">
              <a:solidFill>
                <a:schemeClr val="tx1">
                  <a:lumMod val="85000"/>
                  <a:lumOff val="15000"/>
                </a:schemeClr>
              </a:solidFill>
              <a:cs typeface="+mn-ea"/>
              <a:sym typeface="+mn-lt"/>
            </a:endParaRPr>
          </a:p>
        </p:txBody>
      </p:sp>
      <p:sp>
        <p:nvSpPr>
          <p:cNvPr id="6" name="文本框 5"/>
          <p:cNvSpPr txBox="1"/>
          <p:nvPr/>
        </p:nvSpPr>
        <p:spPr>
          <a:xfrm>
            <a:off x="2125266" y="3562350"/>
            <a:ext cx="1466850" cy="306705"/>
          </a:xfrm>
          <a:prstGeom prst="rect">
            <a:avLst/>
          </a:prstGeom>
          <a:noFill/>
        </p:spPr>
        <p:txBody>
          <a:bodyPr wrap="square" rtlCol="0">
            <a:spAutoFit/>
          </a:bodyPr>
          <a:p>
            <a:pPr algn="ctr" defTabSz="1450340"/>
            <a:r>
              <a:rPr lang="zh-CN" altLang="en-US" sz="14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ea"/>
              </a:rPr>
              <a:t>张杰</a:t>
            </a:r>
            <a:endParaRPr lang="zh-CN" altLang="en-US" sz="14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ea"/>
            </a:endParaRPr>
          </a:p>
        </p:txBody>
      </p:sp>
      <p:sp>
        <p:nvSpPr>
          <p:cNvPr id="7" name="文本框 6"/>
          <p:cNvSpPr txBox="1"/>
          <p:nvPr/>
        </p:nvSpPr>
        <p:spPr>
          <a:xfrm>
            <a:off x="2201466" y="3796903"/>
            <a:ext cx="1390650" cy="275590"/>
          </a:xfrm>
          <a:prstGeom prst="rect">
            <a:avLst/>
          </a:prstGeom>
          <a:noFill/>
        </p:spPr>
        <p:txBody>
          <a:bodyPr wrap="square" rtlCol="0">
            <a:spAutoFit/>
          </a:bodyPr>
          <a:p>
            <a:pPr algn="ctr" defTabSz="1450340"/>
            <a:r>
              <a:rPr lang="zh-CN" altLang="en-US" sz="1200" b="1" noProof="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联合创始人</a:t>
            </a:r>
            <a:r>
              <a:rPr lang="en-US" altLang="zh-CN" sz="1200" b="1" noProof="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C T O</a:t>
            </a:r>
            <a:endPar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23592" name="文本框 22"/>
          <p:cNvSpPr txBox="1"/>
          <p:nvPr/>
        </p:nvSpPr>
        <p:spPr>
          <a:xfrm>
            <a:off x="7219950" y="3882628"/>
            <a:ext cx="1590675" cy="1545590"/>
          </a:xfrm>
          <a:prstGeom prst="rect">
            <a:avLst/>
          </a:prstGeom>
          <a:noFill/>
          <a:ln w="9525">
            <a:noFill/>
          </a:ln>
        </p:spPr>
        <p:txBody>
          <a:bodyPr wrap="square" anchor="t">
            <a:spAutoFit/>
          </a:bodyPr>
          <a:p>
            <a:pPr algn="ctr">
              <a:lnSpc>
                <a:spcPct val="150000"/>
              </a:lnSpc>
            </a:pP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电子科技大学 博士后</a:t>
            </a: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博士国家奖学金获得者</a:t>
            </a: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华为</a:t>
            </a:r>
            <a:r>
              <a:rPr lang="en-US" altLang="zh-CN" sz="900" b="1">
                <a:solidFill>
                  <a:schemeClr val="bg1"/>
                </a:solidFill>
                <a:latin typeface="微软雅黑" panose="020B0503020204020204" charset="-122"/>
                <a:ea typeface="微软雅黑" panose="020B0503020204020204" charset="-122"/>
                <a:sym typeface="微软雅黑" panose="020B0503020204020204" charset="-122"/>
              </a:rPr>
              <a:t>IT</a:t>
            </a: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储存架构师</a:t>
            </a: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en-US" altLang="zh-CN" sz="900" b="1">
                <a:solidFill>
                  <a:schemeClr val="bg1"/>
                </a:solidFill>
                <a:latin typeface="微软雅黑" panose="020B0503020204020204" charset="-122"/>
                <a:ea typeface="微软雅黑" panose="020B0503020204020204" charset="-122"/>
                <a:sym typeface="微软雅黑" panose="020B0503020204020204" charset="-122"/>
              </a:rPr>
              <a:t>12</a:t>
            </a: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年的</a:t>
            </a:r>
            <a:r>
              <a:rPr lang="en-US" altLang="zh-CN" sz="900" b="1">
                <a:solidFill>
                  <a:schemeClr val="bg1"/>
                </a:solidFill>
                <a:latin typeface="微软雅黑" panose="020B0503020204020204" charset="-122"/>
                <a:ea typeface="微软雅黑" panose="020B0503020204020204" charset="-122"/>
                <a:sym typeface="微软雅黑" panose="020B0503020204020204" charset="-122"/>
              </a:rPr>
              <a:t>IT</a:t>
            </a: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行业从业经验</a:t>
            </a:r>
            <a:endParaRPr lang="zh-CN" altLang="en-US" sz="900" b="1">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sz="900" b="1">
                <a:solidFill>
                  <a:schemeClr val="bg1"/>
                </a:solidFill>
                <a:latin typeface="微软雅黑" panose="020B0503020204020204" charset="-122"/>
                <a:ea typeface="微软雅黑" panose="020B0503020204020204" charset="-122"/>
                <a:sym typeface="微软雅黑" panose="020B0503020204020204" charset="-122"/>
              </a:rPr>
              <a:t>对系统的架构与研发极强的工作经验</a:t>
            </a:r>
            <a:endParaRPr lang="zh-CN" altLang="en-US" sz="9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7" name="Oval 2287"/>
          <p:cNvSpPr/>
          <p:nvPr/>
        </p:nvSpPr>
        <p:spPr>
          <a:xfrm>
            <a:off x="2214563" y="2141935"/>
            <a:ext cx="1283494" cy="1281113"/>
          </a:xfrm>
          <a:prstGeom prst="ellipse">
            <a:avLst/>
          </a:prstGeom>
          <a:noFill/>
          <a:ln w="9525">
            <a:solidFill>
              <a:srgbClr val="A3A2A0"/>
            </a:solidFill>
            <a:prstDash val="dash"/>
          </a:ln>
          <a:effectLst>
            <a:outerShdw blurRad="508000" dist="596900" dir="3600000" sx="89000" sy="89000" algn="tl" rotWithShape="0">
              <a:schemeClr val="bg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6" rIns="51435" bIns="25716" numCol="1" spcCol="0" rtlCol="0" fromWordArt="0" anchor="ctr" anchorCtr="0" forceAA="0" compatLnSpc="1">
            <a:noAutofit/>
          </a:bodyPr>
          <a:p>
            <a:pPr algn="ctr" fontAlgn="base"/>
            <a:endParaRPr lang="en-US" sz="1015" strike="noStrike" noProof="1" dirty="0">
              <a:solidFill>
                <a:schemeClr val="tx1">
                  <a:lumMod val="85000"/>
                  <a:lumOff val="15000"/>
                </a:schemeClr>
              </a:solidFill>
              <a:cs typeface="+mn-ea"/>
              <a:sym typeface="+mn-lt"/>
            </a:endParaRPr>
          </a:p>
        </p:txBody>
      </p:sp>
      <p:pic>
        <p:nvPicPr>
          <p:cNvPr id="23594" name="图片 19" descr="347385088583077749"/>
          <p:cNvPicPr>
            <a:picLocks noChangeAspect="1"/>
          </p:cNvPicPr>
          <p:nvPr/>
        </p:nvPicPr>
        <p:blipFill>
          <a:blip r:embed="rId4"/>
          <a:stretch>
            <a:fillRect/>
          </a:stretch>
        </p:blipFill>
        <p:spPr>
          <a:xfrm>
            <a:off x="2283619" y="2218135"/>
            <a:ext cx="1145381" cy="1128713"/>
          </a:xfrm>
          <a:prstGeom prst="rect">
            <a:avLst/>
          </a:prstGeom>
          <a:noFill/>
          <a:ln w="9525">
            <a:noFill/>
          </a:ln>
        </p:spPr>
      </p:pic>
      <p:pic>
        <p:nvPicPr>
          <p:cNvPr id="23595" name="图片 18" descr="杨博士"/>
          <p:cNvPicPr>
            <a:picLocks noChangeAspect="1"/>
          </p:cNvPicPr>
          <p:nvPr/>
        </p:nvPicPr>
        <p:blipFill>
          <a:blip r:embed="rId5"/>
          <a:stretch>
            <a:fillRect/>
          </a:stretch>
        </p:blipFill>
        <p:spPr>
          <a:xfrm>
            <a:off x="7531894" y="2141935"/>
            <a:ext cx="1168004" cy="1168003"/>
          </a:xfrm>
          <a:prstGeom prst="rect">
            <a:avLst/>
          </a:prstGeom>
          <a:noFill/>
          <a:ln w="9525">
            <a:noFill/>
          </a:ln>
        </p:spPr>
      </p:pic>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6000" b="-6000"/>
          </a:stretch>
        </a:blipFill>
        <a:effectLst/>
      </p:bgPr>
    </p:bg>
    <p:spTree>
      <p:nvGrpSpPr>
        <p:cNvPr id="1" name=""/>
        <p:cNvGrpSpPr/>
        <p:nvPr/>
      </p:nvGrpSpPr>
      <p:grpSpPr/>
      <p:sp>
        <p:nvSpPr>
          <p:cNvPr id="14339" name="文本框 8"/>
          <p:cNvSpPr txBox="1"/>
          <p:nvPr/>
        </p:nvSpPr>
        <p:spPr>
          <a:xfrm>
            <a:off x="2510789" y="1114425"/>
            <a:ext cx="3846194" cy="922020"/>
          </a:xfrm>
          <a:prstGeom prst="rect">
            <a:avLst/>
          </a:prstGeom>
          <a:noFill/>
          <a:ln w="9525">
            <a:noFill/>
          </a:ln>
        </p:spPr>
        <p:txBody>
          <a:bodyPr wrap="square" anchor="t">
            <a:spAutoFit/>
          </a:bodyPr>
          <a:p>
            <a:pPr fontAlgn="auto"/>
            <a:r>
              <a:rPr lang="en-US" altLang="zh-CN"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    </a:t>
            </a:r>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缤纷魔方现阶段各项指标分析情况     </a:t>
            </a:r>
            <a:endPar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endParaRPr>
          </a:p>
          <a:p>
            <a:pPr fontAlgn="auto"/>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             </a:t>
            </a:r>
            <a:r>
              <a:rPr lang="zh-CN" altLang="en-US" sz="1800" b="1" cap="small" noProof="1" dirty="0">
                <a:solidFill>
                  <a:schemeClr val="bg1"/>
                </a:solidFill>
                <a:latin typeface="微软雅黑" panose="020B0503020204020204" charset="-122"/>
                <a:ea typeface="微软雅黑" panose="020B0503020204020204" charset="-122"/>
                <a:cs typeface="+mn-cs"/>
              </a:rPr>
              <a:t> </a:t>
            </a:r>
            <a:r>
              <a:rPr lang="en-US" altLang="zh-CN" sz="100" b="1" cap="small" noProof="1" dirty="0">
                <a:solidFill>
                  <a:schemeClr val="bg1"/>
                </a:solidFill>
                <a:latin typeface="微软雅黑" panose="020B0503020204020204" charset="-122"/>
                <a:ea typeface="微软雅黑" panose="020B0503020204020204" charset="-122"/>
                <a:cs typeface="+mn-cs"/>
              </a:rPr>
              <a:t>(</a:t>
            </a:r>
            <a:r>
              <a:rPr lang="zh-CN" altLang="zh-CN" sz="100" b="1" cap="small" noProof="1" dirty="0">
                <a:solidFill>
                  <a:schemeClr val="bg1"/>
                </a:solidFill>
                <a:latin typeface="微软雅黑" panose="020B0503020204020204" charset="-122"/>
                <a:ea typeface="微软雅黑" panose="020B0503020204020204" charset="-122"/>
                <a:cs typeface="+mn-cs"/>
              </a:rPr>
              <a:t>已运营</a:t>
            </a:r>
            <a:r>
              <a:rPr lang="en-US" altLang="zh-CN" sz="100" b="1" cap="small" noProof="1" dirty="0">
                <a:solidFill>
                  <a:schemeClr val="bg1"/>
                </a:solidFill>
                <a:latin typeface="微软雅黑" panose="020B0503020204020204" charset="-122"/>
                <a:ea typeface="微软雅黑" panose="020B0503020204020204" charset="-122"/>
                <a:cs typeface="+mn-cs"/>
              </a:rPr>
              <a:t>18</a:t>
            </a:r>
            <a:r>
              <a:rPr lang="zh-CN" altLang="en-US" sz="100" b="1" cap="small" noProof="1" dirty="0">
                <a:solidFill>
                  <a:schemeClr val="bg1"/>
                </a:solidFill>
                <a:latin typeface="微软雅黑" panose="020B0503020204020204" charset="-122"/>
                <a:ea typeface="微软雅黑" panose="020B0503020204020204" charset="-122"/>
                <a:cs typeface="+mn-cs"/>
              </a:rPr>
              <a:t>个无人超市）</a:t>
            </a:r>
            <a:endParaRPr lang="zh-CN" altLang="en-US" sz="100" b="1" cap="small" noProof="1" dirty="0">
              <a:solidFill>
                <a:schemeClr val="bg1"/>
              </a:solidFill>
              <a:latin typeface="微软雅黑" panose="020B0503020204020204" charset="-122"/>
              <a:ea typeface="微软雅黑" panose="020B0503020204020204" charset="-122"/>
            </a:endParaRPr>
          </a:p>
        </p:txBody>
      </p:sp>
      <p:grpSp>
        <p:nvGrpSpPr>
          <p:cNvPr id="25603" name="组合 23"/>
          <p:cNvGrpSpPr/>
          <p:nvPr/>
        </p:nvGrpSpPr>
        <p:grpSpPr>
          <a:xfrm>
            <a:off x="2566988" y="1737122"/>
            <a:ext cx="3920729" cy="57150"/>
            <a:chOff x="1949423" y="3788624"/>
            <a:chExt cx="3535680" cy="56088"/>
          </a:xfrm>
        </p:grpSpPr>
        <p:sp>
          <p:nvSpPr>
            <p:cNvPr id="25" name="矩形 24"/>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6" name="矩形 25"/>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7" name="矩形 26"/>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8" name="矩形 27"/>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sp>
        <p:nvSpPr>
          <p:cNvPr id="25608" name="Text Box 24"/>
          <p:cNvSpPr txBox="1"/>
          <p:nvPr/>
        </p:nvSpPr>
        <p:spPr>
          <a:xfrm>
            <a:off x="1103710" y="3178969"/>
            <a:ext cx="1177528" cy="275590"/>
          </a:xfrm>
          <a:prstGeom prst="rect">
            <a:avLst/>
          </a:prstGeom>
          <a:noFill/>
          <a:ln w="9525">
            <a:noFill/>
          </a:ln>
        </p:spPr>
        <p:txBody>
          <a:bodyPr anchor="t">
            <a:spAutoFit/>
          </a:bodyPr>
          <a:p>
            <a:pPr algn="r">
              <a:spcBef>
                <a:spcPct val="50000"/>
              </a:spcBef>
            </a:pPr>
            <a:r>
              <a:rPr lang="en-US" altLang="zh-CN" sz="1200" b="1">
                <a:latin typeface="Arial" panose="020B0604020202020204" pitchFamily="34" charset="0"/>
                <a:ea typeface="宋体" panose="02010600030101010101" pitchFamily="2" charset="-122"/>
              </a:rPr>
              <a:t>Text in here</a:t>
            </a:r>
            <a:endParaRPr lang="en-US" altLang="zh-CN" sz="1200" b="1">
              <a:latin typeface="Arial" panose="020B0604020202020204" pitchFamily="34" charset="0"/>
              <a:ea typeface="宋体" panose="02010600030101010101" pitchFamily="2" charset="-122"/>
            </a:endParaRPr>
          </a:p>
        </p:txBody>
      </p:sp>
      <p:sp>
        <p:nvSpPr>
          <p:cNvPr id="25609" name="圆角矩形 134149"/>
          <p:cNvSpPr/>
          <p:nvPr/>
        </p:nvSpPr>
        <p:spPr>
          <a:xfrm>
            <a:off x="700088" y="2172891"/>
            <a:ext cx="1681163" cy="2512219"/>
          </a:xfrm>
          <a:prstGeom prst="roundRect">
            <a:avLst>
              <a:gd name="adj" fmla="val 2259"/>
            </a:avLst>
          </a:prstGeom>
          <a:gradFill rotWithShape="1">
            <a:gsLst>
              <a:gs pos="0">
                <a:srgbClr val="E8E8E8"/>
              </a:gs>
              <a:gs pos="100000">
                <a:srgbClr val="C7C7C7">
                  <a:alpha val="0"/>
                </a:srgbClr>
              </a:gs>
            </a:gsLst>
            <a:lin ang="5400000" scaled="1"/>
            <a:tileRect/>
          </a:gradFill>
          <a:ln w="28575">
            <a:noFill/>
          </a:ln>
        </p:spPr>
        <p:txBody>
          <a:bodyPr anchor="t"/>
          <a:p>
            <a:endParaRPr lang="zh-CN" altLang="en-US" sz="100">
              <a:latin typeface="Arial" panose="020B0604020202020204" pitchFamily="34" charset="0"/>
              <a:ea typeface="微软雅黑" panose="020B0503020204020204" charset="-122"/>
            </a:endParaRPr>
          </a:p>
        </p:txBody>
      </p:sp>
      <p:sp>
        <p:nvSpPr>
          <p:cNvPr id="25610" name="圆角矩形 134153"/>
          <p:cNvSpPr/>
          <p:nvPr/>
        </p:nvSpPr>
        <p:spPr>
          <a:xfrm>
            <a:off x="732235" y="2210991"/>
            <a:ext cx="1618059" cy="286940"/>
          </a:xfrm>
          <a:prstGeom prst="roundRect">
            <a:avLst>
              <a:gd name="adj" fmla="val 0"/>
            </a:avLst>
          </a:prstGeom>
          <a:gradFill rotWithShape="0">
            <a:gsLst>
              <a:gs pos="0">
                <a:srgbClr val="1D636F"/>
              </a:gs>
              <a:gs pos="100000">
                <a:schemeClr val="accent1"/>
              </a:gs>
            </a:gsLst>
            <a:lin ang="5400000" scaled="1"/>
            <a:tileRect/>
          </a:gradFill>
          <a:ln w="19050" cap="flat" cmpd="sng">
            <a:solidFill>
              <a:srgbClr val="DDDDDD"/>
            </a:solidFill>
            <a:prstDash val="solid"/>
            <a:round/>
            <a:headEnd type="none" w="med" len="med"/>
            <a:tailEnd type="none" w="med" len="med"/>
          </a:ln>
        </p:spPr>
        <p:txBody>
          <a:bodyPr anchor="t"/>
          <a:p>
            <a:endParaRPr lang="zh-CN" altLang="en-US" sz="100">
              <a:latin typeface="Arial" panose="020B0604020202020204" pitchFamily="34" charset="0"/>
              <a:ea typeface="微软雅黑" panose="020B0503020204020204" charset="-122"/>
            </a:endParaRPr>
          </a:p>
        </p:txBody>
      </p:sp>
      <p:sp>
        <p:nvSpPr>
          <p:cNvPr id="25611" name="文本框 134154"/>
          <p:cNvSpPr txBox="1"/>
          <p:nvPr/>
        </p:nvSpPr>
        <p:spPr>
          <a:xfrm>
            <a:off x="751285" y="2199085"/>
            <a:ext cx="1583531" cy="553085"/>
          </a:xfrm>
          <a:prstGeom prst="rect">
            <a:avLst/>
          </a:prstGeom>
          <a:noFill/>
          <a:ln w="9525">
            <a:noFill/>
          </a:ln>
        </p:spPr>
        <p:txBody>
          <a:bodyPr anchor="t">
            <a:spAutoFit/>
          </a:bodyPr>
          <a:p>
            <a:pPr algn="ctr">
              <a:spcBef>
                <a:spcPct val="50000"/>
              </a:spcBef>
            </a:pPr>
            <a:r>
              <a:rPr lang="zh-CN" altLang="zh-CN" sz="1500" b="1">
                <a:solidFill>
                  <a:srgbClr val="FEFEFE"/>
                </a:solidFill>
                <a:latin typeface="Arial" panose="020B0604020202020204" pitchFamily="34" charset="0"/>
                <a:ea typeface="宋体" panose="02010600030101010101" pitchFamily="2" charset="-122"/>
              </a:rPr>
              <a:t>会员指标（</a:t>
            </a:r>
            <a:r>
              <a:rPr lang="en-US" altLang="zh-CN" sz="1500" b="1">
                <a:solidFill>
                  <a:srgbClr val="FEFEFE"/>
                </a:solidFill>
                <a:latin typeface="Arial" panose="020B0604020202020204" pitchFamily="34" charset="0"/>
                <a:ea typeface="宋体" panose="02010600030101010101" pitchFamily="2" charset="-122"/>
              </a:rPr>
              <a:t>3</a:t>
            </a:r>
            <a:r>
              <a:rPr lang="zh-CN" altLang="en-US" sz="1500" b="1">
                <a:solidFill>
                  <a:srgbClr val="FEFEFE"/>
                </a:solidFill>
                <a:latin typeface="Arial" panose="020B0604020202020204" pitchFamily="34" charset="0"/>
                <a:ea typeface="宋体" panose="02010600030101010101" pitchFamily="2" charset="-122"/>
              </a:rPr>
              <a:t>个月）</a:t>
            </a:r>
            <a:endParaRPr lang="zh-CN" altLang="en-US" sz="1500" b="1">
              <a:solidFill>
                <a:srgbClr val="FEFEFE"/>
              </a:solidFill>
              <a:latin typeface="Arial" panose="020B0604020202020204" pitchFamily="34" charset="0"/>
              <a:ea typeface="宋体" panose="02010600030101010101" pitchFamily="2" charset="-122"/>
            </a:endParaRPr>
          </a:p>
        </p:txBody>
      </p:sp>
      <p:sp>
        <p:nvSpPr>
          <p:cNvPr id="25612" name="矩形 134157"/>
          <p:cNvSpPr/>
          <p:nvPr/>
        </p:nvSpPr>
        <p:spPr>
          <a:xfrm>
            <a:off x="742950" y="2618185"/>
            <a:ext cx="1615679" cy="1753235"/>
          </a:xfrm>
          <a:prstGeom prst="rect">
            <a:avLst/>
          </a:prstGeom>
          <a:noFill/>
          <a:ln w="9525">
            <a:noFill/>
          </a:ln>
        </p:spPr>
        <p:txBody>
          <a:bodyPr anchor="t">
            <a:spAutoFit/>
          </a:bodyPr>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 关注会员：</a:t>
            </a:r>
            <a:r>
              <a:rPr lang="en-US" altLang="zh-CN" sz="1200" b="1">
                <a:solidFill>
                  <a:srgbClr val="080808"/>
                </a:solidFill>
                <a:latin typeface="Arial" panose="020B0604020202020204" pitchFamily="34" charset="0"/>
                <a:ea typeface="宋体" panose="02010600030101010101" pitchFamily="2" charset="-122"/>
              </a:rPr>
              <a:t>20</a:t>
            </a:r>
            <a:r>
              <a:rPr lang="zh-CN" altLang="en-US" sz="1200" b="1">
                <a:solidFill>
                  <a:srgbClr val="080808"/>
                </a:solidFill>
                <a:latin typeface="Arial" panose="020B0604020202020204" pitchFamily="34" charset="0"/>
                <a:ea typeface="宋体" panose="02010600030101010101" pitchFamily="2" charset="-122"/>
              </a:rPr>
              <a:t>万</a:t>
            </a:r>
            <a:endParaRPr lang="zh-CN" altLang="en-US" sz="1200" b="1">
              <a:solidFill>
                <a:srgbClr val="080808"/>
              </a:solidFill>
              <a:latin typeface="Arial" panose="020B0604020202020204" pitchFamily="34" charset="0"/>
              <a:ea typeface="宋体" panose="02010600030101010101" pitchFamily="2" charset="-122"/>
            </a:endParaRPr>
          </a:p>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 注册会员：</a:t>
            </a:r>
            <a:r>
              <a:rPr lang="en-US" altLang="zh-CN" sz="1200" b="1">
                <a:solidFill>
                  <a:srgbClr val="080808"/>
                </a:solidFill>
                <a:latin typeface="Arial" panose="020B0604020202020204" pitchFamily="34" charset="0"/>
                <a:ea typeface="宋体" panose="02010600030101010101" pitchFamily="2" charset="-122"/>
              </a:rPr>
              <a:t>12.3</a:t>
            </a:r>
            <a:r>
              <a:rPr lang="zh-CN" altLang="en-US" sz="1200" b="1">
                <a:solidFill>
                  <a:srgbClr val="080808"/>
                </a:solidFill>
                <a:latin typeface="Arial" panose="020B0604020202020204" pitchFamily="34" charset="0"/>
                <a:ea typeface="宋体" panose="02010600030101010101" pitchFamily="2" charset="-122"/>
              </a:rPr>
              <a:t>万</a:t>
            </a:r>
            <a:endParaRPr lang="zh-CN" altLang="en-US" sz="1200" b="1">
              <a:solidFill>
                <a:srgbClr val="080808"/>
              </a:solidFill>
              <a:latin typeface="Arial" panose="020B0604020202020204" pitchFamily="34" charset="0"/>
              <a:ea typeface="宋体" panose="02010600030101010101" pitchFamily="2" charset="-122"/>
            </a:endParaRPr>
          </a:p>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 购买会员： </a:t>
            </a:r>
            <a:r>
              <a:rPr lang="en-US" altLang="zh-CN" sz="1200" b="1">
                <a:solidFill>
                  <a:srgbClr val="080808"/>
                </a:solidFill>
                <a:latin typeface="Arial" panose="020B0604020202020204" pitchFamily="34" charset="0"/>
                <a:ea typeface="宋体" panose="02010600030101010101" pitchFamily="2" charset="-122"/>
              </a:rPr>
              <a:t>9.8</a:t>
            </a:r>
            <a:r>
              <a:rPr lang="zh-CN" altLang="en-US" sz="1200" b="1">
                <a:solidFill>
                  <a:srgbClr val="080808"/>
                </a:solidFill>
                <a:latin typeface="Arial" panose="020B0604020202020204" pitchFamily="34" charset="0"/>
                <a:ea typeface="宋体" panose="02010600030101010101" pitchFamily="2" charset="-122"/>
              </a:rPr>
              <a:t>万</a:t>
            </a:r>
            <a:endParaRPr lang="zh-CN" altLang="en-US" sz="1200" b="1">
              <a:solidFill>
                <a:srgbClr val="080808"/>
              </a:solidFill>
              <a:latin typeface="Arial" panose="020B0604020202020204" pitchFamily="34" charset="0"/>
              <a:ea typeface="宋体" panose="02010600030101010101" pitchFamily="2" charset="-122"/>
            </a:endParaRPr>
          </a:p>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 活跃会员：</a:t>
            </a:r>
            <a:r>
              <a:rPr lang="en-US" altLang="zh-CN" sz="1200" b="1">
                <a:solidFill>
                  <a:srgbClr val="080808"/>
                </a:solidFill>
                <a:latin typeface="Arial" panose="020B0604020202020204" pitchFamily="34" charset="0"/>
                <a:ea typeface="宋体" panose="02010600030101010101" pitchFamily="2" charset="-122"/>
              </a:rPr>
              <a:t>3</a:t>
            </a:r>
            <a:r>
              <a:rPr lang="zh-CN" altLang="en-US" sz="1200" b="1">
                <a:solidFill>
                  <a:srgbClr val="080808"/>
                </a:solidFill>
                <a:latin typeface="Arial" panose="020B0604020202020204" pitchFamily="34" charset="0"/>
                <a:ea typeface="宋体" panose="02010600030101010101" pitchFamily="2" charset="-122"/>
              </a:rPr>
              <a:t>万</a:t>
            </a:r>
            <a:endParaRPr lang="zh-CN" altLang="en-US" sz="1200" b="1">
              <a:solidFill>
                <a:srgbClr val="080808"/>
              </a:solidFill>
              <a:latin typeface="Arial" panose="020B0604020202020204" pitchFamily="34" charset="0"/>
              <a:ea typeface="宋体" panose="02010600030101010101" pitchFamily="2" charset="-122"/>
            </a:endParaRPr>
          </a:p>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 转化为线</a:t>
            </a:r>
            <a:endParaRPr lang="zh-CN" altLang="en-US" sz="1200" b="1">
              <a:solidFill>
                <a:srgbClr val="080808"/>
              </a:solidFill>
              <a:latin typeface="Arial" panose="020B0604020202020204" pitchFamily="34" charset="0"/>
              <a:ea typeface="宋体" panose="02010600030101010101" pitchFamily="2" charset="-122"/>
            </a:endParaRPr>
          </a:p>
          <a:p>
            <a:pPr>
              <a:lnSpc>
                <a:spcPct val="150000"/>
              </a:lnSpc>
            </a:pPr>
            <a:r>
              <a:rPr lang="zh-CN" altLang="en-US" sz="1200" b="1">
                <a:solidFill>
                  <a:srgbClr val="080808"/>
                </a:solidFill>
                <a:latin typeface="Arial" panose="020B0604020202020204" pitchFamily="34" charset="0"/>
                <a:ea typeface="宋体" panose="02010600030101010101" pitchFamily="2" charset="-122"/>
              </a:rPr>
              <a:t>上购买会员：</a:t>
            </a:r>
            <a:r>
              <a:rPr lang="en-US" altLang="zh-CN" sz="1200" b="1">
                <a:solidFill>
                  <a:srgbClr val="080808"/>
                </a:solidFill>
                <a:latin typeface="Arial" panose="020B0604020202020204" pitchFamily="34" charset="0"/>
                <a:ea typeface="宋体" panose="02010600030101010101" pitchFamily="2" charset="-122"/>
              </a:rPr>
              <a:t>1.2</a:t>
            </a:r>
            <a:r>
              <a:rPr lang="zh-CN" altLang="en-US" sz="1200" b="1">
                <a:solidFill>
                  <a:srgbClr val="080808"/>
                </a:solidFill>
                <a:latin typeface="Arial" panose="020B0604020202020204" pitchFamily="34" charset="0"/>
                <a:ea typeface="宋体" panose="02010600030101010101" pitchFamily="2" charset="-122"/>
              </a:rPr>
              <a:t>万</a:t>
            </a:r>
            <a:endParaRPr lang="zh-CN" altLang="en-US" sz="1200" b="1">
              <a:solidFill>
                <a:srgbClr val="080808"/>
              </a:solidFill>
              <a:latin typeface="Arial" panose="020B0604020202020204" pitchFamily="34" charset="0"/>
              <a:ea typeface="宋体" panose="02010600030101010101" pitchFamily="2" charset="-122"/>
            </a:endParaRPr>
          </a:p>
        </p:txBody>
      </p:sp>
      <p:sp>
        <p:nvSpPr>
          <p:cNvPr id="25613" name="Text Box 24"/>
          <p:cNvSpPr txBox="1"/>
          <p:nvPr/>
        </p:nvSpPr>
        <p:spPr>
          <a:xfrm>
            <a:off x="3081338" y="3178969"/>
            <a:ext cx="1177529" cy="275590"/>
          </a:xfrm>
          <a:prstGeom prst="rect">
            <a:avLst/>
          </a:prstGeom>
          <a:noFill/>
          <a:ln w="9525">
            <a:noFill/>
          </a:ln>
        </p:spPr>
        <p:txBody>
          <a:bodyPr anchor="t">
            <a:spAutoFit/>
          </a:bodyPr>
          <a:p>
            <a:pPr algn="r">
              <a:spcBef>
                <a:spcPct val="50000"/>
              </a:spcBef>
            </a:pPr>
            <a:r>
              <a:rPr lang="en-US" altLang="zh-CN" sz="1200" b="1">
                <a:latin typeface="Arial" panose="020B0604020202020204" pitchFamily="34" charset="0"/>
                <a:ea typeface="宋体" panose="02010600030101010101" pitchFamily="2" charset="-122"/>
              </a:rPr>
              <a:t>Text in here</a:t>
            </a:r>
            <a:endParaRPr lang="en-US" altLang="zh-CN" sz="1200" b="1">
              <a:latin typeface="Arial" panose="020B0604020202020204" pitchFamily="34" charset="0"/>
              <a:ea typeface="宋体" panose="02010600030101010101" pitchFamily="2" charset="-122"/>
            </a:endParaRPr>
          </a:p>
        </p:txBody>
      </p:sp>
      <p:sp>
        <p:nvSpPr>
          <p:cNvPr id="25614" name="圆角矩形 21"/>
          <p:cNvSpPr/>
          <p:nvPr/>
        </p:nvSpPr>
        <p:spPr>
          <a:xfrm>
            <a:off x="2677716" y="2172891"/>
            <a:ext cx="1681163" cy="2512219"/>
          </a:xfrm>
          <a:prstGeom prst="roundRect">
            <a:avLst>
              <a:gd name="adj" fmla="val 2259"/>
            </a:avLst>
          </a:prstGeom>
          <a:gradFill rotWithShape="1">
            <a:gsLst>
              <a:gs pos="0">
                <a:srgbClr val="E8E8E8"/>
              </a:gs>
              <a:gs pos="100000">
                <a:srgbClr val="C7C7C7">
                  <a:alpha val="0"/>
                </a:srgbClr>
              </a:gs>
            </a:gsLst>
            <a:lin ang="5400000" scaled="1"/>
            <a:tileRect/>
          </a:gradFill>
          <a:ln w="28575">
            <a:noFill/>
          </a:ln>
        </p:spPr>
        <p:txBody>
          <a:bodyPr anchor="t"/>
          <a:p>
            <a:endParaRPr lang="zh-CN" altLang="en-US" sz="100">
              <a:latin typeface="Arial" panose="020B0604020202020204" pitchFamily="34" charset="0"/>
              <a:ea typeface="微软雅黑" panose="020B0503020204020204" charset="-122"/>
            </a:endParaRPr>
          </a:p>
        </p:txBody>
      </p:sp>
      <p:sp>
        <p:nvSpPr>
          <p:cNvPr id="25615" name="圆角矩形 22"/>
          <p:cNvSpPr/>
          <p:nvPr/>
        </p:nvSpPr>
        <p:spPr>
          <a:xfrm>
            <a:off x="2709863" y="2210991"/>
            <a:ext cx="1618060" cy="286940"/>
          </a:xfrm>
          <a:prstGeom prst="roundRect">
            <a:avLst>
              <a:gd name="adj" fmla="val 0"/>
            </a:avLst>
          </a:prstGeom>
          <a:gradFill rotWithShape="0">
            <a:gsLst>
              <a:gs pos="0">
                <a:srgbClr val="1D636F"/>
              </a:gs>
              <a:gs pos="100000">
                <a:schemeClr val="accent1"/>
              </a:gs>
            </a:gsLst>
            <a:lin ang="5400000" scaled="1"/>
            <a:tileRect/>
          </a:gradFill>
          <a:ln w="19050" cap="flat" cmpd="sng">
            <a:solidFill>
              <a:srgbClr val="DDDDDD"/>
            </a:solidFill>
            <a:prstDash val="solid"/>
            <a:round/>
            <a:headEnd type="none" w="med" len="med"/>
            <a:tailEnd type="none" w="med" len="med"/>
          </a:ln>
        </p:spPr>
        <p:txBody>
          <a:bodyPr anchor="t"/>
          <a:p>
            <a:endParaRPr lang="zh-CN" altLang="en-US" sz="100">
              <a:latin typeface="Arial" panose="020B0604020202020204" pitchFamily="34" charset="0"/>
              <a:ea typeface="微软雅黑" panose="020B0503020204020204" charset="-122"/>
            </a:endParaRPr>
          </a:p>
        </p:txBody>
      </p:sp>
      <p:sp>
        <p:nvSpPr>
          <p:cNvPr id="25616" name="文本框 23"/>
          <p:cNvSpPr txBox="1"/>
          <p:nvPr/>
        </p:nvSpPr>
        <p:spPr>
          <a:xfrm>
            <a:off x="2728913" y="2199085"/>
            <a:ext cx="1583531" cy="321945"/>
          </a:xfrm>
          <a:prstGeom prst="rect">
            <a:avLst/>
          </a:prstGeom>
          <a:noFill/>
          <a:ln w="9525">
            <a:noFill/>
          </a:ln>
        </p:spPr>
        <p:txBody>
          <a:bodyPr anchor="t">
            <a:spAutoFit/>
          </a:bodyPr>
          <a:p>
            <a:pPr algn="ctr">
              <a:spcBef>
                <a:spcPct val="50000"/>
              </a:spcBef>
            </a:pPr>
            <a:r>
              <a:rPr lang="zh-CN" altLang="zh-CN" sz="1500" b="1">
                <a:solidFill>
                  <a:srgbClr val="FEFEFE"/>
                </a:solidFill>
                <a:latin typeface="Arial" panose="020B0604020202020204" pitchFamily="34" charset="0"/>
                <a:ea typeface="宋体" panose="02010600030101010101" pitchFamily="2" charset="-122"/>
              </a:rPr>
              <a:t>销售指标</a:t>
            </a:r>
            <a:r>
              <a:rPr lang="en-US" altLang="zh-CN" sz="1500" b="1">
                <a:solidFill>
                  <a:srgbClr val="FEFEFE"/>
                </a:solidFill>
                <a:latin typeface="Arial" panose="020B0604020202020204" pitchFamily="34" charset="0"/>
                <a:ea typeface="宋体" panose="02010600030101010101" pitchFamily="2" charset="-122"/>
              </a:rPr>
              <a:t>/8</a:t>
            </a:r>
            <a:r>
              <a:rPr lang="zh-CN" altLang="zh-CN" sz="1500" b="1">
                <a:solidFill>
                  <a:srgbClr val="FEFEFE"/>
                </a:solidFill>
                <a:latin typeface="Arial" panose="020B0604020202020204" pitchFamily="34" charset="0"/>
                <a:ea typeface="宋体" panose="02010600030101010101" pitchFamily="2" charset="-122"/>
              </a:rPr>
              <a:t>个</a:t>
            </a:r>
            <a:r>
              <a:rPr lang="en-US" altLang="zh-CN" sz="1500" b="1">
                <a:solidFill>
                  <a:srgbClr val="FEFEFE"/>
                </a:solidFill>
                <a:latin typeface="Arial" panose="020B0604020202020204" pitchFamily="34" charset="0"/>
                <a:ea typeface="宋体" panose="02010600030101010101" pitchFamily="2" charset="-122"/>
              </a:rPr>
              <a:t>/</a:t>
            </a:r>
            <a:r>
              <a:rPr lang="zh-CN" altLang="en-US" sz="1500" b="1">
                <a:solidFill>
                  <a:srgbClr val="FEFEFE"/>
                </a:solidFill>
                <a:latin typeface="Arial" panose="020B0604020202020204" pitchFamily="34" charset="0"/>
                <a:ea typeface="宋体" panose="02010600030101010101" pitchFamily="2" charset="-122"/>
              </a:rPr>
              <a:t>天</a:t>
            </a:r>
            <a:endParaRPr lang="zh-CN" altLang="en-US" sz="1500" b="1">
              <a:solidFill>
                <a:srgbClr val="FEFEFE"/>
              </a:solidFill>
              <a:latin typeface="Arial" panose="020B0604020202020204" pitchFamily="34" charset="0"/>
              <a:ea typeface="宋体" panose="02010600030101010101" pitchFamily="2" charset="-122"/>
            </a:endParaRPr>
          </a:p>
        </p:txBody>
      </p:sp>
      <p:sp>
        <p:nvSpPr>
          <p:cNvPr id="25617" name="矩形 28"/>
          <p:cNvSpPr/>
          <p:nvPr/>
        </p:nvSpPr>
        <p:spPr>
          <a:xfrm>
            <a:off x="2857500" y="2618185"/>
            <a:ext cx="1615679" cy="1938020"/>
          </a:xfrm>
          <a:prstGeom prst="rect">
            <a:avLst/>
          </a:prstGeom>
          <a:noFill/>
          <a:ln w="9525">
            <a:noFill/>
          </a:ln>
        </p:spPr>
        <p:txBody>
          <a:bodyPr anchor="t">
            <a:spAutoFit/>
          </a:bodyPr>
          <a:p>
            <a:pPr>
              <a:lnSpc>
                <a:spcPct val="150000"/>
              </a:lnSpc>
            </a:pPr>
            <a:r>
              <a:rPr lang="zh-CN" altLang="en-US" sz="1200" b="1">
                <a:solidFill>
                  <a:srgbClr val="080808"/>
                </a:solidFill>
                <a:latin typeface="Arial" panose="020B0604020202020204" pitchFamily="34" charset="0"/>
                <a:ea typeface="宋体" panose="02010600030101010101" pitchFamily="2" charset="-122"/>
              </a:rPr>
              <a:t>销售金额： </a:t>
            </a:r>
            <a:r>
              <a:rPr lang="en-US" altLang="zh-CN" sz="1200" b="1">
                <a:solidFill>
                  <a:srgbClr val="080808"/>
                </a:solidFill>
                <a:latin typeface="Arial" panose="020B0604020202020204" pitchFamily="34" charset="0"/>
                <a:ea typeface="宋体" panose="02010600030101010101" pitchFamily="2" charset="-122"/>
              </a:rPr>
              <a:t>2500</a:t>
            </a:r>
            <a:r>
              <a:rPr lang="zh-CN" altLang="en-US" sz="1200" b="1">
                <a:solidFill>
                  <a:srgbClr val="080808"/>
                </a:solidFill>
                <a:latin typeface="Arial" panose="020B0604020202020204" pitchFamily="34" charset="0"/>
                <a:ea typeface="宋体" panose="02010600030101010101" pitchFamily="2" charset="-122"/>
              </a:rPr>
              <a:t>元</a:t>
            </a:r>
            <a:endParaRPr lang="zh-CN" altLang="en-US" sz="1200" b="1">
              <a:solidFill>
                <a:srgbClr val="080808"/>
              </a:solidFill>
              <a:latin typeface="Arial" panose="020B0604020202020204" pitchFamily="34" charset="0"/>
              <a:ea typeface="宋体" panose="02010600030101010101" pitchFamily="2" charset="-122"/>
            </a:endParaRPr>
          </a:p>
          <a:p>
            <a:pPr>
              <a:lnSpc>
                <a:spcPct val="150000"/>
              </a:lnSpc>
            </a:pPr>
            <a:r>
              <a:rPr lang="en-US" altLang="zh-CN" sz="1200" b="1">
                <a:solidFill>
                  <a:srgbClr val="080808"/>
                </a:solidFill>
                <a:latin typeface="Arial" panose="020B0604020202020204" pitchFamily="34" charset="0"/>
                <a:ea typeface="宋体" panose="02010600030101010101" pitchFamily="2" charset="-122"/>
              </a:rPr>
              <a:t>                </a:t>
            </a:r>
            <a:r>
              <a:rPr lang="zh-CN" altLang="en-US" sz="1200" b="1">
                <a:solidFill>
                  <a:srgbClr val="080808"/>
                </a:solidFill>
                <a:latin typeface="Arial" panose="020B0604020202020204" pitchFamily="34" charset="0"/>
                <a:ea typeface="宋体" panose="02010600030101010101" pitchFamily="2" charset="-122"/>
              </a:rPr>
              <a:t>左右</a:t>
            </a:r>
            <a:r>
              <a:rPr lang="en-US" altLang="zh-CN" sz="1200" b="1">
                <a:solidFill>
                  <a:srgbClr val="080808"/>
                </a:solidFill>
                <a:latin typeface="Arial" panose="020B0604020202020204" pitchFamily="34" charset="0"/>
                <a:ea typeface="宋体" panose="02010600030101010101" pitchFamily="2" charset="-122"/>
              </a:rPr>
              <a:t>/</a:t>
            </a:r>
            <a:r>
              <a:rPr lang="zh-CN" altLang="en-US" sz="1200" b="1">
                <a:solidFill>
                  <a:srgbClr val="080808"/>
                </a:solidFill>
                <a:latin typeface="Arial" panose="020B0604020202020204" pitchFamily="34" charset="0"/>
                <a:ea typeface="宋体" panose="02010600030101010101" pitchFamily="2" charset="-122"/>
              </a:rPr>
              <a:t>天</a:t>
            </a:r>
            <a:r>
              <a:rPr lang="en-US" altLang="zh-CN" sz="1200" b="1">
                <a:solidFill>
                  <a:srgbClr val="080808"/>
                </a:solidFill>
                <a:latin typeface="Arial" panose="020B0604020202020204" pitchFamily="34" charset="0"/>
                <a:ea typeface="宋体" panose="02010600030101010101" pitchFamily="2" charset="-122"/>
              </a:rPr>
              <a:t>/</a:t>
            </a:r>
            <a:r>
              <a:rPr lang="zh-CN" altLang="en-US" sz="1200" b="1">
                <a:solidFill>
                  <a:srgbClr val="080808"/>
                </a:solidFill>
                <a:latin typeface="Arial" panose="020B0604020202020204" pitchFamily="34" charset="0"/>
                <a:ea typeface="宋体" panose="02010600030101010101" pitchFamily="2" charset="-122"/>
              </a:rPr>
              <a:t>个</a:t>
            </a:r>
            <a:endParaRPr lang="zh-CN" altLang="en-US" sz="1200" b="1">
              <a:solidFill>
                <a:srgbClr val="080808"/>
              </a:solidFill>
              <a:latin typeface="Arial" panose="020B0604020202020204" pitchFamily="34" charset="0"/>
              <a:ea typeface="宋体" panose="02010600030101010101" pitchFamily="2" charset="-122"/>
            </a:endParaRPr>
          </a:p>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毛利率：</a:t>
            </a:r>
            <a:r>
              <a:rPr lang="en-US" altLang="zh-CN" sz="1200" b="1">
                <a:solidFill>
                  <a:srgbClr val="080808"/>
                </a:solidFill>
                <a:latin typeface="Arial" panose="020B0604020202020204" pitchFamily="34" charset="0"/>
                <a:ea typeface="宋体" panose="02010600030101010101" pitchFamily="2" charset="-122"/>
              </a:rPr>
              <a:t>27-35%</a:t>
            </a:r>
            <a:endParaRPr lang="en-US" altLang="zh-CN" sz="1200" b="1">
              <a:solidFill>
                <a:srgbClr val="080808"/>
              </a:solidFill>
              <a:latin typeface="Arial" panose="020B0604020202020204" pitchFamily="34" charset="0"/>
              <a:ea typeface="宋体" panose="02010600030101010101" pitchFamily="2" charset="-122"/>
            </a:endParaRPr>
          </a:p>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净利润： </a:t>
            </a:r>
            <a:r>
              <a:rPr lang="en-US" altLang="zh-CN" sz="1200" b="1">
                <a:solidFill>
                  <a:srgbClr val="080808"/>
                </a:solidFill>
                <a:latin typeface="Arial" panose="020B0604020202020204" pitchFamily="34" charset="0"/>
                <a:ea typeface="宋体" panose="02010600030101010101" pitchFamily="2" charset="-122"/>
              </a:rPr>
              <a:t>17%</a:t>
            </a:r>
            <a:endParaRPr lang="en-US" altLang="zh-CN" sz="1200" b="1">
              <a:solidFill>
                <a:srgbClr val="080808"/>
              </a:solidFill>
              <a:latin typeface="Arial" panose="020B0604020202020204" pitchFamily="34" charset="0"/>
              <a:ea typeface="宋体" panose="02010600030101010101" pitchFamily="2" charset="-122"/>
            </a:endParaRPr>
          </a:p>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盗损率    </a:t>
            </a:r>
            <a:r>
              <a:rPr lang="en-US" altLang="zh-CN" sz="1200" b="1">
                <a:solidFill>
                  <a:srgbClr val="080808"/>
                </a:solidFill>
                <a:latin typeface="Arial" panose="020B0604020202020204" pitchFamily="34" charset="0"/>
                <a:ea typeface="宋体" panose="02010600030101010101" pitchFamily="2" charset="-122"/>
              </a:rPr>
              <a:t>1.6%</a:t>
            </a:r>
            <a:endParaRPr lang="en-US" altLang="zh-CN" sz="1200" b="1">
              <a:solidFill>
                <a:srgbClr val="080808"/>
              </a:solidFill>
              <a:latin typeface="Arial" panose="020B0604020202020204" pitchFamily="34" charset="0"/>
              <a:ea typeface="宋体" panose="02010600030101010101" pitchFamily="2" charset="-122"/>
            </a:endParaRPr>
          </a:p>
          <a:p>
            <a:pPr>
              <a:lnSpc>
                <a:spcPct val="150000"/>
              </a:lnSpc>
            </a:pPr>
            <a:endParaRPr lang="en-US" altLang="zh-CN" sz="1200" b="1">
              <a:solidFill>
                <a:srgbClr val="080808"/>
              </a:solidFill>
              <a:latin typeface="Arial" panose="020B0604020202020204" pitchFamily="34" charset="0"/>
              <a:ea typeface="宋体" panose="02010600030101010101" pitchFamily="2" charset="-122"/>
            </a:endParaRPr>
          </a:p>
          <a:p>
            <a:r>
              <a:rPr lang="zh-CN" altLang="en-US" sz="1200" b="1">
                <a:solidFill>
                  <a:srgbClr val="080808"/>
                </a:solidFill>
                <a:latin typeface="Arial" panose="020B0604020202020204" pitchFamily="34" charset="0"/>
                <a:ea typeface="宋体" panose="02010600030101010101" pitchFamily="2" charset="-122"/>
              </a:rPr>
              <a:t>   </a:t>
            </a:r>
            <a:endParaRPr lang="zh-CN" altLang="en-US" sz="1200" b="1">
              <a:solidFill>
                <a:srgbClr val="080808"/>
              </a:solidFill>
              <a:latin typeface="Arial" panose="020B0604020202020204" pitchFamily="34" charset="0"/>
              <a:ea typeface="宋体" panose="02010600030101010101" pitchFamily="2" charset="-122"/>
            </a:endParaRPr>
          </a:p>
        </p:txBody>
      </p:sp>
      <p:sp>
        <p:nvSpPr>
          <p:cNvPr id="25618" name="Text Box 24"/>
          <p:cNvSpPr txBox="1"/>
          <p:nvPr/>
        </p:nvSpPr>
        <p:spPr>
          <a:xfrm>
            <a:off x="5131594" y="3178969"/>
            <a:ext cx="1177529" cy="275590"/>
          </a:xfrm>
          <a:prstGeom prst="rect">
            <a:avLst/>
          </a:prstGeom>
          <a:noFill/>
          <a:ln w="9525">
            <a:noFill/>
          </a:ln>
        </p:spPr>
        <p:txBody>
          <a:bodyPr anchor="t">
            <a:spAutoFit/>
          </a:bodyPr>
          <a:p>
            <a:pPr algn="r">
              <a:spcBef>
                <a:spcPct val="50000"/>
              </a:spcBef>
            </a:pPr>
            <a:r>
              <a:rPr lang="en-US" altLang="zh-CN" sz="1200" b="1">
                <a:latin typeface="Arial" panose="020B0604020202020204" pitchFamily="34" charset="0"/>
                <a:ea typeface="宋体" panose="02010600030101010101" pitchFamily="2" charset="-122"/>
              </a:rPr>
              <a:t>Text in here</a:t>
            </a:r>
            <a:endParaRPr lang="en-US" altLang="zh-CN" sz="1200" b="1">
              <a:latin typeface="Arial" panose="020B0604020202020204" pitchFamily="34" charset="0"/>
              <a:ea typeface="宋体" panose="02010600030101010101" pitchFamily="2" charset="-122"/>
            </a:endParaRPr>
          </a:p>
        </p:txBody>
      </p:sp>
      <p:sp>
        <p:nvSpPr>
          <p:cNvPr id="25619" name="圆角矩形 30"/>
          <p:cNvSpPr/>
          <p:nvPr/>
        </p:nvSpPr>
        <p:spPr>
          <a:xfrm>
            <a:off x="4726781" y="2172891"/>
            <a:ext cx="1681163" cy="2512219"/>
          </a:xfrm>
          <a:prstGeom prst="roundRect">
            <a:avLst>
              <a:gd name="adj" fmla="val 2259"/>
            </a:avLst>
          </a:prstGeom>
          <a:gradFill rotWithShape="1">
            <a:gsLst>
              <a:gs pos="0">
                <a:srgbClr val="E8E8E8"/>
              </a:gs>
              <a:gs pos="100000">
                <a:srgbClr val="C7C7C7">
                  <a:alpha val="0"/>
                </a:srgbClr>
              </a:gs>
            </a:gsLst>
            <a:lin ang="5400000" scaled="1"/>
            <a:tileRect/>
          </a:gradFill>
          <a:ln w="28575">
            <a:noFill/>
          </a:ln>
        </p:spPr>
        <p:txBody>
          <a:bodyPr anchor="t"/>
          <a:p>
            <a:endParaRPr lang="zh-CN" altLang="en-US" sz="100">
              <a:latin typeface="Arial" panose="020B0604020202020204" pitchFamily="34" charset="0"/>
              <a:ea typeface="微软雅黑" panose="020B0503020204020204" charset="-122"/>
            </a:endParaRPr>
          </a:p>
        </p:txBody>
      </p:sp>
      <p:sp>
        <p:nvSpPr>
          <p:cNvPr id="25620" name="圆角矩形 31"/>
          <p:cNvSpPr/>
          <p:nvPr/>
        </p:nvSpPr>
        <p:spPr>
          <a:xfrm>
            <a:off x="4758929" y="2210991"/>
            <a:ext cx="1618059" cy="286940"/>
          </a:xfrm>
          <a:prstGeom prst="roundRect">
            <a:avLst>
              <a:gd name="adj" fmla="val 0"/>
            </a:avLst>
          </a:prstGeom>
          <a:gradFill rotWithShape="0">
            <a:gsLst>
              <a:gs pos="0">
                <a:srgbClr val="1D636F"/>
              </a:gs>
              <a:gs pos="100000">
                <a:schemeClr val="accent1"/>
              </a:gs>
            </a:gsLst>
            <a:lin ang="5400000" scaled="1"/>
            <a:tileRect/>
          </a:gradFill>
          <a:ln w="19050" cap="flat" cmpd="sng">
            <a:solidFill>
              <a:srgbClr val="DDDDDD"/>
            </a:solidFill>
            <a:prstDash val="solid"/>
            <a:round/>
            <a:headEnd type="none" w="med" len="med"/>
            <a:tailEnd type="none" w="med" len="med"/>
          </a:ln>
        </p:spPr>
        <p:txBody>
          <a:bodyPr anchor="t"/>
          <a:p>
            <a:endParaRPr lang="zh-CN" altLang="en-US" sz="100">
              <a:latin typeface="Arial" panose="020B0604020202020204" pitchFamily="34" charset="0"/>
              <a:ea typeface="微软雅黑" panose="020B0503020204020204" charset="-122"/>
            </a:endParaRPr>
          </a:p>
        </p:txBody>
      </p:sp>
      <p:sp>
        <p:nvSpPr>
          <p:cNvPr id="25621" name="文本框 32"/>
          <p:cNvSpPr txBox="1"/>
          <p:nvPr/>
        </p:nvSpPr>
        <p:spPr>
          <a:xfrm>
            <a:off x="4777979" y="2199085"/>
            <a:ext cx="1583531" cy="321945"/>
          </a:xfrm>
          <a:prstGeom prst="rect">
            <a:avLst/>
          </a:prstGeom>
          <a:noFill/>
          <a:ln w="9525">
            <a:noFill/>
          </a:ln>
        </p:spPr>
        <p:txBody>
          <a:bodyPr anchor="t">
            <a:spAutoFit/>
          </a:bodyPr>
          <a:p>
            <a:pPr algn="ctr">
              <a:spcBef>
                <a:spcPct val="50000"/>
              </a:spcBef>
            </a:pPr>
            <a:r>
              <a:rPr lang="zh-CN" altLang="zh-CN" sz="1500" b="1">
                <a:solidFill>
                  <a:srgbClr val="FEFEFE"/>
                </a:solidFill>
                <a:latin typeface="Arial" panose="020B0604020202020204" pitchFamily="34" charset="0"/>
                <a:ea typeface="宋体" panose="02010600030101010101" pitchFamily="2" charset="-122"/>
              </a:rPr>
              <a:t>商品指标</a:t>
            </a:r>
            <a:endParaRPr lang="zh-CN" altLang="zh-CN" sz="1500" b="1">
              <a:solidFill>
                <a:srgbClr val="FEFEFE"/>
              </a:solidFill>
              <a:latin typeface="Arial" panose="020B0604020202020204" pitchFamily="34" charset="0"/>
              <a:ea typeface="宋体" panose="02010600030101010101" pitchFamily="2" charset="-122"/>
            </a:endParaRPr>
          </a:p>
        </p:txBody>
      </p:sp>
      <p:sp>
        <p:nvSpPr>
          <p:cNvPr id="25622" name="Text Box 24"/>
          <p:cNvSpPr txBox="1"/>
          <p:nvPr/>
        </p:nvSpPr>
        <p:spPr>
          <a:xfrm>
            <a:off x="7055644" y="3178969"/>
            <a:ext cx="1177529" cy="275590"/>
          </a:xfrm>
          <a:prstGeom prst="rect">
            <a:avLst/>
          </a:prstGeom>
          <a:noFill/>
          <a:ln w="9525">
            <a:noFill/>
          </a:ln>
        </p:spPr>
        <p:txBody>
          <a:bodyPr anchor="t">
            <a:spAutoFit/>
          </a:bodyPr>
          <a:p>
            <a:pPr algn="r">
              <a:spcBef>
                <a:spcPct val="50000"/>
              </a:spcBef>
            </a:pPr>
            <a:r>
              <a:rPr lang="en-US" altLang="zh-CN" sz="1200" b="1">
                <a:latin typeface="Arial" panose="020B0604020202020204" pitchFamily="34" charset="0"/>
                <a:ea typeface="宋体" panose="02010600030101010101" pitchFamily="2" charset="-122"/>
              </a:rPr>
              <a:t>Text in here</a:t>
            </a:r>
            <a:endParaRPr lang="en-US" altLang="zh-CN" sz="1200" b="1">
              <a:latin typeface="Arial" panose="020B0604020202020204" pitchFamily="34" charset="0"/>
              <a:ea typeface="宋体" panose="02010600030101010101" pitchFamily="2" charset="-122"/>
            </a:endParaRPr>
          </a:p>
        </p:txBody>
      </p:sp>
      <p:sp>
        <p:nvSpPr>
          <p:cNvPr id="25623" name="圆角矩形 35"/>
          <p:cNvSpPr/>
          <p:nvPr/>
        </p:nvSpPr>
        <p:spPr>
          <a:xfrm>
            <a:off x="6652022" y="2172891"/>
            <a:ext cx="1681163" cy="2512219"/>
          </a:xfrm>
          <a:prstGeom prst="roundRect">
            <a:avLst>
              <a:gd name="adj" fmla="val 2259"/>
            </a:avLst>
          </a:prstGeom>
          <a:gradFill rotWithShape="1">
            <a:gsLst>
              <a:gs pos="0">
                <a:srgbClr val="E8E8E8"/>
              </a:gs>
              <a:gs pos="100000">
                <a:srgbClr val="C7C7C7">
                  <a:alpha val="0"/>
                </a:srgbClr>
              </a:gs>
            </a:gsLst>
            <a:lin ang="5400000" scaled="1"/>
            <a:tileRect/>
          </a:gradFill>
          <a:ln w="28575">
            <a:noFill/>
          </a:ln>
        </p:spPr>
        <p:txBody>
          <a:bodyPr anchor="t"/>
          <a:p>
            <a:endParaRPr lang="zh-CN" altLang="en-US" sz="100">
              <a:latin typeface="Arial" panose="020B0604020202020204" pitchFamily="34" charset="0"/>
              <a:ea typeface="微软雅黑" panose="020B0503020204020204" charset="-122"/>
            </a:endParaRPr>
          </a:p>
        </p:txBody>
      </p:sp>
      <p:sp>
        <p:nvSpPr>
          <p:cNvPr id="25624" name="圆角矩形 36"/>
          <p:cNvSpPr/>
          <p:nvPr/>
        </p:nvSpPr>
        <p:spPr>
          <a:xfrm>
            <a:off x="6684169" y="2210991"/>
            <a:ext cx="1618060" cy="286940"/>
          </a:xfrm>
          <a:prstGeom prst="roundRect">
            <a:avLst>
              <a:gd name="adj" fmla="val 0"/>
            </a:avLst>
          </a:prstGeom>
          <a:gradFill rotWithShape="0">
            <a:gsLst>
              <a:gs pos="0">
                <a:srgbClr val="1D636F"/>
              </a:gs>
              <a:gs pos="100000">
                <a:schemeClr val="accent1"/>
              </a:gs>
            </a:gsLst>
            <a:lin ang="5400000" scaled="1"/>
            <a:tileRect/>
          </a:gradFill>
          <a:ln w="19050" cap="flat" cmpd="sng">
            <a:solidFill>
              <a:srgbClr val="DDDDDD"/>
            </a:solidFill>
            <a:prstDash val="solid"/>
            <a:round/>
            <a:headEnd type="none" w="med" len="med"/>
            <a:tailEnd type="none" w="med" len="med"/>
          </a:ln>
        </p:spPr>
        <p:txBody>
          <a:bodyPr anchor="t"/>
          <a:p>
            <a:endParaRPr lang="zh-CN" altLang="en-US" sz="100">
              <a:latin typeface="Arial" panose="020B0604020202020204" pitchFamily="34" charset="0"/>
              <a:ea typeface="微软雅黑" panose="020B0503020204020204" charset="-122"/>
            </a:endParaRPr>
          </a:p>
        </p:txBody>
      </p:sp>
      <p:sp>
        <p:nvSpPr>
          <p:cNvPr id="25625" name="文本框 37"/>
          <p:cNvSpPr txBox="1"/>
          <p:nvPr/>
        </p:nvSpPr>
        <p:spPr>
          <a:xfrm>
            <a:off x="6703219" y="2199085"/>
            <a:ext cx="1583531" cy="275590"/>
          </a:xfrm>
          <a:prstGeom prst="rect">
            <a:avLst/>
          </a:prstGeom>
          <a:noFill/>
          <a:ln w="9525">
            <a:noFill/>
          </a:ln>
        </p:spPr>
        <p:txBody>
          <a:bodyPr anchor="t">
            <a:spAutoFit/>
          </a:bodyPr>
          <a:p>
            <a:pPr algn="ctr">
              <a:spcBef>
                <a:spcPct val="50000"/>
              </a:spcBef>
            </a:pPr>
            <a:r>
              <a:rPr lang="zh-CN" altLang="zh-CN" sz="1200" b="1">
                <a:solidFill>
                  <a:srgbClr val="FEFEFE"/>
                </a:solidFill>
                <a:latin typeface="Arial" panose="020B0604020202020204" pitchFamily="34" charset="0"/>
                <a:ea typeface="宋体" panose="02010600030101010101" pitchFamily="2" charset="-122"/>
              </a:rPr>
              <a:t>购买人群及时间分布</a:t>
            </a:r>
            <a:endParaRPr lang="zh-CN" altLang="zh-CN" sz="1200" b="1">
              <a:solidFill>
                <a:srgbClr val="FEFEFE"/>
              </a:solidFill>
              <a:latin typeface="Arial" panose="020B0604020202020204" pitchFamily="34" charset="0"/>
              <a:ea typeface="宋体" panose="02010600030101010101" pitchFamily="2" charset="-122"/>
            </a:endParaRPr>
          </a:p>
        </p:txBody>
      </p:sp>
      <p:sp>
        <p:nvSpPr>
          <p:cNvPr id="25626" name="矩形 38"/>
          <p:cNvSpPr/>
          <p:nvPr/>
        </p:nvSpPr>
        <p:spPr>
          <a:xfrm>
            <a:off x="6694885" y="2618185"/>
            <a:ext cx="1615678" cy="2861310"/>
          </a:xfrm>
          <a:prstGeom prst="rect">
            <a:avLst/>
          </a:prstGeom>
          <a:noFill/>
          <a:ln w="9525">
            <a:noFill/>
          </a:ln>
        </p:spPr>
        <p:txBody>
          <a:bodyPr anchor="t">
            <a:spAutoFit/>
          </a:bodyPr>
          <a:p>
            <a:r>
              <a:rPr lang="zh-CN" altLang="en-US" sz="1200" b="1">
                <a:solidFill>
                  <a:srgbClr val="080808"/>
                </a:solidFill>
                <a:latin typeface="Arial" panose="020B0604020202020204" pitchFamily="34" charset="0"/>
                <a:ea typeface="宋体" panose="02010600030101010101" pitchFamily="2" charset="-122"/>
              </a:rPr>
              <a:t>年龄分布：</a:t>
            </a:r>
            <a:endParaRPr lang="zh-CN" altLang="en-US" sz="1200" b="1">
              <a:solidFill>
                <a:srgbClr val="080808"/>
              </a:solidFill>
              <a:latin typeface="Arial" panose="020B0604020202020204" pitchFamily="34" charset="0"/>
              <a:ea typeface="宋体" panose="02010600030101010101" pitchFamily="2" charset="-122"/>
            </a:endParaRPr>
          </a:p>
          <a:p>
            <a:pPr>
              <a:buChar char="•"/>
            </a:pPr>
            <a:r>
              <a:rPr lang="en-US" altLang="zh-CN" sz="1200" b="1">
                <a:solidFill>
                  <a:srgbClr val="080808"/>
                </a:solidFill>
                <a:latin typeface="Arial" panose="020B0604020202020204" pitchFamily="34" charset="0"/>
                <a:ea typeface="宋体" panose="02010600030101010101" pitchFamily="2" charset="-122"/>
              </a:rPr>
              <a:t>20</a:t>
            </a:r>
            <a:r>
              <a:rPr lang="zh-CN" altLang="en-US" sz="1200" b="1">
                <a:solidFill>
                  <a:srgbClr val="080808"/>
                </a:solidFill>
                <a:latin typeface="Arial" panose="020B0604020202020204" pitchFamily="34" charset="0"/>
                <a:ea typeface="宋体" panose="02010600030101010101" pitchFamily="2" charset="-122"/>
              </a:rPr>
              <a:t>岁以下：</a:t>
            </a:r>
            <a:r>
              <a:rPr lang="en-US" altLang="zh-CN" sz="1200" b="1">
                <a:solidFill>
                  <a:srgbClr val="080808"/>
                </a:solidFill>
                <a:latin typeface="Arial" panose="020B0604020202020204" pitchFamily="34" charset="0"/>
                <a:ea typeface="宋体" panose="02010600030101010101" pitchFamily="2" charset="-122"/>
              </a:rPr>
              <a:t>20%</a:t>
            </a:r>
            <a:endParaRPr lang="en-US" altLang="zh-CN" sz="1200" b="1">
              <a:solidFill>
                <a:srgbClr val="080808"/>
              </a:solidFill>
              <a:latin typeface="Arial" panose="020B0604020202020204" pitchFamily="34" charset="0"/>
              <a:ea typeface="宋体" panose="02010600030101010101" pitchFamily="2" charset="-122"/>
            </a:endParaRPr>
          </a:p>
          <a:p>
            <a:pPr>
              <a:buChar char="•"/>
            </a:pPr>
            <a:r>
              <a:rPr lang="en-US" altLang="zh-CN" sz="1200" b="1">
                <a:solidFill>
                  <a:srgbClr val="080808"/>
                </a:solidFill>
                <a:latin typeface="Arial" panose="020B0604020202020204" pitchFamily="34" charset="0"/>
                <a:ea typeface="宋体" panose="02010600030101010101" pitchFamily="2" charset="-122"/>
              </a:rPr>
              <a:t>  20-60</a:t>
            </a:r>
            <a:r>
              <a:rPr lang="zh-CN" altLang="en-US" sz="1200" b="1">
                <a:solidFill>
                  <a:srgbClr val="080808"/>
                </a:solidFill>
                <a:latin typeface="Arial" panose="020B0604020202020204" pitchFamily="34" charset="0"/>
                <a:ea typeface="宋体" panose="02010600030101010101" pitchFamily="2" charset="-122"/>
              </a:rPr>
              <a:t>岁：</a:t>
            </a:r>
            <a:r>
              <a:rPr lang="en-US" altLang="zh-CN" sz="1200" b="1">
                <a:solidFill>
                  <a:srgbClr val="080808"/>
                </a:solidFill>
                <a:latin typeface="Arial" panose="020B0604020202020204" pitchFamily="34" charset="0"/>
                <a:ea typeface="宋体" panose="02010600030101010101" pitchFamily="2" charset="-122"/>
              </a:rPr>
              <a:t>70%</a:t>
            </a:r>
            <a:endParaRPr lang="en-US" altLang="zh-CN" sz="1200" b="1">
              <a:solidFill>
                <a:srgbClr val="080808"/>
              </a:solidFill>
              <a:latin typeface="Arial" panose="020B0604020202020204" pitchFamily="34" charset="0"/>
              <a:ea typeface="宋体" panose="02010600030101010101" pitchFamily="2" charset="-122"/>
            </a:endParaRPr>
          </a:p>
          <a:p>
            <a:pPr>
              <a:buChar char="•"/>
            </a:pPr>
            <a:r>
              <a:rPr lang="en-US" altLang="zh-CN" sz="1200" b="1">
                <a:solidFill>
                  <a:srgbClr val="080808"/>
                </a:solidFill>
                <a:latin typeface="Arial" panose="020B0604020202020204" pitchFamily="34" charset="0"/>
                <a:ea typeface="宋体" panose="02010600030101010101" pitchFamily="2" charset="-122"/>
              </a:rPr>
              <a:t>60</a:t>
            </a:r>
            <a:r>
              <a:rPr lang="zh-CN" altLang="zh-CN" sz="1200" b="1">
                <a:solidFill>
                  <a:srgbClr val="080808"/>
                </a:solidFill>
                <a:latin typeface="Arial" panose="020B0604020202020204" pitchFamily="34" charset="0"/>
                <a:ea typeface="宋体" panose="02010600030101010101" pitchFamily="2" charset="-122"/>
              </a:rPr>
              <a:t>岁以上：</a:t>
            </a:r>
            <a:r>
              <a:rPr lang="en-US" altLang="zh-CN" sz="1200" b="1">
                <a:solidFill>
                  <a:srgbClr val="080808"/>
                </a:solidFill>
                <a:latin typeface="Arial" panose="020B0604020202020204" pitchFamily="34" charset="0"/>
                <a:ea typeface="宋体" panose="02010600030101010101" pitchFamily="2" charset="-122"/>
              </a:rPr>
              <a:t>10%</a:t>
            </a:r>
            <a:endParaRPr lang="en-US" altLang="zh-CN" sz="1200" b="1">
              <a:solidFill>
                <a:srgbClr val="080808"/>
              </a:solidFill>
              <a:latin typeface="Arial" panose="020B0604020202020204" pitchFamily="34" charset="0"/>
              <a:ea typeface="宋体" panose="02010600030101010101" pitchFamily="2" charset="-122"/>
            </a:endParaRPr>
          </a:p>
          <a:p>
            <a:r>
              <a:rPr lang="zh-CN" altLang="en-US" sz="1200" b="1">
                <a:solidFill>
                  <a:srgbClr val="080808"/>
                </a:solidFill>
                <a:latin typeface="Arial" panose="020B0604020202020204" pitchFamily="34" charset="0"/>
                <a:ea typeface="宋体" panose="02010600030101010101" pitchFamily="2" charset="-122"/>
              </a:rPr>
              <a:t>时间分布：</a:t>
            </a:r>
            <a:endParaRPr lang="zh-CN" altLang="en-US" sz="1200" b="1">
              <a:solidFill>
                <a:srgbClr val="080808"/>
              </a:solidFill>
              <a:latin typeface="Arial" panose="020B0604020202020204" pitchFamily="34" charset="0"/>
              <a:ea typeface="宋体" panose="02010600030101010101" pitchFamily="2" charset="-122"/>
            </a:endParaRPr>
          </a:p>
          <a:p>
            <a:r>
              <a:rPr lang="en-US" altLang="zh-CN" sz="1200" b="1">
                <a:solidFill>
                  <a:srgbClr val="080808"/>
                </a:solidFill>
                <a:latin typeface="Arial" panose="020B0604020202020204" pitchFamily="34" charset="0"/>
                <a:ea typeface="宋体" panose="02010600030101010101" pitchFamily="2" charset="-122"/>
              </a:rPr>
              <a:t>0-6</a:t>
            </a:r>
            <a:r>
              <a:rPr lang="zh-CN" altLang="en-US" sz="1200" b="1">
                <a:solidFill>
                  <a:srgbClr val="080808"/>
                </a:solidFill>
                <a:latin typeface="Arial" panose="020B0604020202020204" pitchFamily="34" charset="0"/>
                <a:ea typeface="宋体" panose="02010600030101010101" pitchFamily="2" charset="-122"/>
              </a:rPr>
              <a:t>：</a:t>
            </a:r>
            <a:r>
              <a:rPr lang="en-US" altLang="zh-CN" sz="1200" b="1">
                <a:solidFill>
                  <a:srgbClr val="080808"/>
                </a:solidFill>
                <a:latin typeface="Arial" panose="020B0604020202020204" pitchFamily="34" charset="0"/>
                <a:ea typeface="宋体" panose="02010600030101010101" pitchFamily="2" charset="-122"/>
              </a:rPr>
              <a:t>00</a:t>
            </a:r>
            <a:r>
              <a:rPr lang="zh-CN" altLang="en-US" sz="1200" b="1">
                <a:solidFill>
                  <a:srgbClr val="080808"/>
                </a:solidFill>
                <a:latin typeface="Arial" panose="020B0604020202020204" pitchFamily="34" charset="0"/>
                <a:ea typeface="宋体" panose="02010600030101010101" pitchFamily="2" charset="-122"/>
              </a:rPr>
              <a:t>：           </a:t>
            </a:r>
            <a:r>
              <a:rPr lang="en-US" altLang="zh-CN" sz="1200" b="1">
                <a:solidFill>
                  <a:srgbClr val="080808"/>
                </a:solidFill>
                <a:latin typeface="Arial" panose="020B0604020202020204" pitchFamily="34" charset="0"/>
                <a:ea typeface="宋体" panose="02010600030101010101" pitchFamily="2" charset="-122"/>
              </a:rPr>
              <a:t>20%</a:t>
            </a:r>
            <a:endParaRPr lang="en-US" altLang="zh-CN" sz="1200" b="1">
              <a:solidFill>
                <a:srgbClr val="080808"/>
              </a:solidFill>
              <a:latin typeface="Arial" panose="020B0604020202020204" pitchFamily="34" charset="0"/>
              <a:ea typeface="宋体" panose="02010600030101010101" pitchFamily="2" charset="-122"/>
            </a:endParaRPr>
          </a:p>
          <a:p>
            <a:r>
              <a:rPr lang="en-US" altLang="zh-CN" sz="1200" b="1">
                <a:solidFill>
                  <a:srgbClr val="080808"/>
                </a:solidFill>
                <a:latin typeface="Arial" panose="020B0604020202020204" pitchFamily="34" charset="0"/>
                <a:ea typeface="宋体" panose="02010600030101010101" pitchFamily="2" charset="-122"/>
              </a:rPr>
              <a:t>6</a:t>
            </a:r>
            <a:r>
              <a:rPr lang="zh-CN" altLang="en-US" sz="1200" b="1">
                <a:solidFill>
                  <a:srgbClr val="080808"/>
                </a:solidFill>
                <a:latin typeface="Arial" panose="020B0604020202020204" pitchFamily="34" charset="0"/>
                <a:ea typeface="宋体" panose="02010600030101010101" pitchFamily="2" charset="-122"/>
              </a:rPr>
              <a:t>：</a:t>
            </a:r>
            <a:r>
              <a:rPr lang="en-US" altLang="zh-CN" sz="1200" b="1">
                <a:solidFill>
                  <a:srgbClr val="080808"/>
                </a:solidFill>
                <a:latin typeface="Arial" panose="020B0604020202020204" pitchFamily="34" charset="0"/>
                <a:ea typeface="宋体" panose="02010600030101010101" pitchFamily="2" charset="-122"/>
              </a:rPr>
              <a:t>00-12:00</a:t>
            </a:r>
            <a:r>
              <a:rPr lang="zh-CN" altLang="en-US" sz="1200" b="1">
                <a:solidFill>
                  <a:srgbClr val="080808"/>
                </a:solidFill>
                <a:latin typeface="Arial" panose="020B0604020202020204" pitchFamily="34" charset="0"/>
                <a:ea typeface="宋体" panose="02010600030101010101" pitchFamily="2" charset="-122"/>
              </a:rPr>
              <a:t>：    </a:t>
            </a:r>
            <a:r>
              <a:rPr lang="en-US" altLang="zh-CN" sz="1200" b="1">
                <a:solidFill>
                  <a:srgbClr val="080808"/>
                </a:solidFill>
                <a:latin typeface="Arial" panose="020B0604020202020204" pitchFamily="34" charset="0"/>
                <a:ea typeface="宋体" panose="02010600030101010101" pitchFamily="2" charset="-122"/>
              </a:rPr>
              <a:t>17%</a:t>
            </a:r>
            <a:endParaRPr lang="en-US" altLang="zh-CN" sz="1200" b="1">
              <a:solidFill>
                <a:srgbClr val="080808"/>
              </a:solidFill>
              <a:latin typeface="Arial" panose="020B0604020202020204" pitchFamily="34" charset="0"/>
              <a:ea typeface="宋体" panose="02010600030101010101" pitchFamily="2" charset="-122"/>
            </a:endParaRPr>
          </a:p>
          <a:p>
            <a:r>
              <a:rPr lang="en-US" altLang="zh-CN" sz="1200" b="1">
                <a:solidFill>
                  <a:srgbClr val="080808"/>
                </a:solidFill>
                <a:latin typeface="Arial" panose="020B0604020202020204" pitchFamily="34" charset="0"/>
                <a:ea typeface="宋体" panose="02010600030101010101" pitchFamily="2" charset="-122"/>
              </a:rPr>
              <a:t>12</a:t>
            </a:r>
            <a:r>
              <a:rPr lang="zh-CN" altLang="en-US" sz="1200" b="1">
                <a:solidFill>
                  <a:srgbClr val="080808"/>
                </a:solidFill>
                <a:latin typeface="Arial" panose="020B0604020202020204" pitchFamily="34" charset="0"/>
                <a:ea typeface="宋体" panose="02010600030101010101" pitchFamily="2" charset="-122"/>
              </a:rPr>
              <a:t>：</a:t>
            </a:r>
            <a:r>
              <a:rPr lang="en-US" altLang="zh-CN" sz="1200" b="1">
                <a:solidFill>
                  <a:srgbClr val="080808"/>
                </a:solidFill>
                <a:latin typeface="Arial" panose="020B0604020202020204" pitchFamily="34" charset="0"/>
                <a:ea typeface="宋体" panose="02010600030101010101" pitchFamily="2" charset="-122"/>
              </a:rPr>
              <a:t>00-18</a:t>
            </a:r>
            <a:r>
              <a:rPr lang="zh-CN" altLang="en-US" sz="1200" b="1">
                <a:solidFill>
                  <a:srgbClr val="080808"/>
                </a:solidFill>
                <a:latin typeface="Arial" panose="020B0604020202020204" pitchFamily="34" charset="0"/>
                <a:ea typeface="宋体" panose="02010600030101010101" pitchFamily="2" charset="-122"/>
              </a:rPr>
              <a:t>：</a:t>
            </a:r>
            <a:r>
              <a:rPr lang="en-US" altLang="zh-CN" sz="1200" b="1">
                <a:solidFill>
                  <a:srgbClr val="080808"/>
                </a:solidFill>
                <a:latin typeface="Arial" panose="020B0604020202020204" pitchFamily="34" charset="0"/>
                <a:ea typeface="宋体" panose="02010600030101010101" pitchFamily="2" charset="-122"/>
              </a:rPr>
              <a:t>00:  25%</a:t>
            </a:r>
            <a:endParaRPr lang="en-US" altLang="zh-CN" sz="1200" b="1">
              <a:solidFill>
                <a:srgbClr val="080808"/>
              </a:solidFill>
              <a:latin typeface="Arial" panose="020B0604020202020204" pitchFamily="34" charset="0"/>
              <a:ea typeface="宋体" panose="02010600030101010101" pitchFamily="2" charset="-122"/>
            </a:endParaRPr>
          </a:p>
          <a:p>
            <a:r>
              <a:rPr lang="en-US" altLang="zh-CN" sz="1200" b="1">
                <a:solidFill>
                  <a:srgbClr val="080808"/>
                </a:solidFill>
                <a:latin typeface="Arial" panose="020B0604020202020204" pitchFamily="34" charset="0"/>
                <a:ea typeface="宋体" panose="02010600030101010101" pitchFamily="2" charset="-122"/>
              </a:rPr>
              <a:t>18:00-24:00:      48%</a:t>
            </a:r>
            <a:endParaRPr lang="zh-CN" altLang="en-US" sz="1200" b="1">
              <a:solidFill>
                <a:srgbClr val="080808"/>
              </a:solidFill>
              <a:latin typeface="Arial" panose="020B0604020202020204" pitchFamily="34" charset="0"/>
              <a:ea typeface="宋体" panose="02010600030101010101" pitchFamily="2" charset="-122"/>
            </a:endParaRPr>
          </a:p>
          <a:p>
            <a:pPr>
              <a:buChar char="•"/>
            </a:pPr>
            <a:endParaRPr lang="en-US" altLang="zh-CN" sz="1200" b="1">
              <a:solidFill>
                <a:srgbClr val="080808"/>
              </a:solidFill>
              <a:latin typeface="Arial" panose="020B0604020202020204" pitchFamily="34" charset="0"/>
              <a:ea typeface="宋体" panose="02010600030101010101" pitchFamily="2" charset="-122"/>
            </a:endParaRPr>
          </a:p>
          <a:p>
            <a:pPr>
              <a:buChar char="•"/>
            </a:pPr>
            <a:endParaRPr lang="en-US" altLang="zh-CN" sz="1200" b="1">
              <a:solidFill>
                <a:srgbClr val="080808"/>
              </a:solidFill>
              <a:latin typeface="Arial" panose="020B0604020202020204" pitchFamily="34" charset="0"/>
              <a:ea typeface="宋体" panose="02010600030101010101" pitchFamily="2" charset="-122"/>
            </a:endParaRPr>
          </a:p>
        </p:txBody>
      </p:sp>
      <p:sp>
        <p:nvSpPr>
          <p:cNvPr id="25627" name="矩形 39"/>
          <p:cNvSpPr/>
          <p:nvPr/>
        </p:nvSpPr>
        <p:spPr>
          <a:xfrm>
            <a:off x="4814888" y="2606278"/>
            <a:ext cx="1615679" cy="1938020"/>
          </a:xfrm>
          <a:prstGeom prst="rect">
            <a:avLst/>
          </a:prstGeom>
          <a:noFill/>
          <a:ln w="9525">
            <a:noFill/>
          </a:ln>
        </p:spPr>
        <p:txBody>
          <a:bodyPr anchor="t">
            <a:spAutoFit/>
          </a:bodyPr>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 </a:t>
            </a:r>
            <a:r>
              <a:rPr lang="en-US" altLang="zh-CN" sz="1200" b="1">
                <a:solidFill>
                  <a:srgbClr val="080808"/>
                </a:solidFill>
                <a:latin typeface="Arial" panose="020B0604020202020204" pitchFamily="34" charset="0"/>
                <a:ea typeface="宋体" panose="02010600030101010101" pitchFamily="2" charset="-122"/>
              </a:rPr>
              <a:t>2500</a:t>
            </a:r>
            <a:r>
              <a:rPr lang="zh-CN" altLang="en-US" sz="1200" b="1">
                <a:solidFill>
                  <a:srgbClr val="080808"/>
                </a:solidFill>
                <a:latin typeface="Arial" panose="020B0604020202020204" pitchFamily="34" charset="0"/>
                <a:ea typeface="宋体" panose="02010600030101010101" pitchFamily="2" charset="-122"/>
              </a:rPr>
              <a:t>左右</a:t>
            </a:r>
            <a:r>
              <a:rPr lang="en-US" altLang="zh-CN" sz="1200" b="1">
                <a:solidFill>
                  <a:srgbClr val="080808"/>
                </a:solidFill>
                <a:latin typeface="Arial" panose="020B0604020202020204" pitchFamily="34" charset="0"/>
                <a:ea typeface="宋体" panose="02010600030101010101" pitchFamily="2" charset="-122"/>
              </a:rPr>
              <a:t>/</a:t>
            </a:r>
            <a:r>
              <a:rPr lang="zh-CN" altLang="en-US" sz="1200" b="1">
                <a:solidFill>
                  <a:srgbClr val="080808"/>
                </a:solidFill>
                <a:latin typeface="Arial" panose="020B0604020202020204" pitchFamily="34" charset="0"/>
                <a:ea typeface="宋体" panose="02010600030101010101" pitchFamily="2" charset="-122"/>
              </a:rPr>
              <a:t>天</a:t>
            </a:r>
            <a:r>
              <a:rPr lang="en-US" altLang="zh-CN" sz="1200" b="1">
                <a:solidFill>
                  <a:srgbClr val="080808"/>
                </a:solidFill>
                <a:latin typeface="Arial" panose="020B0604020202020204" pitchFamily="34" charset="0"/>
                <a:ea typeface="宋体" panose="02010600030101010101" pitchFamily="2" charset="-122"/>
              </a:rPr>
              <a:t>/</a:t>
            </a:r>
            <a:r>
              <a:rPr lang="zh-CN" altLang="en-US" sz="1200" b="1">
                <a:solidFill>
                  <a:srgbClr val="080808"/>
                </a:solidFill>
                <a:latin typeface="Arial" panose="020B0604020202020204" pitchFamily="34" charset="0"/>
                <a:ea typeface="宋体" panose="02010600030101010101" pitchFamily="2" charset="-122"/>
              </a:rPr>
              <a:t>个</a:t>
            </a:r>
            <a:endParaRPr lang="zh-CN" altLang="en-US" sz="1200" b="1">
              <a:solidFill>
                <a:srgbClr val="080808"/>
              </a:solidFill>
              <a:latin typeface="Arial" panose="020B0604020202020204" pitchFamily="34" charset="0"/>
              <a:ea typeface="宋体" panose="02010600030101010101" pitchFamily="2" charset="-122"/>
            </a:endParaRPr>
          </a:p>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酒水、饮料：</a:t>
            </a:r>
            <a:r>
              <a:rPr lang="en-US" altLang="zh-CN" sz="1200" b="1">
                <a:solidFill>
                  <a:srgbClr val="080808"/>
                </a:solidFill>
                <a:latin typeface="Arial" panose="020B0604020202020204" pitchFamily="34" charset="0"/>
                <a:ea typeface="宋体" panose="02010600030101010101" pitchFamily="2" charset="-122"/>
              </a:rPr>
              <a:t>37%</a:t>
            </a:r>
            <a:endParaRPr lang="en-US" altLang="zh-CN" sz="1200" b="1">
              <a:solidFill>
                <a:srgbClr val="080808"/>
              </a:solidFill>
              <a:latin typeface="Arial" panose="020B0604020202020204" pitchFamily="34" charset="0"/>
              <a:ea typeface="宋体" panose="02010600030101010101" pitchFamily="2" charset="-122"/>
            </a:endParaRPr>
          </a:p>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零食、特产： </a:t>
            </a:r>
            <a:r>
              <a:rPr lang="en-US" altLang="zh-CN" sz="1200" b="1">
                <a:solidFill>
                  <a:srgbClr val="080808"/>
                </a:solidFill>
                <a:latin typeface="Arial" panose="020B0604020202020204" pitchFamily="34" charset="0"/>
                <a:ea typeface="宋体" panose="02010600030101010101" pitchFamily="2" charset="-122"/>
              </a:rPr>
              <a:t>40%</a:t>
            </a:r>
            <a:endParaRPr lang="en-US" altLang="zh-CN" sz="1200" b="1">
              <a:solidFill>
                <a:srgbClr val="080808"/>
              </a:solidFill>
              <a:latin typeface="Arial" panose="020B0604020202020204" pitchFamily="34" charset="0"/>
              <a:ea typeface="宋体" panose="02010600030101010101" pitchFamily="2" charset="-122"/>
            </a:endParaRPr>
          </a:p>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日化       ：</a:t>
            </a:r>
            <a:r>
              <a:rPr lang="en-US" altLang="zh-CN" sz="1200" b="1">
                <a:solidFill>
                  <a:srgbClr val="080808"/>
                </a:solidFill>
                <a:latin typeface="Arial" panose="020B0604020202020204" pitchFamily="34" charset="0"/>
                <a:ea typeface="宋体" panose="02010600030101010101" pitchFamily="2" charset="-122"/>
              </a:rPr>
              <a:t>7%</a:t>
            </a:r>
            <a:endParaRPr lang="en-US" altLang="zh-CN" sz="1200" b="1">
              <a:solidFill>
                <a:srgbClr val="080808"/>
              </a:solidFill>
              <a:latin typeface="Arial" panose="020B0604020202020204" pitchFamily="34" charset="0"/>
              <a:ea typeface="宋体" panose="02010600030101010101" pitchFamily="2" charset="-122"/>
            </a:endParaRPr>
          </a:p>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生鲜       ：</a:t>
            </a:r>
            <a:r>
              <a:rPr lang="en-US" altLang="zh-CN" sz="1200" b="1">
                <a:solidFill>
                  <a:srgbClr val="080808"/>
                </a:solidFill>
                <a:latin typeface="Arial" panose="020B0604020202020204" pitchFamily="34" charset="0"/>
                <a:ea typeface="宋体" panose="02010600030101010101" pitchFamily="2" charset="-122"/>
              </a:rPr>
              <a:t>10%</a:t>
            </a:r>
            <a:endParaRPr lang="en-US" altLang="zh-CN" sz="1200" b="1">
              <a:solidFill>
                <a:srgbClr val="080808"/>
              </a:solidFill>
              <a:latin typeface="Arial" panose="020B0604020202020204" pitchFamily="34" charset="0"/>
              <a:ea typeface="宋体" panose="02010600030101010101" pitchFamily="2" charset="-122"/>
            </a:endParaRPr>
          </a:p>
          <a:p>
            <a:pPr>
              <a:lnSpc>
                <a:spcPct val="150000"/>
              </a:lnSpc>
              <a:buChar char="•"/>
            </a:pPr>
            <a:r>
              <a:rPr lang="zh-CN" altLang="en-US" sz="1200" b="1">
                <a:solidFill>
                  <a:srgbClr val="080808"/>
                </a:solidFill>
                <a:latin typeface="Arial" panose="020B0604020202020204" pitchFamily="34" charset="0"/>
                <a:ea typeface="宋体" panose="02010600030101010101" pitchFamily="2" charset="-122"/>
              </a:rPr>
              <a:t>其他       ：</a:t>
            </a:r>
            <a:r>
              <a:rPr lang="en-US" altLang="zh-CN" sz="1200" b="1">
                <a:solidFill>
                  <a:srgbClr val="080808"/>
                </a:solidFill>
                <a:latin typeface="Arial" panose="020B0604020202020204" pitchFamily="34" charset="0"/>
                <a:ea typeface="宋体" panose="02010600030101010101" pitchFamily="2" charset="-122"/>
              </a:rPr>
              <a:t>6%</a:t>
            </a:r>
            <a:endParaRPr lang="en-US" altLang="zh-CN" sz="1200" b="1">
              <a:solidFill>
                <a:srgbClr val="080808"/>
              </a:solidFill>
              <a:latin typeface="Arial" panose="020B0604020202020204" pitchFamily="34" charset="0"/>
              <a:ea typeface="宋体" panose="02010600030101010101" pitchFamily="2" charset="-122"/>
            </a:endParaRPr>
          </a:p>
          <a:p>
            <a:r>
              <a:rPr lang="zh-CN" altLang="en-US" sz="1200" b="1">
                <a:solidFill>
                  <a:srgbClr val="080808"/>
                </a:solidFill>
                <a:latin typeface="Arial" panose="020B0604020202020204" pitchFamily="34" charset="0"/>
                <a:ea typeface="宋体" panose="02010600030101010101" pitchFamily="2" charset="-122"/>
              </a:rPr>
              <a:t>   </a:t>
            </a:r>
            <a:endParaRPr lang="zh-CN" altLang="en-US" sz="1200" b="1">
              <a:solidFill>
                <a:srgbClr val="080808"/>
              </a:solidFill>
              <a:latin typeface="Arial" panose="020B0604020202020204" pitchFamily="34" charset="0"/>
              <a:ea typeface="宋体" panose="02010600030101010101" pitchFamily="2" charset="-122"/>
            </a:endParaRPr>
          </a:p>
        </p:txBody>
      </p:sp>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649" name="组合 42"/>
          <p:cNvGrpSpPr/>
          <p:nvPr/>
        </p:nvGrpSpPr>
        <p:grpSpPr>
          <a:xfrm>
            <a:off x="3677841" y="3049191"/>
            <a:ext cx="3007519" cy="1021556"/>
            <a:chOff x="5009915" y="3123804"/>
            <a:chExt cx="4008814" cy="1359440"/>
          </a:xfrm>
        </p:grpSpPr>
        <p:sp>
          <p:nvSpPr>
            <p:cNvPr id="44" name="任意多边形 43"/>
            <p:cNvSpPr/>
            <p:nvPr/>
          </p:nvSpPr>
          <p:spPr>
            <a:xfrm rot="5400000">
              <a:off x="8181354" y="3645869"/>
              <a:ext cx="882368" cy="79238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27651" name="Freeform 810"/>
            <p:cNvSpPr>
              <a:spLocks noEditPoints="1"/>
            </p:cNvSpPr>
            <p:nvPr/>
          </p:nvSpPr>
          <p:spPr>
            <a:xfrm>
              <a:off x="5009915" y="3123804"/>
              <a:ext cx="477316" cy="356536"/>
            </a:xfrm>
            <a:custGeom>
              <a:avLst/>
              <a:gdLst/>
              <a:ahLst/>
              <a:cxnLst>
                <a:cxn ang="0">
                  <a:pos x="438911" y="266030"/>
                </a:cxn>
                <a:cxn ang="0">
                  <a:pos x="38404" y="266030"/>
                </a:cxn>
                <a:cxn ang="0">
                  <a:pos x="8229" y="323624"/>
                </a:cxn>
                <a:cxn ang="0">
                  <a:pos x="469086" y="323624"/>
                </a:cxn>
                <a:cxn ang="0">
                  <a:pos x="438911" y="266030"/>
                </a:cxn>
                <a:cxn ang="0">
                  <a:pos x="189280" y="309912"/>
                </a:cxn>
                <a:cxn ang="0">
                  <a:pos x="200253" y="287971"/>
                </a:cxn>
                <a:cxn ang="0">
                  <a:pos x="277062" y="287971"/>
                </a:cxn>
                <a:cxn ang="0">
                  <a:pos x="288035" y="309912"/>
                </a:cxn>
                <a:cxn ang="0">
                  <a:pos x="189280" y="309912"/>
                </a:cxn>
                <a:cxn ang="0">
                  <a:pos x="430681" y="252317"/>
                </a:cxn>
                <a:cxn ang="0">
                  <a:pos x="430681" y="252317"/>
                </a:cxn>
                <a:cxn ang="0">
                  <a:pos x="430681" y="249575"/>
                </a:cxn>
                <a:cxn ang="0">
                  <a:pos x="430681" y="10970"/>
                </a:cxn>
                <a:cxn ang="0">
                  <a:pos x="419708" y="0"/>
                </a:cxn>
                <a:cxn ang="0">
                  <a:pos x="57607" y="0"/>
                </a:cxn>
                <a:cxn ang="0">
                  <a:pos x="46634" y="10970"/>
                </a:cxn>
                <a:cxn ang="0">
                  <a:pos x="46634" y="249575"/>
                </a:cxn>
                <a:cxn ang="0">
                  <a:pos x="46634" y="252317"/>
                </a:cxn>
                <a:cxn ang="0">
                  <a:pos x="46634" y="252317"/>
                </a:cxn>
                <a:cxn ang="0">
                  <a:pos x="43891" y="252317"/>
                </a:cxn>
                <a:cxn ang="0">
                  <a:pos x="433424" y="252317"/>
                </a:cxn>
                <a:cxn ang="0">
                  <a:pos x="430681" y="252317"/>
                </a:cxn>
                <a:cxn ang="0">
                  <a:pos x="403249" y="233119"/>
                </a:cxn>
                <a:cxn ang="0">
                  <a:pos x="74066" y="233119"/>
                </a:cxn>
                <a:cxn ang="0">
                  <a:pos x="74066" y="27425"/>
                </a:cxn>
                <a:cxn ang="0">
                  <a:pos x="403249" y="27425"/>
                </a:cxn>
                <a:cxn ang="0">
                  <a:pos x="403249" y="233119"/>
                </a:cxn>
                <a:cxn ang="0">
                  <a:pos x="474572" y="337337"/>
                </a:cxn>
                <a:cxn ang="0">
                  <a:pos x="2743" y="337337"/>
                </a:cxn>
                <a:cxn ang="0">
                  <a:pos x="0" y="340080"/>
                </a:cxn>
                <a:cxn ang="0">
                  <a:pos x="10972" y="356536"/>
                </a:cxn>
                <a:cxn ang="0">
                  <a:pos x="466343" y="356536"/>
                </a:cxn>
                <a:cxn ang="0">
                  <a:pos x="477316" y="340080"/>
                </a:cxn>
                <a:cxn ang="0">
                  <a:pos x="474572" y="337337"/>
                </a:cxn>
              </a:cxnLst>
              <a:pathLst>
                <a:path w="174" h="130">
                  <a:moveTo>
                    <a:pt x="160" y="97"/>
                  </a:moveTo>
                  <a:cubicBezTo>
                    <a:pt x="14" y="97"/>
                    <a:pt x="14" y="97"/>
                    <a:pt x="14" y="97"/>
                  </a:cubicBezTo>
                  <a:cubicBezTo>
                    <a:pt x="3" y="118"/>
                    <a:pt x="3" y="118"/>
                    <a:pt x="3" y="118"/>
                  </a:cubicBezTo>
                  <a:cubicBezTo>
                    <a:pt x="171" y="118"/>
                    <a:pt x="171" y="118"/>
                    <a:pt x="171" y="118"/>
                  </a:cubicBezTo>
                  <a:lnTo>
                    <a:pt x="160" y="97"/>
                  </a:lnTo>
                  <a:close/>
                  <a:moveTo>
                    <a:pt x="69" y="113"/>
                  </a:moveTo>
                  <a:cubicBezTo>
                    <a:pt x="73" y="105"/>
                    <a:pt x="73" y="105"/>
                    <a:pt x="73" y="105"/>
                  </a:cubicBezTo>
                  <a:cubicBezTo>
                    <a:pt x="101" y="105"/>
                    <a:pt x="101" y="105"/>
                    <a:pt x="101" y="105"/>
                  </a:cubicBezTo>
                  <a:cubicBezTo>
                    <a:pt x="105" y="113"/>
                    <a:pt x="105" y="113"/>
                    <a:pt x="105" y="113"/>
                  </a:cubicBezTo>
                  <a:lnTo>
                    <a:pt x="69" y="113"/>
                  </a:lnTo>
                  <a:close/>
                  <a:moveTo>
                    <a:pt x="157" y="92"/>
                  </a:moveTo>
                  <a:cubicBezTo>
                    <a:pt x="157" y="92"/>
                    <a:pt x="157" y="92"/>
                    <a:pt x="157" y="92"/>
                  </a:cubicBezTo>
                  <a:cubicBezTo>
                    <a:pt x="157" y="92"/>
                    <a:pt x="157" y="92"/>
                    <a:pt x="157" y="91"/>
                  </a:cubicBezTo>
                  <a:cubicBezTo>
                    <a:pt x="157" y="4"/>
                    <a:pt x="157" y="4"/>
                    <a:pt x="157" y="4"/>
                  </a:cubicBezTo>
                  <a:cubicBezTo>
                    <a:pt x="157" y="2"/>
                    <a:pt x="156" y="0"/>
                    <a:pt x="153" y="0"/>
                  </a:cubicBezTo>
                  <a:cubicBezTo>
                    <a:pt x="21" y="0"/>
                    <a:pt x="21" y="0"/>
                    <a:pt x="21" y="0"/>
                  </a:cubicBezTo>
                  <a:cubicBezTo>
                    <a:pt x="18" y="0"/>
                    <a:pt x="17" y="2"/>
                    <a:pt x="17" y="4"/>
                  </a:cubicBezTo>
                  <a:cubicBezTo>
                    <a:pt x="17" y="91"/>
                    <a:pt x="17" y="91"/>
                    <a:pt x="17" y="91"/>
                  </a:cubicBezTo>
                  <a:cubicBezTo>
                    <a:pt x="17" y="92"/>
                    <a:pt x="17" y="92"/>
                    <a:pt x="17" y="92"/>
                  </a:cubicBezTo>
                  <a:cubicBezTo>
                    <a:pt x="17" y="92"/>
                    <a:pt x="17" y="92"/>
                    <a:pt x="17" y="92"/>
                  </a:cubicBezTo>
                  <a:cubicBezTo>
                    <a:pt x="16" y="92"/>
                    <a:pt x="16" y="92"/>
                    <a:pt x="16" y="92"/>
                  </a:cubicBezTo>
                  <a:cubicBezTo>
                    <a:pt x="158" y="92"/>
                    <a:pt x="158" y="92"/>
                    <a:pt x="158" y="92"/>
                  </a:cubicBezTo>
                  <a:lnTo>
                    <a:pt x="157" y="92"/>
                  </a:lnTo>
                  <a:close/>
                  <a:moveTo>
                    <a:pt x="147" y="85"/>
                  </a:moveTo>
                  <a:cubicBezTo>
                    <a:pt x="27" y="85"/>
                    <a:pt x="27" y="85"/>
                    <a:pt x="27" y="85"/>
                  </a:cubicBezTo>
                  <a:cubicBezTo>
                    <a:pt x="27" y="10"/>
                    <a:pt x="27" y="10"/>
                    <a:pt x="27" y="10"/>
                  </a:cubicBezTo>
                  <a:cubicBezTo>
                    <a:pt x="147" y="10"/>
                    <a:pt x="147" y="10"/>
                    <a:pt x="147" y="10"/>
                  </a:cubicBezTo>
                  <a:lnTo>
                    <a:pt x="147" y="85"/>
                  </a:lnTo>
                  <a:close/>
                  <a:moveTo>
                    <a:pt x="173" y="123"/>
                  </a:moveTo>
                  <a:cubicBezTo>
                    <a:pt x="1" y="123"/>
                    <a:pt x="1" y="123"/>
                    <a:pt x="1" y="123"/>
                  </a:cubicBezTo>
                  <a:cubicBezTo>
                    <a:pt x="0" y="124"/>
                    <a:pt x="0" y="124"/>
                    <a:pt x="0" y="124"/>
                  </a:cubicBezTo>
                  <a:cubicBezTo>
                    <a:pt x="0" y="126"/>
                    <a:pt x="2" y="130"/>
                    <a:pt x="4" y="130"/>
                  </a:cubicBezTo>
                  <a:cubicBezTo>
                    <a:pt x="170" y="130"/>
                    <a:pt x="170" y="130"/>
                    <a:pt x="170" y="130"/>
                  </a:cubicBezTo>
                  <a:cubicBezTo>
                    <a:pt x="172" y="130"/>
                    <a:pt x="174" y="126"/>
                    <a:pt x="174" y="124"/>
                  </a:cubicBezTo>
                  <a:lnTo>
                    <a:pt x="173" y="123"/>
                  </a:lnTo>
                  <a:close/>
                </a:path>
              </a:pathLst>
            </a:custGeom>
            <a:solidFill>
              <a:srgbClr val="2FA598"/>
            </a:solidFill>
            <a:ln w="9525">
              <a:noFill/>
            </a:ln>
          </p:spPr>
          <p:txBody>
            <a:bodyPr/>
            <a:p>
              <a:endParaRPr lang="zh-CN" altLang="en-US" sz="100"/>
            </a:p>
          </p:txBody>
        </p:sp>
      </p:grpSp>
      <p:sp>
        <p:nvSpPr>
          <p:cNvPr id="54" name="任意多边形 53"/>
          <p:cNvSpPr/>
          <p:nvPr/>
        </p:nvSpPr>
        <p:spPr>
          <a:xfrm rot="5400000">
            <a:off x="2717800" y="3678555"/>
            <a:ext cx="1011555" cy="90868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grpSp>
        <p:nvGrpSpPr>
          <p:cNvPr id="27653" name="组合 1"/>
          <p:cNvGrpSpPr/>
          <p:nvPr/>
        </p:nvGrpSpPr>
        <p:grpSpPr>
          <a:xfrm>
            <a:off x="0" y="1396604"/>
            <a:ext cx="9144000" cy="46434"/>
            <a:chOff x="0" y="539600"/>
            <a:chExt cx="9144000" cy="45719"/>
          </a:xfrm>
        </p:grpSpPr>
        <p:grpSp>
          <p:nvGrpSpPr>
            <p:cNvPr id="27654" name="组合 6"/>
            <p:cNvGrpSpPr/>
            <p:nvPr/>
          </p:nvGrpSpPr>
          <p:grpSpPr>
            <a:xfrm flipV="1">
              <a:off x="3314700" y="539600"/>
              <a:ext cx="5829300" cy="45719"/>
              <a:chOff x="1949423" y="3788624"/>
              <a:chExt cx="3535680" cy="56088"/>
            </a:xfrm>
          </p:grpSpPr>
          <p:sp>
            <p:nvSpPr>
              <p:cNvPr id="13" name="矩形 12"/>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4" name="矩形 13"/>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5" name="矩形 14"/>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6" name="矩形 15"/>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grpSp>
          <p:nvGrpSpPr>
            <p:cNvPr id="27659" name="组合 7"/>
            <p:cNvGrpSpPr/>
            <p:nvPr/>
          </p:nvGrpSpPr>
          <p:grpSpPr>
            <a:xfrm flipV="1">
              <a:off x="0" y="539600"/>
              <a:ext cx="532448" cy="45719"/>
              <a:chOff x="1949423" y="3788624"/>
              <a:chExt cx="3535680" cy="56088"/>
            </a:xfrm>
          </p:grpSpPr>
          <p:sp>
            <p:nvSpPr>
              <p:cNvPr id="9" name="矩形 8"/>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0" name="矩形 9"/>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1" name="矩形 10"/>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grpSp>
      <p:sp>
        <p:nvSpPr>
          <p:cNvPr id="16424" name="文本框 4"/>
          <p:cNvSpPr txBox="1"/>
          <p:nvPr/>
        </p:nvSpPr>
        <p:spPr>
          <a:xfrm>
            <a:off x="1578769" y="1264444"/>
            <a:ext cx="1976436" cy="306705"/>
          </a:xfrm>
          <a:prstGeom prst="rect">
            <a:avLst/>
          </a:prstGeom>
          <a:noFill/>
          <a:ln w="9525">
            <a:noFill/>
          </a:ln>
        </p:spPr>
        <p:txBody>
          <a:bodyPr wrap="square" anchor="t">
            <a:spAutoFit/>
          </a:bodyPr>
          <a:p>
            <a:pPr fontAlgn="auto"/>
            <a:r>
              <a:rPr lang="zh-CN" altLang="zh-CN" sz="1400" b="1" cap="small" noProof="1" dirty="0">
                <a:gradFill>
                  <a:gsLst>
                    <a:gs pos="21000">
                      <a:srgbClr val="53575C"/>
                    </a:gs>
                    <a:gs pos="88000">
                      <a:srgbClr val="C5C7CA"/>
                    </a:gs>
                  </a:gsLst>
                  <a:lin ang="5400000"/>
                </a:gradFill>
                <a:latin typeface="微软雅黑" panose="020B0503020204020204" charset="-122"/>
                <a:ea typeface="微软雅黑" panose="020B0503020204020204" charset="-122"/>
                <a:cs typeface="+mn-cs"/>
              </a:rPr>
              <a:t>PROFIT  MODE</a:t>
            </a:r>
            <a:endParaRPr lang="zh-CN" altLang="zh-CN" sz="1400" b="1" cap="small" noProof="1" dirty="0">
              <a:gradFill>
                <a:gsLst>
                  <a:gs pos="21000">
                    <a:srgbClr val="53575C"/>
                  </a:gs>
                  <a:gs pos="88000">
                    <a:srgbClr val="C5C7CA"/>
                  </a:gs>
                </a:gsLst>
                <a:lin ang="5400000"/>
              </a:gradFill>
              <a:latin typeface="微软雅黑" panose="020B0503020204020204" charset="-122"/>
              <a:ea typeface="微软雅黑" panose="020B0503020204020204" charset="-122"/>
            </a:endParaRPr>
          </a:p>
        </p:txBody>
      </p:sp>
      <p:sp>
        <p:nvSpPr>
          <p:cNvPr id="16426" name="文本框 8"/>
          <p:cNvSpPr txBox="1"/>
          <p:nvPr/>
        </p:nvSpPr>
        <p:spPr>
          <a:xfrm>
            <a:off x="497840" y="1229360"/>
            <a:ext cx="1286510" cy="368300"/>
          </a:xfrm>
          <a:prstGeom prst="rect">
            <a:avLst/>
          </a:prstGeom>
          <a:noFill/>
          <a:ln w="9525">
            <a:noFill/>
          </a:ln>
        </p:spPr>
        <p:txBody>
          <a:bodyPr wrap="square" anchor="t">
            <a:spAutoFit/>
          </a:bodyPr>
          <a:p>
            <a:pPr fontAlgn="auto"/>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盈利模式</a:t>
            </a:r>
            <a:endPar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endParaRPr>
          </a:p>
        </p:txBody>
      </p:sp>
      <p:grpSp>
        <p:nvGrpSpPr>
          <p:cNvPr id="27666" name="组合 26"/>
          <p:cNvGrpSpPr/>
          <p:nvPr/>
        </p:nvGrpSpPr>
        <p:grpSpPr>
          <a:xfrm>
            <a:off x="2911079" y="2611041"/>
            <a:ext cx="1507331" cy="1818084"/>
            <a:chOff x="3989229" y="2539398"/>
            <a:chExt cx="2008357" cy="2423910"/>
          </a:xfrm>
        </p:grpSpPr>
        <p:sp>
          <p:nvSpPr>
            <p:cNvPr id="3" name="任意多边形 2"/>
            <p:cNvSpPr/>
            <p:nvPr/>
          </p:nvSpPr>
          <p:spPr>
            <a:xfrm rot="5400000">
              <a:off x="4485690" y="2620634"/>
              <a:ext cx="1593132" cy="1430659"/>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27668" name="Freeform 803"/>
            <p:cNvSpPr/>
            <p:nvPr/>
          </p:nvSpPr>
          <p:spPr>
            <a:xfrm>
              <a:off x="3989229" y="4162258"/>
              <a:ext cx="841920" cy="801050"/>
            </a:xfrm>
            <a:custGeom>
              <a:avLst/>
              <a:gdLst/>
              <a:ahLst/>
              <a:cxnLst>
                <a:cxn ang="0">
                  <a:pos x="841920" y="670758"/>
                </a:cxn>
                <a:cxn ang="0">
                  <a:pos x="740308" y="608025"/>
                </a:cxn>
                <a:cxn ang="0">
                  <a:pos x="609666" y="554944"/>
                </a:cxn>
                <a:cxn ang="0">
                  <a:pos x="570957" y="540467"/>
                </a:cxn>
                <a:cxn ang="0">
                  <a:pos x="537086" y="482560"/>
                </a:cxn>
                <a:cxn ang="0">
                  <a:pos x="512893" y="482560"/>
                </a:cxn>
                <a:cxn ang="0">
                  <a:pos x="537086" y="434304"/>
                </a:cxn>
                <a:cxn ang="0">
                  <a:pos x="546764" y="381222"/>
                </a:cxn>
                <a:cxn ang="0">
                  <a:pos x="570957" y="357094"/>
                </a:cxn>
                <a:cxn ang="0">
                  <a:pos x="585473" y="323315"/>
                </a:cxn>
                <a:cxn ang="0">
                  <a:pos x="580634" y="260582"/>
                </a:cxn>
                <a:cxn ang="0">
                  <a:pos x="570957" y="236454"/>
                </a:cxn>
                <a:cxn ang="0">
                  <a:pos x="575795" y="154419"/>
                </a:cxn>
                <a:cxn ang="0">
                  <a:pos x="570957" y="96512"/>
                </a:cxn>
                <a:cxn ang="0">
                  <a:pos x="546764" y="62732"/>
                </a:cxn>
                <a:cxn ang="0">
                  <a:pos x="522571" y="57907"/>
                </a:cxn>
                <a:cxn ang="0">
                  <a:pos x="503216" y="43430"/>
                </a:cxn>
                <a:cxn ang="0">
                  <a:pos x="324187" y="43430"/>
                </a:cxn>
                <a:cxn ang="0">
                  <a:pos x="261285" y="231628"/>
                </a:cxn>
                <a:cxn ang="0">
                  <a:pos x="251608" y="275059"/>
                </a:cxn>
                <a:cxn ang="0">
                  <a:pos x="275801" y="366745"/>
                </a:cxn>
                <a:cxn ang="0">
                  <a:pos x="290317" y="371571"/>
                </a:cxn>
                <a:cxn ang="0">
                  <a:pos x="299994" y="439129"/>
                </a:cxn>
                <a:cxn ang="0">
                  <a:pos x="324187" y="477734"/>
                </a:cxn>
                <a:cxn ang="0">
                  <a:pos x="304833" y="482560"/>
                </a:cxn>
                <a:cxn ang="0">
                  <a:pos x="270962" y="540467"/>
                </a:cxn>
                <a:cxn ang="0">
                  <a:pos x="232253" y="554944"/>
                </a:cxn>
                <a:cxn ang="0">
                  <a:pos x="101611" y="608025"/>
                </a:cxn>
                <a:cxn ang="0">
                  <a:pos x="0" y="670758"/>
                </a:cxn>
                <a:cxn ang="0">
                  <a:pos x="0" y="801050"/>
                </a:cxn>
                <a:cxn ang="0">
                  <a:pos x="367735" y="801050"/>
                </a:cxn>
                <a:cxn ang="0">
                  <a:pos x="396766" y="612851"/>
                </a:cxn>
                <a:cxn ang="0">
                  <a:pos x="372573" y="564595"/>
                </a:cxn>
                <a:cxn ang="0">
                  <a:pos x="425798" y="540467"/>
                </a:cxn>
                <a:cxn ang="0">
                  <a:pos x="469346" y="564595"/>
                </a:cxn>
                <a:cxn ang="0">
                  <a:pos x="445153" y="617677"/>
                </a:cxn>
                <a:cxn ang="0">
                  <a:pos x="488700" y="801050"/>
                </a:cxn>
                <a:cxn ang="0">
                  <a:pos x="841920" y="801050"/>
                </a:cxn>
                <a:cxn ang="0">
                  <a:pos x="841920" y="670758"/>
                </a:cxn>
              </a:cxnLst>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rgbClr val="7F7F7F"/>
            </a:solidFill>
            <a:ln w="9525">
              <a:noFill/>
            </a:ln>
          </p:spPr>
          <p:txBody>
            <a:bodyPr/>
            <a:p>
              <a:endParaRPr lang="zh-CN" altLang="en-US" sz="100"/>
            </a:p>
          </p:txBody>
        </p:sp>
      </p:grpSp>
      <p:sp>
        <p:nvSpPr>
          <p:cNvPr id="5" name="任意多边形 4"/>
          <p:cNvSpPr/>
          <p:nvPr/>
        </p:nvSpPr>
        <p:spPr>
          <a:xfrm rot="5400000">
            <a:off x="4531356" y="2764790"/>
            <a:ext cx="661670" cy="594360"/>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47" name="任意多边形 46"/>
          <p:cNvSpPr/>
          <p:nvPr/>
        </p:nvSpPr>
        <p:spPr>
          <a:xfrm rot="5400000">
            <a:off x="4837428" y="3293108"/>
            <a:ext cx="1195070" cy="1073150"/>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58" name="任意多边形 57"/>
          <p:cNvSpPr/>
          <p:nvPr/>
        </p:nvSpPr>
        <p:spPr>
          <a:xfrm rot="5400000">
            <a:off x="2266313" y="3201668"/>
            <a:ext cx="661670" cy="594360"/>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60" name="任意多边形 59"/>
          <p:cNvSpPr/>
          <p:nvPr/>
        </p:nvSpPr>
        <p:spPr>
          <a:xfrm>
            <a:off x="2162175" y="2615804"/>
            <a:ext cx="1201341" cy="269081"/>
          </a:xfrm>
          <a:custGeom>
            <a:avLst/>
            <a:gdLst>
              <a:gd name="connsiteX0" fmla="*/ 1602557 w 1602557"/>
              <a:gd name="connsiteY0" fmla="*/ 358219 h 358219"/>
              <a:gd name="connsiteX1" fmla="*/ 0 w 1602557"/>
              <a:gd name="connsiteY1" fmla="*/ 358219 h 358219"/>
              <a:gd name="connsiteX2" fmla="*/ 0 w 1602557"/>
              <a:gd name="connsiteY2" fmla="*/ 0 h 358219"/>
            </a:gdLst>
            <a:ahLst/>
            <a:cxnLst>
              <a:cxn ang="0">
                <a:pos x="connsiteX0" y="connsiteY0"/>
              </a:cxn>
              <a:cxn ang="0">
                <a:pos x="connsiteX1" y="connsiteY1"/>
              </a:cxn>
              <a:cxn ang="0">
                <a:pos x="connsiteX2" y="connsiteY2"/>
              </a:cxn>
            </a:cxnLst>
            <a:rect l="l" t="t" r="r" b="b"/>
            <a:pathLst>
              <a:path w="1602557" h="358219">
                <a:moveTo>
                  <a:pt x="1602557" y="358219"/>
                </a:moveTo>
                <a:lnTo>
                  <a:pt x="0" y="358219"/>
                </a:lnTo>
                <a:lnTo>
                  <a:pt x="0" y="0"/>
                </a:ln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62" name="任意多边形 61"/>
          <p:cNvSpPr/>
          <p:nvPr/>
        </p:nvSpPr>
        <p:spPr>
          <a:xfrm>
            <a:off x="4876800" y="2233613"/>
            <a:ext cx="671513" cy="509588"/>
          </a:xfrm>
          <a:custGeom>
            <a:avLst/>
            <a:gdLst>
              <a:gd name="connsiteX0" fmla="*/ 0 w 895546"/>
              <a:gd name="connsiteY0" fmla="*/ 678730 h 678730"/>
              <a:gd name="connsiteX1" fmla="*/ 0 w 895546"/>
              <a:gd name="connsiteY1" fmla="*/ 0 h 678730"/>
              <a:gd name="connsiteX2" fmla="*/ 895546 w 895546"/>
              <a:gd name="connsiteY2" fmla="*/ 0 h 678730"/>
            </a:gdLst>
            <a:ahLst/>
            <a:cxnLst>
              <a:cxn ang="0">
                <a:pos x="connsiteX0" y="connsiteY0"/>
              </a:cxn>
              <a:cxn ang="0">
                <a:pos x="connsiteX1" y="connsiteY1"/>
              </a:cxn>
              <a:cxn ang="0">
                <a:pos x="connsiteX2" y="connsiteY2"/>
              </a:cxn>
            </a:cxnLst>
            <a:rect l="l" t="t" r="r" b="b"/>
            <a:pathLst>
              <a:path w="895546" h="678730">
                <a:moveTo>
                  <a:pt x="0" y="678730"/>
                </a:moveTo>
                <a:lnTo>
                  <a:pt x="0" y="0"/>
                </a:lnTo>
                <a:lnTo>
                  <a:pt x="895546" y="0"/>
                </a:ln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63" name="任意多边形 62"/>
          <p:cNvSpPr/>
          <p:nvPr/>
        </p:nvSpPr>
        <p:spPr>
          <a:xfrm>
            <a:off x="6390085" y="2984897"/>
            <a:ext cx="501254" cy="423863"/>
          </a:xfrm>
          <a:custGeom>
            <a:avLst/>
            <a:gdLst>
              <a:gd name="connsiteX0" fmla="*/ 0 w 669303"/>
              <a:gd name="connsiteY0" fmla="*/ 565608 h 565608"/>
              <a:gd name="connsiteX1" fmla="*/ 0 w 669303"/>
              <a:gd name="connsiteY1" fmla="*/ 0 h 565608"/>
              <a:gd name="connsiteX2" fmla="*/ 669303 w 669303"/>
              <a:gd name="connsiteY2" fmla="*/ 0 h 565608"/>
            </a:gdLst>
            <a:ahLst/>
            <a:cxnLst>
              <a:cxn ang="0">
                <a:pos x="connsiteX0" y="connsiteY0"/>
              </a:cxn>
              <a:cxn ang="0">
                <a:pos x="connsiteX1" y="connsiteY1"/>
              </a:cxn>
              <a:cxn ang="0">
                <a:pos x="connsiteX2" y="connsiteY2"/>
              </a:cxn>
            </a:cxnLst>
            <a:rect l="l" t="t" r="r" b="b"/>
            <a:pathLst>
              <a:path w="669303" h="565608">
                <a:moveTo>
                  <a:pt x="0" y="565608"/>
                </a:moveTo>
                <a:lnTo>
                  <a:pt x="0" y="0"/>
                </a:lnTo>
                <a:lnTo>
                  <a:pt x="669303" y="0"/>
                </a:ln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64" name="任意多边形 63"/>
          <p:cNvSpPr/>
          <p:nvPr/>
        </p:nvSpPr>
        <p:spPr>
          <a:xfrm>
            <a:off x="5449491" y="4425554"/>
            <a:ext cx="614363" cy="559594"/>
          </a:xfrm>
          <a:custGeom>
            <a:avLst/>
            <a:gdLst>
              <a:gd name="connsiteX0" fmla="*/ 0 w 820132"/>
              <a:gd name="connsiteY0" fmla="*/ 0 h 744717"/>
              <a:gd name="connsiteX1" fmla="*/ 0 w 820132"/>
              <a:gd name="connsiteY1" fmla="*/ 744717 h 744717"/>
              <a:gd name="connsiteX2" fmla="*/ 820132 w 820132"/>
              <a:gd name="connsiteY2" fmla="*/ 744717 h 744717"/>
            </a:gdLst>
            <a:ahLst/>
            <a:cxnLst>
              <a:cxn ang="0">
                <a:pos x="connsiteX0" y="connsiteY0"/>
              </a:cxn>
              <a:cxn ang="0">
                <a:pos x="connsiteX1" y="connsiteY1"/>
              </a:cxn>
              <a:cxn ang="0">
                <a:pos x="connsiteX2" y="connsiteY2"/>
              </a:cxn>
            </a:cxnLst>
            <a:rect l="l" t="t" r="r" b="b"/>
            <a:pathLst>
              <a:path w="820132" h="744717">
                <a:moveTo>
                  <a:pt x="0" y="0"/>
                </a:moveTo>
                <a:lnTo>
                  <a:pt x="0" y="744717"/>
                </a:lnTo>
                <a:lnTo>
                  <a:pt x="820132" y="744717"/>
                </a:ln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65" name="任意多边形 64"/>
          <p:cNvSpPr/>
          <p:nvPr/>
        </p:nvSpPr>
        <p:spPr>
          <a:xfrm>
            <a:off x="2358629" y="4391025"/>
            <a:ext cx="417910" cy="360760"/>
          </a:xfrm>
          <a:custGeom>
            <a:avLst/>
            <a:gdLst>
              <a:gd name="connsiteX0" fmla="*/ 556182 w 556182"/>
              <a:gd name="connsiteY0" fmla="*/ 0 h 480767"/>
              <a:gd name="connsiteX1" fmla="*/ 0 w 556182"/>
              <a:gd name="connsiteY1" fmla="*/ 0 h 480767"/>
              <a:gd name="connsiteX2" fmla="*/ 0 w 556182"/>
              <a:gd name="connsiteY2" fmla="*/ 480767 h 480767"/>
            </a:gdLst>
            <a:ahLst/>
            <a:cxnLst>
              <a:cxn ang="0">
                <a:pos x="connsiteX0" y="connsiteY0"/>
              </a:cxn>
              <a:cxn ang="0">
                <a:pos x="connsiteX1" y="connsiteY1"/>
              </a:cxn>
              <a:cxn ang="0">
                <a:pos x="connsiteX2" y="connsiteY2"/>
              </a:cxn>
            </a:cxnLst>
            <a:rect l="l" t="t" r="r" b="b"/>
            <a:pathLst>
              <a:path w="556182" h="480767">
                <a:moveTo>
                  <a:pt x="556182" y="0"/>
                </a:moveTo>
                <a:lnTo>
                  <a:pt x="0" y="0"/>
                </a:lnTo>
                <a:lnTo>
                  <a:pt x="0" y="480767"/>
                </a:ln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66" name="任意多边形 65"/>
          <p:cNvSpPr/>
          <p:nvPr/>
        </p:nvSpPr>
        <p:spPr>
          <a:xfrm>
            <a:off x="1462088" y="3520679"/>
            <a:ext cx="856060" cy="332185"/>
          </a:xfrm>
          <a:custGeom>
            <a:avLst/>
            <a:gdLst>
              <a:gd name="connsiteX0" fmla="*/ 1140644 w 1140644"/>
              <a:gd name="connsiteY0" fmla="*/ 0 h 443060"/>
              <a:gd name="connsiteX1" fmla="*/ 0 w 1140644"/>
              <a:gd name="connsiteY1" fmla="*/ 0 h 443060"/>
              <a:gd name="connsiteX2" fmla="*/ 0 w 1140644"/>
              <a:gd name="connsiteY2" fmla="*/ 443060 h 443060"/>
            </a:gdLst>
            <a:ahLst/>
            <a:cxnLst>
              <a:cxn ang="0">
                <a:pos x="connsiteX0" y="connsiteY0"/>
              </a:cxn>
              <a:cxn ang="0">
                <a:pos x="connsiteX1" y="connsiteY1"/>
              </a:cxn>
              <a:cxn ang="0">
                <a:pos x="connsiteX2" y="connsiteY2"/>
              </a:cxn>
            </a:cxnLst>
            <a:rect l="l" t="t" r="r" b="b"/>
            <a:pathLst>
              <a:path w="1140644" h="443060">
                <a:moveTo>
                  <a:pt x="1140644" y="0"/>
                </a:moveTo>
                <a:lnTo>
                  <a:pt x="0" y="0"/>
                </a:lnTo>
                <a:lnTo>
                  <a:pt x="0" y="443060"/>
                </a:ln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67" name="椭圆 66"/>
          <p:cNvSpPr/>
          <p:nvPr/>
        </p:nvSpPr>
        <p:spPr>
          <a:xfrm>
            <a:off x="2106216" y="2518172"/>
            <a:ext cx="111919" cy="1107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68" name="椭圆 67"/>
          <p:cNvSpPr/>
          <p:nvPr/>
        </p:nvSpPr>
        <p:spPr>
          <a:xfrm>
            <a:off x="5553075" y="2177654"/>
            <a:ext cx="110729" cy="113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69" name="椭圆 68"/>
          <p:cNvSpPr/>
          <p:nvPr/>
        </p:nvSpPr>
        <p:spPr>
          <a:xfrm>
            <a:off x="6891338" y="2927747"/>
            <a:ext cx="110729" cy="1119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70" name="椭圆 69"/>
          <p:cNvSpPr/>
          <p:nvPr/>
        </p:nvSpPr>
        <p:spPr>
          <a:xfrm>
            <a:off x="6063854" y="4929188"/>
            <a:ext cx="111919" cy="1107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71" name="椭圆 70"/>
          <p:cNvSpPr/>
          <p:nvPr/>
        </p:nvSpPr>
        <p:spPr>
          <a:xfrm>
            <a:off x="2303860" y="4749404"/>
            <a:ext cx="110729" cy="113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72" name="椭圆 71"/>
          <p:cNvSpPr/>
          <p:nvPr/>
        </p:nvSpPr>
        <p:spPr>
          <a:xfrm>
            <a:off x="1406129" y="3852863"/>
            <a:ext cx="111919" cy="113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73" name="矩形 72"/>
          <p:cNvSpPr/>
          <p:nvPr/>
        </p:nvSpPr>
        <p:spPr>
          <a:xfrm>
            <a:off x="1287140" y="1731010"/>
            <a:ext cx="1524000" cy="106680"/>
          </a:xfrm>
          <a:prstGeom prst="rect">
            <a:avLst/>
          </a:prstGeom>
        </p:spPr>
        <p:txBody>
          <a:bodyPr wrap="square">
            <a:spAutoFit/>
          </a:bodyPr>
          <a:p>
            <a:pPr algn="ctr" defTabSz="914400" fontAlgn="base"/>
            <a:r>
              <a:rPr lang="zh-CN" altLang="en-US" sz="100" b="1" strike="noStrike" noProof="1" dirty="0">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sym typeface="+mn-ea"/>
              </a:rPr>
              <a:t>商品利润</a:t>
            </a:r>
            <a:endParaRPr lang="zh-CN" altLang="en-US" sz="100" b="1" strike="noStrike" noProof="1" dirty="0">
              <a:gradFill>
                <a:gsLst>
                  <a:gs pos="21000">
                    <a:srgbClr val="53575C"/>
                  </a:gs>
                  <a:gs pos="88000">
                    <a:srgbClr val="C5C7CA"/>
                  </a:gs>
                </a:gsLst>
                <a:lin ang="5400000"/>
              </a:gradFill>
              <a:effectLst/>
              <a:latin typeface="微软雅黑" panose="020B0503020204020204" charset="-122"/>
              <a:ea typeface="微软雅黑" panose="020B0503020204020204" charset="-122"/>
              <a:sym typeface="+mn-ea"/>
            </a:endParaRPr>
          </a:p>
        </p:txBody>
      </p:sp>
      <p:sp>
        <p:nvSpPr>
          <p:cNvPr id="74" name="矩形 73"/>
          <p:cNvSpPr/>
          <p:nvPr/>
        </p:nvSpPr>
        <p:spPr>
          <a:xfrm>
            <a:off x="755650" y="1960244"/>
            <a:ext cx="2705731" cy="510540"/>
          </a:xfrm>
          <a:prstGeom prst="rect">
            <a:avLst/>
          </a:prstGeom>
        </p:spPr>
        <p:txBody>
          <a:bodyPr wrap="square">
            <a:spAutoFit/>
          </a:bodyPr>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05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魔方所销售的所有产品所产生的利差部分即为销售利润</a:t>
            </a:r>
            <a:endParaRPr lang="zh-CN" altLang="en-US" sz="1050" strike="noStrike" noProof="1" dirty="0">
              <a:solidFill>
                <a:schemeClr val="bg1"/>
              </a:solidFill>
              <a:latin typeface="微软雅黑" panose="020B0503020204020204" charset="-122"/>
              <a:ea typeface="微软雅黑" panose="020B0503020204020204" charset="-122"/>
            </a:endParaRPr>
          </a:p>
        </p:txBody>
      </p:sp>
      <p:sp>
        <p:nvSpPr>
          <p:cNvPr id="75" name="矩形 74"/>
          <p:cNvSpPr/>
          <p:nvPr/>
        </p:nvSpPr>
        <p:spPr>
          <a:xfrm>
            <a:off x="591185" y="4006214"/>
            <a:ext cx="1625599" cy="106680"/>
          </a:xfrm>
          <a:prstGeom prst="rect">
            <a:avLst/>
          </a:prstGeom>
        </p:spPr>
        <p:txBody>
          <a:bodyPr wrap="square">
            <a:spAutoFit/>
          </a:bodyPr>
          <a:p>
            <a:pPr algn="ctr" defTabSz="914400" fontAlgn="base"/>
            <a:r>
              <a:rPr lang="zh-CN" altLang="en-US" sz="100" b="1" strike="noStrike" noProof="1" dirty="0">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sym typeface="+mn-ea"/>
              </a:rPr>
              <a:t>广告收益</a:t>
            </a:r>
            <a:endParaRPr lang="zh-CN" altLang="en-US" sz="100" b="1" strike="noStrike" noProof="1" dirty="0">
              <a:gradFill>
                <a:gsLst>
                  <a:gs pos="21000">
                    <a:srgbClr val="53575C"/>
                  </a:gs>
                  <a:gs pos="88000">
                    <a:srgbClr val="C5C7CA"/>
                  </a:gs>
                </a:gsLst>
                <a:lin ang="5400000"/>
              </a:gradFill>
              <a:effectLst/>
              <a:latin typeface="微软雅黑" panose="020B0503020204020204" charset="-122"/>
              <a:ea typeface="微软雅黑" panose="020B0503020204020204" charset="-122"/>
              <a:sym typeface="+mn-ea"/>
            </a:endParaRPr>
          </a:p>
        </p:txBody>
      </p:sp>
      <p:sp>
        <p:nvSpPr>
          <p:cNvPr id="76" name="矩形 75"/>
          <p:cNvSpPr/>
          <p:nvPr/>
        </p:nvSpPr>
        <p:spPr>
          <a:xfrm>
            <a:off x="70161" y="4275181"/>
            <a:ext cx="2376170" cy="497205"/>
          </a:xfrm>
          <a:prstGeom prst="rect">
            <a:avLst/>
          </a:prstGeom>
        </p:spPr>
        <p:txBody>
          <a:bodyPr wrap="none">
            <a:spAutoFit/>
          </a:bodyPr>
          <a:p>
            <a:pPr marL="0" marR="0" lvl="0" indent="0" algn="ctr" defTabSz="914400" rtl="0" eaLnBrk="1" fontAlgn="auto" latinLnBrk="0" hangingPunct="1">
              <a:lnSpc>
                <a:spcPct val="110000"/>
              </a:lnSpc>
              <a:spcBef>
                <a:spcPts val="0"/>
              </a:spcBef>
              <a:spcAft>
                <a:spcPts val="0"/>
              </a:spcAft>
              <a:buClrTx/>
              <a:buSzTx/>
              <a:buFontTx/>
              <a:buNone/>
              <a:defRPr/>
            </a:pPr>
            <a:r>
              <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  魔方所入驻的区域是人流量较大的小区出入库、</a:t>
            </a:r>
            <a:endPar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sym typeface="+mn-ea"/>
            </a:endParaRPr>
          </a:p>
          <a:p>
            <a:pPr marL="0" marR="0" lvl="0" indent="0" algn="ctr" defTabSz="914400" rtl="0" eaLnBrk="1" fontAlgn="auto" latinLnBrk="0" hangingPunct="1">
              <a:lnSpc>
                <a:spcPct val="110000"/>
              </a:lnSpc>
              <a:spcBef>
                <a:spcPts val="0"/>
              </a:spcBef>
              <a:spcAft>
                <a:spcPts val="0"/>
              </a:spcAft>
              <a:buClrTx/>
              <a:buSzTx/>
              <a:buFontTx/>
              <a:buNone/>
              <a:defRPr/>
            </a:pPr>
            <a:r>
              <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高校、医院、企事业单位人流量较大的地方魔方</a:t>
            </a:r>
            <a:endPar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sym typeface="+mn-ea"/>
            </a:endParaRPr>
          </a:p>
          <a:p>
            <a:pPr marL="0" marR="0" lvl="0" indent="0" algn="ctr" defTabSz="914400" rtl="0" eaLnBrk="1" fontAlgn="auto" latinLnBrk="0" hangingPunct="1">
              <a:lnSpc>
                <a:spcPct val="110000"/>
              </a:lnSpc>
              <a:spcBef>
                <a:spcPts val="0"/>
              </a:spcBef>
              <a:spcAft>
                <a:spcPts val="0"/>
              </a:spcAft>
              <a:buClrTx/>
              <a:buSzTx/>
              <a:buFontTx/>
              <a:buNone/>
              <a:defRPr/>
            </a:pPr>
            <a:r>
              <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所配置高清</a:t>
            </a:r>
            <a:r>
              <a:rPr lang="en-US" altLang="zh-CN"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LED</a:t>
            </a:r>
            <a:r>
              <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显示屏的广告效果将尤为明显</a:t>
            </a:r>
            <a:endPar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sym typeface="+mn-ea"/>
            </a:endParaRPr>
          </a:p>
        </p:txBody>
      </p:sp>
      <p:sp>
        <p:nvSpPr>
          <p:cNvPr id="78" name="矩形 77"/>
          <p:cNvSpPr/>
          <p:nvPr/>
        </p:nvSpPr>
        <p:spPr>
          <a:xfrm>
            <a:off x="2259779" y="4984622"/>
            <a:ext cx="233680" cy="106680"/>
          </a:xfrm>
          <a:prstGeom prst="rect">
            <a:avLst/>
          </a:prstGeom>
        </p:spPr>
        <p:txBody>
          <a:bodyPr wrap="none">
            <a:spAutoFit/>
          </a:bodyPr>
          <a:p>
            <a:pPr algn="ctr" defTabSz="914400" fontAlgn="base"/>
            <a:r>
              <a:rPr lang="zh-CN" altLang="en-US" sz="100" b="1" strike="noStrike" noProof="1" dirty="0">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sym typeface="+mn-ea"/>
              </a:rPr>
              <a:t>运营收益</a:t>
            </a:r>
            <a:endParaRPr lang="zh-CN" altLang="en-US" sz="100" b="1" strike="noStrike" noProof="1" dirty="0">
              <a:solidFill>
                <a:srgbClr val="595959"/>
              </a:solidFill>
              <a:latin typeface="微软雅黑" panose="020B0503020204020204" charset="-122"/>
              <a:ea typeface="微软雅黑" panose="020B0503020204020204" charset="-122"/>
              <a:sym typeface="+mn-ea"/>
            </a:endParaRPr>
          </a:p>
        </p:txBody>
      </p:sp>
      <p:sp>
        <p:nvSpPr>
          <p:cNvPr id="79" name="矩形 78"/>
          <p:cNvSpPr/>
          <p:nvPr/>
        </p:nvSpPr>
        <p:spPr>
          <a:xfrm>
            <a:off x="1214119" y="5214619"/>
            <a:ext cx="2352037" cy="414020"/>
          </a:xfrm>
          <a:prstGeom prst="rect">
            <a:avLst/>
          </a:prstGeom>
        </p:spPr>
        <p:txBody>
          <a:bodyPr wrap="square">
            <a:spAutoFit/>
          </a:bodyPr>
          <a:p>
            <a:pPr algn="ctr" fontAlgn="base">
              <a:lnSpc>
                <a:spcPct val="100000"/>
              </a:lnSpc>
            </a:pPr>
            <a:r>
              <a:rPr lang="zh-CN" altLang="en-US" sz="1050" strike="noStrike" noProof="0" dirty="0" smtClean="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公司对每一个魔方的经营者</a:t>
            </a:r>
            <a:endParaRPr lang="zh-CN" altLang="en-US" sz="1050" strike="noStrike" noProof="0" dirty="0" smtClean="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sym typeface="+mn-ea"/>
            </a:endParaRPr>
          </a:p>
          <a:p>
            <a:pPr algn="ctr" fontAlgn="base">
              <a:lnSpc>
                <a:spcPct val="100000"/>
              </a:lnSpc>
            </a:pPr>
            <a:r>
              <a:rPr lang="zh-CN" altLang="en-US" sz="1050" strike="noStrike" noProof="0" dirty="0" smtClean="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每年都会收取一定的运营费用</a:t>
            </a:r>
            <a:endParaRPr lang="zh-CN" altLang="en-US" sz="1050" strike="noStrike" noProof="1" dirty="0">
              <a:solidFill>
                <a:schemeClr val="bg1"/>
              </a:solidFill>
              <a:latin typeface="微软雅黑" panose="020B0503020204020204" charset="-122"/>
              <a:ea typeface="微软雅黑" panose="020B0503020204020204" charset="-122"/>
            </a:endParaRPr>
          </a:p>
        </p:txBody>
      </p:sp>
      <p:sp>
        <p:nvSpPr>
          <p:cNvPr id="86" name="矩形 85"/>
          <p:cNvSpPr/>
          <p:nvPr/>
        </p:nvSpPr>
        <p:spPr>
          <a:xfrm>
            <a:off x="6389369" y="4556125"/>
            <a:ext cx="1294766" cy="106680"/>
          </a:xfrm>
          <a:prstGeom prst="rect">
            <a:avLst/>
          </a:prstGeom>
        </p:spPr>
        <p:txBody>
          <a:bodyPr wrap="square">
            <a:spAutoFit/>
          </a:bodyPr>
          <a:p>
            <a:pPr algn="ctr" defTabSz="914400" fontAlgn="base"/>
            <a:r>
              <a:rPr lang="zh-CN" altLang="en-US" sz="100" b="1" strike="noStrike" noProof="1" dirty="0">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sym typeface="+mn-ea"/>
              </a:rPr>
              <a:t>会员充值</a:t>
            </a:r>
            <a:endParaRPr lang="zh-CN" altLang="en-US" sz="100" b="1" strike="noStrike" noProof="1" dirty="0">
              <a:gradFill>
                <a:gsLst>
                  <a:gs pos="21000">
                    <a:srgbClr val="53575C"/>
                  </a:gs>
                  <a:gs pos="88000">
                    <a:srgbClr val="C5C7CA"/>
                  </a:gs>
                </a:gsLst>
                <a:lin ang="5400000"/>
              </a:gradFill>
              <a:effectLst/>
              <a:latin typeface="微软雅黑" panose="020B0503020204020204" charset="-122"/>
              <a:ea typeface="微软雅黑" panose="020B0503020204020204" charset="-122"/>
            </a:endParaRPr>
          </a:p>
        </p:txBody>
      </p:sp>
      <p:sp>
        <p:nvSpPr>
          <p:cNvPr id="87" name="矩形 86"/>
          <p:cNvSpPr/>
          <p:nvPr/>
        </p:nvSpPr>
        <p:spPr>
          <a:xfrm>
            <a:off x="6082541" y="4855231"/>
            <a:ext cx="2240280" cy="629920"/>
          </a:xfrm>
          <a:prstGeom prst="rect">
            <a:avLst/>
          </a:prstGeom>
        </p:spPr>
        <p:txBody>
          <a:bodyPr wrap="none">
            <a:spAutoFit/>
          </a:bodyPr>
          <a:p>
            <a:pPr marL="0" marR="0" lvl="0" algn="ctr" defTabSz="914400" rtl="0" eaLnBrk="1" fontAlgn="auto" latinLnBrk="0" hangingPunct="1">
              <a:lnSpc>
                <a:spcPct val="130000"/>
              </a:lnSpc>
              <a:spcBef>
                <a:spcPts val="0"/>
              </a:spcBef>
              <a:spcAft>
                <a:spcPts val="0"/>
              </a:spcAft>
              <a:buClrTx/>
              <a:buSzTx/>
              <a:buFontTx/>
              <a:buNone/>
              <a:defRPr/>
            </a:pPr>
            <a:r>
              <a:rPr lang="zh-CN" altLang="en-US" sz="9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当魔方和平台都上了一定数量之后</a:t>
            </a:r>
            <a:endParaRPr lang="zh-CN" altLang="en-US" sz="9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sym typeface="+mn-ea"/>
            </a:endParaRPr>
          </a:p>
          <a:p>
            <a:pPr marL="0" marR="0" lvl="0" algn="ctr" defTabSz="914400" rtl="0" eaLnBrk="1" fontAlgn="auto" latinLnBrk="0" hangingPunct="1">
              <a:lnSpc>
                <a:spcPct val="130000"/>
              </a:lnSpc>
              <a:spcBef>
                <a:spcPts val="0"/>
              </a:spcBef>
              <a:spcAft>
                <a:spcPts val="0"/>
              </a:spcAft>
              <a:buClrTx/>
              <a:buSzTx/>
              <a:buFontTx/>
              <a:buNone/>
              <a:defRPr/>
            </a:pPr>
            <a:r>
              <a:rPr lang="zh-CN" altLang="en-US" sz="9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公司将这对每个客户制定健康、养生计划</a:t>
            </a:r>
            <a:endParaRPr lang="zh-CN" altLang="en-US" sz="9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sym typeface="+mn-ea"/>
            </a:endParaRPr>
          </a:p>
          <a:p>
            <a:pPr marL="0" marR="0" lvl="0" algn="ctr" defTabSz="914400" rtl="0" eaLnBrk="1" fontAlgn="auto" latinLnBrk="0" hangingPunct="1">
              <a:lnSpc>
                <a:spcPct val="130000"/>
              </a:lnSpc>
              <a:spcBef>
                <a:spcPts val="0"/>
              </a:spcBef>
              <a:spcAft>
                <a:spcPts val="0"/>
              </a:spcAft>
              <a:buClrTx/>
              <a:buSzTx/>
              <a:buFontTx/>
              <a:buNone/>
              <a:defRPr/>
            </a:pPr>
            <a:r>
              <a:rPr lang="zh-CN" altLang="en-US" sz="9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针对这部分客户群体实行会员制管理</a:t>
            </a:r>
            <a:endParaRPr lang="zh-CN" altLang="en-US" sz="9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sym typeface="+mn-ea"/>
            </a:endParaRPr>
          </a:p>
        </p:txBody>
      </p:sp>
      <p:sp>
        <p:nvSpPr>
          <p:cNvPr id="88" name="矩形 87"/>
          <p:cNvSpPr/>
          <p:nvPr/>
        </p:nvSpPr>
        <p:spPr>
          <a:xfrm>
            <a:off x="7044053" y="2629535"/>
            <a:ext cx="1336039" cy="106680"/>
          </a:xfrm>
          <a:prstGeom prst="rect">
            <a:avLst/>
          </a:prstGeom>
        </p:spPr>
        <p:txBody>
          <a:bodyPr wrap="square">
            <a:spAutoFit/>
          </a:bodyPr>
          <a:p>
            <a:pPr algn="ctr" defTabSz="914400" fontAlgn="base"/>
            <a:r>
              <a:rPr lang="zh-CN" altLang="en-US" sz="100" b="1" strike="noStrike" noProof="1" dirty="0">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sym typeface="+mn-ea"/>
              </a:rPr>
              <a:t>增值服务</a:t>
            </a:r>
            <a:endParaRPr lang="zh-CN" altLang="en-US" sz="100" b="1" strike="noStrike" noProof="1" dirty="0">
              <a:gradFill>
                <a:gsLst>
                  <a:gs pos="21000">
                    <a:srgbClr val="53575C"/>
                  </a:gs>
                  <a:gs pos="88000">
                    <a:srgbClr val="C5C7CA"/>
                  </a:gs>
                </a:gsLst>
                <a:lin ang="5400000"/>
              </a:gradFill>
              <a:effectLst/>
              <a:latin typeface="微软雅黑" panose="020B0503020204020204" charset="-122"/>
              <a:ea typeface="微软雅黑" panose="020B0503020204020204" charset="-122"/>
            </a:endParaRPr>
          </a:p>
        </p:txBody>
      </p:sp>
      <p:sp>
        <p:nvSpPr>
          <p:cNvPr id="89" name="矩形 88"/>
          <p:cNvSpPr/>
          <p:nvPr/>
        </p:nvSpPr>
        <p:spPr>
          <a:xfrm>
            <a:off x="6733131" y="2917843"/>
            <a:ext cx="2316480" cy="386080"/>
          </a:xfrm>
          <a:prstGeom prst="rect">
            <a:avLst/>
          </a:prstGeom>
        </p:spPr>
        <p:txBody>
          <a:bodyPr wrap="none">
            <a:spAutoFit/>
          </a:bodyPr>
          <a:p>
            <a:pPr marL="0" marR="0" lvl="0" algn="ctr" defTabSz="914400" rtl="0" eaLnBrk="1" fontAlgn="auto" latinLnBrk="0" hangingPunct="1">
              <a:lnSpc>
                <a:spcPct val="120000"/>
              </a:lnSpc>
              <a:spcBef>
                <a:spcPts val="0"/>
              </a:spcBef>
              <a:spcAft>
                <a:spcPts val="0"/>
              </a:spcAft>
              <a:buClrTx/>
              <a:buSzTx/>
              <a:buFontTx/>
              <a:buNone/>
              <a:defRPr/>
            </a:pPr>
            <a:r>
              <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洗衣、养老、快递、农村休闲旅游、</a:t>
            </a:r>
            <a:endPar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sym typeface="+mn-ea"/>
            </a:endParaRPr>
          </a:p>
          <a:p>
            <a:pPr marL="0" marR="0" lvl="0" algn="ctr" defTabSz="914400" rtl="0" eaLnBrk="1" fontAlgn="auto" latinLnBrk="0" hangingPunct="1">
              <a:lnSpc>
                <a:spcPct val="120000"/>
              </a:lnSpc>
              <a:spcBef>
                <a:spcPts val="0"/>
              </a:spcBef>
              <a:spcAft>
                <a:spcPts val="0"/>
              </a:spcAft>
              <a:buClrTx/>
              <a:buSzTx/>
              <a:buFontTx/>
              <a:buNone/>
              <a:defRPr/>
            </a:pPr>
            <a:r>
              <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水电气费收纳等，将为平台带来更多的增值服务</a:t>
            </a:r>
            <a:endPar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sym typeface="+mn-ea"/>
            </a:endParaRPr>
          </a:p>
        </p:txBody>
      </p:sp>
      <p:sp>
        <p:nvSpPr>
          <p:cNvPr id="90" name="矩形 89"/>
          <p:cNvSpPr/>
          <p:nvPr/>
        </p:nvSpPr>
        <p:spPr>
          <a:xfrm>
            <a:off x="6897591" y="1823504"/>
            <a:ext cx="233680" cy="106680"/>
          </a:xfrm>
          <a:prstGeom prst="rect">
            <a:avLst/>
          </a:prstGeom>
        </p:spPr>
        <p:txBody>
          <a:bodyPr wrap="none">
            <a:spAutoFit/>
          </a:bodyPr>
          <a:p>
            <a:pPr algn="ctr" defTabSz="914400" fontAlgn="base"/>
            <a:r>
              <a:rPr lang="zh-CN" altLang="en-US" sz="100" b="1" strike="noStrike" noProof="1" dirty="0">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sym typeface="+mn-ea"/>
              </a:rPr>
              <a:t>数据收益</a:t>
            </a:r>
            <a:endParaRPr lang="zh-CN" altLang="en-US" sz="100" b="1" strike="noStrike" noProof="1" dirty="0">
              <a:gradFill>
                <a:gsLst>
                  <a:gs pos="21000">
                    <a:srgbClr val="53575C"/>
                  </a:gs>
                  <a:gs pos="88000">
                    <a:srgbClr val="C5C7CA"/>
                  </a:gs>
                </a:gsLst>
                <a:lin ang="5400000"/>
              </a:gradFill>
              <a:effectLst/>
              <a:latin typeface="微软雅黑" panose="020B0503020204020204" charset="-122"/>
              <a:ea typeface="微软雅黑" panose="020B0503020204020204" charset="-122"/>
            </a:endParaRPr>
          </a:p>
        </p:txBody>
      </p:sp>
      <p:sp>
        <p:nvSpPr>
          <p:cNvPr id="91" name="矩形 90"/>
          <p:cNvSpPr/>
          <p:nvPr/>
        </p:nvSpPr>
        <p:spPr>
          <a:xfrm>
            <a:off x="5610648" y="2077418"/>
            <a:ext cx="3129280" cy="434975"/>
          </a:xfrm>
          <a:prstGeom prst="rect">
            <a:avLst/>
          </a:prstGeom>
        </p:spPr>
        <p:txBody>
          <a:bodyPr wrap="none">
            <a:spAutoFit/>
          </a:bodyPr>
          <a:p>
            <a:pPr marL="0" marR="0" lvl="0" algn="ctr" defTabSz="914400" rtl="0" eaLnBrk="1" fontAlgn="auto" latinLnBrk="0" hangingPunct="1">
              <a:lnSpc>
                <a:spcPct val="140000"/>
              </a:lnSpc>
              <a:spcBef>
                <a:spcPts val="0"/>
              </a:spcBef>
              <a:spcAft>
                <a:spcPts val="0"/>
              </a:spcAft>
              <a:buClrTx/>
              <a:buSzTx/>
              <a:buFontTx/>
              <a:buNone/>
              <a:defRPr/>
            </a:pPr>
            <a:r>
              <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与平台相关的每一处物业、消费者、商品等都将构成平台的大数据</a:t>
            </a:r>
            <a:endPar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sym typeface="+mn-ea"/>
            </a:endParaRPr>
          </a:p>
          <a:p>
            <a:pPr marL="0" marR="0" lvl="0" algn="ctr" defTabSz="914400" rtl="0" eaLnBrk="1" fontAlgn="auto" latinLnBrk="0" hangingPunct="1">
              <a:lnSpc>
                <a:spcPct val="140000"/>
              </a:lnSpc>
              <a:spcBef>
                <a:spcPts val="0"/>
              </a:spcBef>
              <a:spcAft>
                <a:spcPts val="0"/>
              </a:spcAft>
              <a:buClrTx/>
              <a:buSzTx/>
              <a:buFontTx/>
              <a:buNone/>
              <a:defRPr/>
            </a:pPr>
            <a:r>
              <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mn-cs"/>
                <a:sym typeface="+mn-ea"/>
              </a:rPr>
              <a:t>大数据收益是后期平台收益的主要来源</a:t>
            </a:r>
            <a:endParaRPr lang="zh-CN" altLang="en-US" sz="800" strike="noStrike"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endParaRPr>
          </a:p>
        </p:txBody>
      </p:sp>
      <p:sp>
        <p:nvSpPr>
          <p:cNvPr id="27696" name="Freeform 815"/>
          <p:cNvSpPr>
            <a:spLocks noEditPoints="1"/>
          </p:cNvSpPr>
          <p:nvPr/>
        </p:nvSpPr>
        <p:spPr>
          <a:xfrm>
            <a:off x="3677841" y="2832497"/>
            <a:ext cx="422672" cy="754856"/>
          </a:xfrm>
          <a:custGeom>
            <a:avLst/>
            <a:gdLst/>
            <a:ahLst/>
            <a:cxnLst>
              <a:cxn ang="0">
                <a:pos x="359382" y="62970"/>
              </a:cxn>
              <a:cxn ang="0">
                <a:pos x="269537" y="8995"/>
              </a:cxn>
              <a:cxn ang="0">
                <a:pos x="211137" y="0"/>
              </a:cxn>
              <a:cxn ang="0">
                <a:pos x="62892" y="62970"/>
              </a:cxn>
              <a:cxn ang="0">
                <a:pos x="0" y="211402"/>
              </a:cxn>
              <a:cxn ang="0">
                <a:pos x="0" y="233891"/>
              </a:cxn>
              <a:cxn ang="0">
                <a:pos x="26953" y="314854"/>
              </a:cxn>
              <a:cxn ang="0">
                <a:pos x="103322" y="548745"/>
              </a:cxn>
              <a:cxn ang="0">
                <a:pos x="107814" y="575733"/>
              </a:cxn>
              <a:cxn ang="0">
                <a:pos x="134768" y="602720"/>
              </a:cxn>
              <a:cxn ang="0">
                <a:pos x="287506" y="602720"/>
              </a:cxn>
              <a:cxn ang="0">
                <a:pos x="314460" y="575733"/>
              </a:cxn>
              <a:cxn ang="0">
                <a:pos x="318952" y="548745"/>
              </a:cxn>
              <a:cxn ang="0">
                <a:pos x="395321" y="314854"/>
              </a:cxn>
              <a:cxn ang="0">
                <a:pos x="422275" y="233891"/>
              </a:cxn>
              <a:cxn ang="0">
                <a:pos x="422275" y="211402"/>
              </a:cxn>
              <a:cxn ang="0">
                <a:pos x="359382" y="62970"/>
              </a:cxn>
              <a:cxn ang="0">
                <a:pos x="368367" y="229393"/>
              </a:cxn>
              <a:cxn ang="0">
                <a:pos x="350398" y="287866"/>
              </a:cxn>
              <a:cxn ang="0">
                <a:pos x="265044" y="544247"/>
              </a:cxn>
              <a:cxn ang="0">
                <a:pos x="265044" y="548745"/>
              </a:cxn>
              <a:cxn ang="0">
                <a:pos x="238091" y="548745"/>
              </a:cxn>
              <a:cxn ang="0">
                <a:pos x="238091" y="449791"/>
              </a:cxn>
              <a:cxn ang="0">
                <a:pos x="184183" y="449791"/>
              </a:cxn>
              <a:cxn ang="0">
                <a:pos x="184183" y="548745"/>
              </a:cxn>
              <a:cxn ang="0">
                <a:pos x="157230" y="548745"/>
              </a:cxn>
              <a:cxn ang="0">
                <a:pos x="157230" y="544247"/>
              </a:cxn>
              <a:cxn ang="0">
                <a:pos x="76368" y="301360"/>
              </a:cxn>
              <a:cxn ang="0">
                <a:pos x="76368" y="296862"/>
              </a:cxn>
              <a:cxn ang="0">
                <a:pos x="71876" y="287866"/>
              </a:cxn>
              <a:cxn ang="0">
                <a:pos x="53907" y="229393"/>
              </a:cxn>
              <a:cxn ang="0">
                <a:pos x="53907" y="211402"/>
              </a:cxn>
              <a:cxn ang="0">
                <a:pos x="98830" y="103452"/>
              </a:cxn>
              <a:cxn ang="0">
                <a:pos x="211137" y="53975"/>
              </a:cxn>
              <a:cxn ang="0">
                <a:pos x="256060" y="62970"/>
              </a:cxn>
              <a:cxn ang="0">
                <a:pos x="323444" y="103452"/>
              </a:cxn>
              <a:cxn ang="0">
                <a:pos x="368367" y="211402"/>
              </a:cxn>
              <a:cxn ang="0">
                <a:pos x="368367" y="229393"/>
              </a:cxn>
              <a:cxn ang="0">
                <a:pos x="125784" y="692679"/>
              </a:cxn>
              <a:cxn ang="0">
                <a:pos x="296490" y="692679"/>
              </a:cxn>
              <a:cxn ang="0">
                <a:pos x="296490" y="638704"/>
              </a:cxn>
              <a:cxn ang="0">
                <a:pos x="125784" y="638704"/>
              </a:cxn>
              <a:cxn ang="0">
                <a:pos x="125784" y="692679"/>
              </a:cxn>
              <a:cxn ang="0">
                <a:pos x="161722" y="755650"/>
              </a:cxn>
              <a:cxn ang="0">
                <a:pos x="260552" y="755650"/>
              </a:cxn>
              <a:cxn ang="0">
                <a:pos x="260552" y="724164"/>
              </a:cxn>
              <a:cxn ang="0">
                <a:pos x="161722" y="724164"/>
              </a:cxn>
              <a:cxn ang="0">
                <a:pos x="161722" y="755650"/>
              </a:cxn>
            </a:cxnLst>
            <a:pathLst>
              <a:path w="94" h="168">
                <a:moveTo>
                  <a:pt x="80" y="14"/>
                </a:moveTo>
                <a:cubicBezTo>
                  <a:pt x="75" y="9"/>
                  <a:pt x="68" y="4"/>
                  <a:pt x="60" y="2"/>
                </a:cubicBezTo>
                <a:cubicBezTo>
                  <a:pt x="56" y="1"/>
                  <a:pt x="52" y="0"/>
                  <a:pt x="47" y="0"/>
                </a:cubicBezTo>
                <a:cubicBezTo>
                  <a:pt x="34" y="0"/>
                  <a:pt x="23" y="5"/>
                  <a:pt x="14" y="14"/>
                </a:cubicBezTo>
                <a:cubicBezTo>
                  <a:pt x="5" y="23"/>
                  <a:pt x="0" y="35"/>
                  <a:pt x="0" y="47"/>
                </a:cubicBezTo>
                <a:cubicBezTo>
                  <a:pt x="0" y="52"/>
                  <a:pt x="0" y="52"/>
                  <a:pt x="0" y="52"/>
                </a:cubicBezTo>
                <a:cubicBezTo>
                  <a:pt x="1" y="58"/>
                  <a:pt x="3" y="64"/>
                  <a:pt x="6" y="70"/>
                </a:cubicBezTo>
                <a:cubicBezTo>
                  <a:pt x="6" y="70"/>
                  <a:pt x="23" y="102"/>
                  <a:pt x="23" y="122"/>
                </a:cubicBezTo>
                <a:cubicBezTo>
                  <a:pt x="24" y="128"/>
                  <a:pt x="24" y="128"/>
                  <a:pt x="24" y="128"/>
                </a:cubicBezTo>
                <a:cubicBezTo>
                  <a:pt x="25" y="132"/>
                  <a:pt x="27" y="134"/>
                  <a:pt x="30" y="134"/>
                </a:cubicBezTo>
                <a:cubicBezTo>
                  <a:pt x="64" y="134"/>
                  <a:pt x="64" y="134"/>
                  <a:pt x="64" y="134"/>
                </a:cubicBezTo>
                <a:cubicBezTo>
                  <a:pt x="67" y="134"/>
                  <a:pt x="69" y="132"/>
                  <a:pt x="70" y="128"/>
                </a:cubicBezTo>
                <a:cubicBezTo>
                  <a:pt x="71" y="122"/>
                  <a:pt x="71" y="122"/>
                  <a:pt x="71" y="122"/>
                </a:cubicBezTo>
                <a:cubicBezTo>
                  <a:pt x="71" y="102"/>
                  <a:pt x="88" y="70"/>
                  <a:pt x="88" y="70"/>
                </a:cubicBezTo>
                <a:cubicBezTo>
                  <a:pt x="91" y="64"/>
                  <a:pt x="93" y="58"/>
                  <a:pt x="94" y="52"/>
                </a:cubicBezTo>
                <a:cubicBezTo>
                  <a:pt x="94" y="47"/>
                  <a:pt x="94" y="47"/>
                  <a:pt x="94" y="47"/>
                </a:cubicBezTo>
                <a:cubicBezTo>
                  <a:pt x="94" y="35"/>
                  <a:pt x="89" y="23"/>
                  <a:pt x="80" y="14"/>
                </a:cubicBezTo>
                <a:close/>
                <a:moveTo>
                  <a:pt x="82" y="51"/>
                </a:moveTo>
                <a:cubicBezTo>
                  <a:pt x="81" y="56"/>
                  <a:pt x="80" y="60"/>
                  <a:pt x="78" y="64"/>
                </a:cubicBezTo>
                <a:cubicBezTo>
                  <a:pt x="76" y="68"/>
                  <a:pt x="59" y="99"/>
                  <a:pt x="59" y="121"/>
                </a:cubicBezTo>
                <a:cubicBezTo>
                  <a:pt x="59" y="122"/>
                  <a:pt x="59" y="122"/>
                  <a:pt x="59" y="122"/>
                </a:cubicBezTo>
                <a:cubicBezTo>
                  <a:pt x="53" y="122"/>
                  <a:pt x="53" y="122"/>
                  <a:pt x="53" y="122"/>
                </a:cubicBezTo>
                <a:cubicBezTo>
                  <a:pt x="53" y="100"/>
                  <a:pt x="53" y="100"/>
                  <a:pt x="53" y="100"/>
                </a:cubicBezTo>
                <a:cubicBezTo>
                  <a:pt x="41" y="100"/>
                  <a:pt x="41" y="100"/>
                  <a:pt x="41" y="100"/>
                </a:cubicBezTo>
                <a:cubicBezTo>
                  <a:pt x="41" y="122"/>
                  <a:pt x="41" y="122"/>
                  <a:pt x="41" y="122"/>
                </a:cubicBezTo>
                <a:cubicBezTo>
                  <a:pt x="35" y="122"/>
                  <a:pt x="35" y="122"/>
                  <a:pt x="35" y="122"/>
                </a:cubicBezTo>
                <a:cubicBezTo>
                  <a:pt x="35" y="121"/>
                  <a:pt x="35" y="121"/>
                  <a:pt x="35" y="121"/>
                </a:cubicBezTo>
                <a:cubicBezTo>
                  <a:pt x="35" y="105"/>
                  <a:pt x="26" y="83"/>
                  <a:pt x="17" y="67"/>
                </a:cubicBezTo>
                <a:cubicBezTo>
                  <a:pt x="17" y="66"/>
                  <a:pt x="17" y="66"/>
                  <a:pt x="17" y="66"/>
                </a:cubicBezTo>
                <a:cubicBezTo>
                  <a:pt x="16" y="64"/>
                  <a:pt x="16" y="64"/>
                  <a:pt x="16" y="64"/>
                </a:cubicBezTo>
                <a:cubicBezTo>
                  <a:pt x="14" y="60"/>
                  <a:pt x="13" y="56"/>
                  <a:pt x="12" y="51"/>
                </a:cubicBezTo>
                <a:cubicBezTo>
                  <a:pt x="12" y="47"/>
                  <a:pt x="12" y="47"/>
                  <a:pt x="12" y="47"/>
                </a:cubicBezTo>
                <a:cubicBezTo>
                  <a:pt x="12" y="38"/>
                  <a:pt x="16" y="29"/>
                  <a:pt x="22" y="23"/>
                </a:cubicBezTo>
                <a:cubicBezTo>
                  <a:pt x="29" y="16"/>
                  <a:pt x="38" y="12"/>
                  <a:pt x="47" y="12"/>
                </a:cubicBezTo>
                <a:cubicBezTo>
                  <a:pt x="50" y="12"/>
                  <a:pt x="54" y="13"/>
                  <a:pt x="57" y="14"/>
                </a:cubicBezTo>
                <a:cubicBezTo>
                  <a:pt x="63" y="15"/>
                  <a:pt x="68" y="18"/>
                  <a:pt x="72" y="23"/>
                </a:cubicBezTo>
                <a:cubicBezTo>
                  <a:pt x="78" y="29"/>
                  <a:pt x="82" y="38"/>
                  <a:pt x="82" y="47"/>
                </a:cubicBezTo>
                <a:lnTo>
                  <a:pt x="82" y="51"/>
                </a:lnTo>
                <a:close/>
                <a:moveTo>
                  <a:pt x="28" y="154"/>
                </a:moveTo>
                <a:cubicBezTo>
                  <a:pt x="66" y="154"/>
                  <a:pt x="66" y="154"/>
                  <a:pt x="66" y="154"/>
                </a:cubicBezTo>
                <a:cubicBezTo>
                  <a:pt x="66" y="142"/>
                  <a:pt x="66" y="142"/>
                  <a:pt x="66" y="142"/>
                </a:cubicBezTo>
                <a:cubicBezTo>
                  <a:pt x="28" y="142"/>
                  <a:pt x="28" y="142"/>
                  <a:pt x="28" y="142"/>
                </a:cubicBezTo>
                <a:lnTo>
                  <a:pt x="28" y="154"/>
                </a:lnTo>
                <a:close/>
                <a:moveTo>
                  <a:pt x="36" y="168"/>
                </a:moveTo>
                <a:cubicBezTo>
                  <a:pt x="58" y="168"/>
                  <a:pt x="58" y="168"/>
                  <a:pt x="58" y="168"/>
                </a:cubicBezTo>
                <a:cubicBezTo>
                  <a:pt x="58" y="161"/>
                  <a:pt x="58" y="161"/>
                  <a:pt x="58" y="161"/>
                </a:cubicBezTo>
                <a:cubicBezTo>
                  <a:pt x="36" y="161"/>
                  <a:pt x="36" y="161"/>
                  <a:pt x="36" y="161"/>
                </a:cubicBezTo>
                <a:lnTo>
                  <a:pt x="36" y="168"/>
                </a:lnTo>
                <a:close/>
              </a:path>
            </a:pathLst>
          </a:custGeom>
          <a:solidFill>
            <a:srgbClr val="7F7F7F"/>
          </a:solidFill>
          <a:ln w="9525">
            <a:noFill/>
          </a:ln>
        </p:spPr>
        <p:txBody>
          <a:bodyPr/>
          <a:p>
            <a:endParaRPr lang="zh-CN" altLang="en-US" sz="100"/>
          </a:p>
        </p:txBody>
      </p:sp>
      <p:sp>
        <p:nvSpPr>
          <p:cNvPr id="27697" name="Freeform 21"/>
          <p:cNvSpPr>
            <a:spLocks noEditPoints="1"/>
          </p:cNvSpPr>
          <p:nvPr/>
        </p:nvSpPr>
        <p:spPr>
          <a:xfrm>
            <a:off x="6223397" y="3575447"/>
            <a:ext cx="326231" cy="326231"/>
          </a:xfrm>
          <a:custGeom>
            <a:avLst/>
            <a:gdLst/>
            <a:ahLst/>
            <a:cxnLst>
              <a:cxn ang="0">
                <a:pos x="163294" y="0"/>
              </a:cxn>
              <a:cxn ang="0">
                <a:pos x="226997" y="12871"/>
              </a:cxn>
              <a:cxn ang="0">
                <a:pos x="279029" y="47995"/>
              </a:cxn>
              <a:cxn ang="0">
                <a:pos x="314153" y="100027"/>
              </a:cxn>
              <a:cxn ang="0">
                <a:pos x="327025" y="163730"/>
              </a:cxn>
              <a:cxn ang="0">
                <a:pos x="314153" y="227433"/>
              </a:cxn>
              <a:cxn ang="0">
                <a:pos x="279029" y="279465"/>
              </a:cxn>
              <a:cxn ang="0">
                <a:pos x="226997" y="314371"/>
              </a:cxn>
              <a:cxn ang="0">
                <a:pos x="163294" y="327025"/>
              </a:cxn>
              <a:cxn ang="0">
                <a:pos x="106572" y="316989"/>
              </a:cxn>
              <a:cxn ang="0">
                <a:pos x="58249" y="289064"/>
              </a:cxn>
              <a:cxn ang="0">
                <a:pos x="98063" y="204199"/>
              </a:cxn>
              <a:cxn ang="0">
                <a:pos x="111698" y="226234"/>
              </a:cxn>
              <a:cxn ang="0">
                <a:pos x="122170" y="242814"/>
              </a:cxn>
              <a:cxn ang="0">
                <a:pos x="129479" y="253395"/>
              </a:cxn>
              <a:cxn ang="0">
                <a:pos x="136678" y="262449"/>
              </a:cxn>
              <a:cxn ang="0">
                <a:pos x="145841" y="267357"/>
              </a:cxn>
              <a:cxn ang="0">
                <a:pos x="156422" y="264739"/>
              </a:cxn>
              <a:cxn ang="0">
                <a:pos x="163403" y="255140"/>
              </a:cxn>
              <a:cxn ang="0">
                <a:pos x="167330" y="247832"/>
              </a:cxn>
              <a:cxn ang="0">
                <a:pos x="174529" y="233215"/>
              </a:cxn>
              <a:cxn ang="0">
                <a:pos x="183910" y="213798"/>
              </a:cxn>
              <a:cxn ang="0">
                <a:pos x="194382" y="191982"/>
              </a:cxn>
              <a:cxn ang="0">
                <a:pos x="221652" y="134387"/>
              </a:cxn>
              <a:cxn ang="0">
                <a:pos x="258631" y="154349"/>
              </a:cxn>
              <a:cxn ang="0">
                <a:pos x="243687" y="46468"/>
              </a:cxn>
              <a:cxn ang="0">
                <a:pos x="148677" y="104717"/>
              </a:cxn>
              <a:cxn ang="0">
                <a:pos x="190237" y="119007"/>
              </a:cxn>
              <a:cxn ang="0">
                <a:pos x="146277" y="209435"/>
              </a:cxn>
              <a:cxn ang="0">
                <a:pos x="128824" y="180856"/>
              </a:cxn>
              <a:cxn ang="0">
                <a:pos x="122716" y="170930"/>
              </a:cxn>
              <a:cxn ang="0">
                <a:pos x="117589" y="162639"/>
              </a:cxn>
              <a:cxn ang="0">
                <a:pos x="114535" y="157403"/>
              </a:cxn>
              <a:cxn ang="0">
                <a:pos x="114644" y="158276"/>
              </a:cxn>
              <a:cxn ang="0">
                <a:pos x="110608" y="152931"/>
              </a:cxn>
              <a:cxn ang="0">
                <a:pos x="104390" y="145950"/>
              </a:cxn>
              <a:cxn ang="0">
                <a:pos x="97736" y="142459"/>
              </a:cxn>
              <a:cxn ang="0">
                <a:pos x="86174" y="146386"/>
              </a:cxn>
              <a:cxn ang="0">
                <a:pos x="80610" y="155658"/>
              </a:cxn>
              <a:cxn ang="0">
                <a:pos x="77120" y="163185"/>
              </a:cxn>
              <a:cxn ang="0">
                <a:pos x="69811" y="178347"/>
              </a:cxn>
              <a:cxn ang="0">
                <a:pos x="59994" y="198636"/>
              </a:cxn>
              <a:cxn ang="0">
                <a:pos x="48868" y="220234"/>
              </a:cxn>
              <a:cxn ang="0">
                <a:pos x="38723" y="241505"/>
              </a:cxn>
              <a:cxn ang="0">
                <a:pos x="30324" y="258631"/>
              </a:cxn>
              <a:cxn ang="0">
                <a:pos x="7853" y="214344"/>
              </a:cxn>
              <a:cxn ang="0">
                <a:pos x="0" y="163730"/>
              </a:cxn>
              <a:cxn ang="0">
                <a:pos x="12762" y="100027"/>
              </a:cxn>
              <a:cxn ang="0">
                <a:pos x="47668" y="47995"/>
              </a:cxn>
              <a:cxn ang="0">
                <a:pos x="99700" y="12871"/>
              </a:cxn>
              <a:cxn ang="0">
                <a:pos x="163403" y="0"/>
              </a:cxn>
              <a:cxn ang="0">
                <a:pos x="163294" y="0"/>
              </a:cxn>
              <a:cxn ang="0">
                <a:pos x="163294" y="0"/>
              </a:cxn>
              <a:cxn ang="0">
                <a:pos x="163294" y="0"/>
              </a:cxn>
            </a:cxnLst>
            <a:pathLst>
              <a:path w="2998" h="2998">
                <a:moveTo>
                  <a:pt x="1497" y="0"/>
                </a:moveTo>
                <a:cubicBezTo>
                  <a:pt x="1704" y="0"/>
                  <a:pt x="1899" y="39"/>
                  <a:pt x="2081" y="118"/>
                </a:cubicBezTo>
                <a:cubicBezTo>
                  <a:pt x="2264" y="197"/>
                  <a:pt x="2423" y="304"/>
                  <a:pt x="2558" y="440"/>
                </a:cubicBezTo>
                <a:cubicBezTo>
                  <a:pt x="2694" y="576"/>
                  <a:pt x="2801" y="734"/>
                  <a:pt x="2880" y="917"/>
                </a:cubicBezTo>
                <a:cubicBezTo>
                  <a:pt x="2959" y="1099"/>
                  <a:pt x="2998" y="1294"/>
                  <a:pt x="2998" y="1501"/>
                </a:cubicBezTo>
                <a:cubicBezTo>
                  <a:pt x="2998" y="1708"/>
                  <a:pt x="2959" y="1902"/>
                  <a:pt x="2880" y="2085"/>
                </a:cubicBezTo>
                <a:cubicBezTo>
                  <a:pt x="2801" y="2267"/>
                  <a:pt x="2694" y="2426"/>
                  <a:pt x="2558" y="2562"/>
                </a:cubicBezTo>
                <a:cubicBezTo>
                  <a:pt x="2422" y="2697"/>
                  <a:pt x="2264" y="2804"/>
                  <a:pt x="2081" y="2882"/>
                </a:cubicBezTo>
                <a:cubicBezTo>
                  <a:pt x="1899" y="2959"/>
                  <a:pt x="1704" y="2998"/>
                  <a:pt x="1497" y="2998"/>
                </a:cubicBezTo>
                <a:cubicBezTo>
                  <a:pt x="1314" y="2998"/>
                  <a:pt x="1140" y="2967"/>
                  <a:pt x="977" y="2906"/>
                </a:cubicBezTo>
                <a:cubicBezTo>
                  <a:pt x="814" y="2844"/>
                  <a:pt x="666" y="2758"/>
                  <a:pt x="534" y="2650"/>
                </a:cubicBezTo>
                <a:cubicBezTo>
                  <a:pt x="899" y="1872"/>
                  <a:pt x="899" y="1872"/>
                  <a:pt x="899" y="1872"/>
                </a:cubicBezTo>
                <a:cubicBezTo>
                  <a:pt x="944" y="1945"/>
                  <a:pt x="985" y="2012"/>
                  <a:pt x="1024" y="2074"/>
                </a:cubicBezTo>
                <a:cubicBezTo>
                  <a:pt x="1056" y="2127"/>
                  <a:pt x="1088" y="2178"/>
                  <a:pt x="1120" y="2226"/>
                </a:cubicBezTo>
                <a:cubicBezTo>
                  <a:pt x="1152" y="2274"/>
                  <a:pt x="1174" y="2306"/>
                  <a:pt x="1187" y="2323"/>
                </a:cubicBezTo>
                <a:cubicBezTo>
                  <a:pt x="1211" y="2353"/>
                  <a:pt x="1232" y="2381"/>
                  <a:pt x="1253" y="2406"/>
                </a:cubicBezTo>
                <a:cubicBezTo>
                  <a:pt x="1273" y="2432"/>
                  <a:pt x="1301" y="2447"/>
                  <a:pt x="1337" y="2451"/>
                </a:cubicBezTo>
                <a:cubicBezTo>
                  <a:pt x="1382" y="2458"/>
                  <a:pt x="1414" y="2450"/>
                  <a:pt x="1434" y="2427"/>
                </a:cubicBezTo>
                <a:cubicBezTo>
                  <a:pt x="1453" y="2405"/>
                  <a:pt x="1474" y="2376"/>
                  <a:pt x="1498" y="2339"/>
                </a:cubicBezTo>
                <a:cubicBezTo>
                  <a:pt x="1504" y="2331"/>
                  <a:pt x="1516" y="2308"/>
                  <a:pt x="1534" y="2272"/>
                </a:cubicBezTo>
                <a:cubicBezTo>
                  <a:pt x="1552" y="2236"/>
                  <a:pt x="1574" y="2191"/>
                  <a:pt x="1600" y="2138"/>
                </a:cubicBezTo>
                <a:cubicBezTo>
                  <a:pt x="1626" y="2084"/>
                  <a:pt x="1654" y="2025"/>
                  <a:pt x="1686" y="1960"/>
                </a:cubicBezTo>
                <a:cubicBezTo>
                  <a:pt x="1718" y="1895"/>
                  <a:pt x="1750" y="1828"/>
                  <a:pt x="1782" y="1760"/>
                </a:cubicBezTo>
                <a:cubicBezTo>
                  <a:pt x="1857" y="1602"/>
                  <a:pt x="1940" y="1426"/>
                  <a:pt x="2032" y="1232"/>
                </a:cubicBezTo>
                <a:cubicBezTo>
                  <a:pt x="2371" y="1415"/>
                  <a:pt x="2371" y="1415"/>
                  <a:pt x="2371" y="1415"/>
                </a:cubicBezTo>
                <a:cubicBezTo>
                  <a:pt x="2234" y="426"/>
                  <a:pt x="2234" y="426"/>
                  <a:pt x="2234" y="426"/>
                </a:cubicBezTo>
                <a:cubicBezTo>
                  <a:pt x="1363" y="960"/>
                  <a:pt x="1363" y="960"/>
                  <a:pt x="1363" y="960"/>
                </a:cubicBezTo>
                <a:cubicBezTo>
                  <a:pt x="1744" y="1091"/>
                  <a:pt x="1744" y="1091"/>
                  <a:pt x="1744" y="1091"/>
                </a:cubicBezTo>
                <a:cubicBezTo>
                  <a:pt x="1341" y="1920"/>
                  <a:pt x="1341" y="1920"/>
                  <a:pt x="1341" y="1920"/>
                </a:cubicBezTo>
                <a:cubicBezTo>
                  <a:pt x="1279" y="1820"/>
                  <a:pt x="1226" y="1732"/>
                  <a:pt x="1181" y="1658"/>
                </a:cubicBezTo>
                <a:cubicBezTo>
                  <a:pt x="1162" y="1626"/>
                  <a:pt x="1143" y="1595"/>
                  <a:pt x="1125" y="1567"/>
                </a:cubicBezTo>
                <a:cubicBezTo>
                  <a:pt x="1107" y="1538"/>
                  <a:pt x="1091" y="1513"/>
                  <a:pt x="1078" y="1491"/>
                </a:cubicBezTo>
                <a:cubicBezTo>
                  <a:pt x="1050" y="1443"/>
                  <a:pt x="1050" y="1443"/>
                  <a:pt x="1050" y="1443"/>
                </a:cubicBezTo>
                <a:cubicBezTo>
                  <a:pt x="1058" y="1460"/>
                  <a:pt x="1059" y="1463"/>
                  <a:pt x="1051" y="1451"/>
                </a:cubicBezTo>
                <a:cubicBezTo>
                  <a:pt x="1044" y="1440"/>
                  <a:pt x="1032" y="1423"/>
                  <a:pt x="1014" y="1402"/>
                </a:cubicBezTo>
                <a:cubicBezTo>
                  <a:pt x="997" y="1380"/>
                  <a:pt x="978" y="1359"/>
                  <a:pt x="957" y="1338"/>
                </a:cubicBezTo>
                <a:cubicBezTo>
                  <a:pt x="935" y="1316"/>
                  <a:pt x="915" y="1306"/>
                  <a:pt x="896" y="1306"/>
                </a:cubicBezTo>
                <a:cubicBezTo>
                  <a:pt x="847" y="1306"/>
                  <a:pt x="812" y="1318"/>
                  <a:pt x="790" y="1342"/>
                </a:cubicBezTo>
                <a:cubicBezTo>
                  <a:pt x="769" y="1367"/>
                  <a:pt x="752" y="1395"/>
                  <a:pt x="739" y="1427"/>
                </a:cubicBezTo>
                <a:cubicBezTo>
                  <a:pt x="735" y="1436"/>
                  <a:pt x="724" y="1459"/>
                  <a:pt x="707" y="1496"/>
                </a:cubicBezTo>
                <a:cubicBezTo>
                  <a:pt x="690" y="1533"/>
                  <a:pt x="668" y="1580"/>
                  <a:pt x="640" y="1635"/>
                </a:cubicBezTo>
                <a:cubicBezTo>
                  <a:pt x="612" y="1691"/>
                  <a:pt x="582" y="1753"/>
                  <a:pt x="550" y="1821"/>
                </a:cubicBezTo>
                <a:cubicBezTo>
                  <a:pt x="448" y="2019"/>
                  <a:pt x="448" y="2019"/>
                  <a:pt x="448" y="2019"/>
                </a:cubicBezTo>
                <a:cubicBezTo>
                  <a:pt x="416" y="2088"/>
                  <a:pt x="385" y="2153"/>
                  <a:pt x="355" y="2214"/>
                </a:cubicBezTo>
                <a:cubicBezTo>
                  <a:pt x="325" y="2276"/>
                  <a:pt x="300" y="2329"/>
                  <a:pt x="278" y="2371"/>
                </a:cubicBezTo>
                <a:cubicBezTo>
                  <a:pt x="189" y="2248"/>
                  <a:pt x="120" y="2112"/>
                  <a:pt x="72" y="1965"/>
                </a:cubicBezTo>
                <a:cubicBezTo>
                  <a:pt x="24" y="1818"/>
                  <a:pt x="0" y="1663"/>
                  <a:pt x="0" y="1501"/>
                </a:cubicBezTo>
                <a:cubicBezTo>
                  <a:pt x="0" y="1294"/>
                  <a:pt x="39" y="1099"/>
                  <a:pt x="117" y="917"/>
                </a:cubicBezTo>
                <a:cubicBezTo>
                  <a:pt x="195" y="734"/>
                  <a:pt x="301" y="576"/>
                  <a:pt x="437" y="440"/>
                </a:cubicBezTo>
                <a:cubicBezTo>
                  <a:pt x="572" y="305"/>
                  <a:pt x="731" y="197"/>
                  <a:pt x="914" y="118"/>
                </a:cubicBezTo>
                <a:cubicBezTo>
                  <a:pt x="1096" y="39"/>
                  <a:pt x="1291" y="0"/>
                  <a:pt x="1498" y="0"/>
                </a:cubicBezTo>
                <a:lnTo>
                  <a:pt x="1497" y="0"/>
                </a:lnTo>
                <a:close/>
                <a:moveTo>
                  <a:pt x="1497" y="0"/>
                </a:moveTo>
                <a:cubicBezTo>
                  <a:pt x="1497" y="0"/>
                  <a:pt x="1497" y="0"/>
                  <a:pt x="1497" y="0"/>
                </a:cubicBezTo>
              </a:path>
            </a:pathLst>
          </a:custGeom>
          <a:solidFill>
            <a:srgbClr val="7F7F7F"/>
          </a:solidFill>
          <a:ln w="9525">
            <a:noFill/>
          </a:ln>
        </p:spPr>
        <p:txBody>
          <a:bodyPr/>
          <a:p>
            <a:endParaRPr lang="zh-CN" altLang="en-US" sz="100"/>
          </a:p>
        </p:txBody>
      </p:sp>
      <p:sp>
        <p:nvSpPr>
          <p:cNvPr id="27698" name="Freeform 59"/>
          <p:cNvSpPr>
            <a:spLocks noEditPoints="1"/>
          </p:cNvSpPr>
          <p:nvPr/>
        </p:nvSpPr>
        <p:spPr>
          <a:xfrm>
            <a:off x="2365772" y="3257550"/>
            <a:ext cx="425053" cy="427435"/>
          </a:xfrm>
          <a:custGeom>
            <a:avLst/>
            <a:gdLst/>
            <a:ahLst/>
            <a:cxnLst>
              <a:cxn ang="0">
                <a:pos x="268828" y="46672"/>
              </a:cxn>
              <a:cxn ang="0">
                <a:pos x="175899" y="120015"/>
              </a:cxn>
              <a:cxn ang="0">
                <a:pos x="109522" y="120015"/>
              </a:cxn>
              <a:cxn ang="0">
                <a:pos x="0" y="186690"/>
              </a:cxn>
              <a:cxn ang="0">
                <a:pos x="79652" y="280035"/>
              </a:cxn>
              <a:cxn ang="0">
                <a:pos x="106203" y="426720"/>
              </a:cxn>
              <a:cxn ang="0">
                <a:pos x="185856" y="400050"/>
              </a:cxn>
              <a:cxn ang="0">
                <a:pos x="172581" y="360045"/>
              </a:cxn>
              <a:cxn ang="0">
                <a:pos x="172581" y="266700"/>
              </a:cxn>
              <a:cxn ang="0">
                <a:pos x="175899" y="260032"/>
              </a:cxn>
              <a:cxn ang="0">
                <a:pos x="179218" y="256698"/>
              </a:cxn>
              <a:cxn ang="0">
                <a:pos x="182537" y="253365"/>
              </a:cxn>
              <a:cxn ang="0">
                <a:pos x="268828" y="326707"/>
              </a:cxn>
              <a:cxn ang="0">
                <a:pos x="424815" y="186690"/>
              </a:cxn>
              <a:cxn ang="0">
                <a:pos x="265509" y="186690"/>
              </a:cxn>
              <a:cxn ang="0">
                <a:pos x="305335" y="146685"/>
              </a:cxn>
              <a:cxn ang="0">
                <a:pos x="305335" y="226695"/>
              </a:cxn>
              <a:cxn ang="0">
                <a:pos x="265509" y="186690"/>
              </a:cxn>
              <a:cxn ang="0">
                <a:pos x="53101" y="146685"/>
              </a:cxn>
              <a:cxn ang="0">
                <a:pos x="132754" y="186690"/>
              </a:cxn>
              <a:cxn ang="0">
                <a:pos x="53101" y="226695"/>
              </a:cxn>
              <a:cxn ang="0">
                <a:pos x="159305" y="400050"/>
              </a:cxn>
              <a:cxn ang="0">
                <a:pos x="106203" y="280035"/>
              </a:cxn>
              <a:cxn ang="0">
                <a:pos x="109522" y="253365"/>
              </a:cxn>
              <a:cxn ang="0">
                <a:pos x="149349" y="253365"/>
              </a:cxn>
              <a:cxn ang="0">
                <a:pos x="146030" y="360045"/>
              </a:cxn>
              <a:cxn ang="0">
                <a:pos x="159305" y="390048"/>
              </a:cxn>
              <a:cxn ang="0">
                <a:pos x="175899" y="226695"/>
              </a:cxn>
              <a:cxn ang="0">
                <a:pos x="172581" y="226695"/>
              </a:cxn>
              <a:cxn ang="0">
                <a:pos x="172581" y="146685"/>
              </a:cxn>
              <a:cxn ang="0">
                <a:pos x="245596" y="120015"/>
              </a:cxn>
              <a:cxn ang="0">
                <a:pos x="245596" y="253365"/>
              </a:cxn>
              <a:cxn ang="0">
                <a:pos x="331886" y="346710"/>
              </a:cxn>
              <a:cxn ang="0">
                <a:pos x="305335" y="253365"/>
              </a:cxn>
              <a:cxn ang="0">
                <a:pos x="305335" y="120015"/>
              </a:cxn>
              <a:cxn ang="0">
                <a:pos x="331886" y="26670"/>
              </a:cxn>
              <a:cxn ang="0">
                <a:pos x="331886" y="346710"/>
              </a:cxn>
            </a:cxnLst>
            <a:pathLst>
              <a:path w="128" h="128">
                <a:moveTo>
                  <a:pt x="100" y="0"/>
                </a:moveTo>
                <a:cubicBezTo>
                  <a:pt x="92" y="0"/>
                  <a:pt x="85" y="6"/>
                  <a:pt x="81" y="14"/>
                </a:cubicBezTo>
                <a:cubicBezTo>
                  <a:pt x="81" y="14"/>
                  <a:pt x="81" y="14"/>
                  <a:pt x="81" y="14"/>
                </a:cubicBezTo>
                <a:cubicBezTo>
                  <a:pt x="74" y="27"/>
                  <a:pt x="64" y="36"/>
                  <a:pt x="53" y="36"/>
                </a:cubicBezTo>
                <a:cubicBezTo>
                  <a:pt x="50" y="36"/>
                  <a:pt x="50" y="36"/>
                  <a:pt x="50" y="36"/>
                </a:cubicBezTo>
                <a:cubicBezTo>
                  <a:pt x="33" y="36"/>
                  <a:pt x="33" y="36"/>
                  <a:pt x="33" y="36"/>
                </a:cubicBezTo>
                <a:cubicBezTo>
                  <a:pt x="16" y="36"/>
                  <a:pt x="16" y="36"/>
                  <a:pt x="16" y="36"/>
                </a:cubicBezTo>
                <a:cubicBezTo>
                  <a:pt x="7" y="36"/>
                  <a:pt x="0" y="45"/>
                  <a:pt x="0" y="56"/>
                </a:cubicBezTo>
                <a:cubicBezTo>
                  <a:pt x="0" y="67"/>
                  <a:pt x="7" y="76"/>
                  <a:pt x="16" y="76"/>
                </a:cubicBezTo>
                <a:cubicBezTo>
                  <a:pt x="20" y="76"/>
                  <a:pt x="24" y="80"/>
                  <a:pt x="24" y="84"/>
                </a:cubicBezTo>
                <a:cubicBezTo>
                  <a:pt x="24" y="120"/>
                  <a:pt x="24" y="120"/>
                  <a:pt x="24" y="120"/>
                </a:cubicBezTo>
                <a:cubicBezTo>
                  <a:pt x="24" y="124"/>
                  <a:pt x="28" y="128"/>
                  <a:pt x="32" y="128"/>
                </a:cubicBezTo>
                <a:cubicBezTo>
                  <a:pt x="48" y="128"/>
                  <a:pt x="48" y="128"/>
                  <a:pt x="48" y="128"/>
                </a:cubicBezTo>
                <a:cubicBezTo>
                  <a:pt x="52" y="128"/>
                  <a:pt x="56" y="124"/>
                  <a:pt x="56" y="120"/>
                </a:cubicBezTo>
                <a:cubicBezTo>
                  <a:pt x="56" y="116"/>
                  <a:pt x="56" y="116"/>
                  <a:pt x="56" y="116"/>
                </a:cubicBezTo>
                <a:cubicBezTo>
                  <a:pt x="56" y="112"/>
                  <a:pt x="52" y="110"/>
                  <a:pt x="52" y="108"/>
                </a:cubicBezTo>
                <a:cubicBezTo>
                  <a:pt x="52" y="80"/>
                  <a:pt x="52" y="80"/>
                  <a:pt x="52" y="80"/>
                </a:cubicBezTo>
                <a:cubicBezTo>
                  <a:pt x="52" y="80"/>
                  <a:pt x="52" y="80"/>
                  <a:pt x="52" y="80"/>
                </a:cubicBezTo>
                <a:cubicBezTo>
                  <a:pt x="52" y="79"/>
                  <a:pt x="52" y="79"/>
                  <a:pt x="53" y="78"/>
                </a:cubicBezTo>
                <a:cubicBezTo>
                  <a:pt x="53" y="78"/>
                  <a:pt x="53" y="78"/>
                  <a:pt x="53" y="78"/>
                </a:cubicBezTo>
                <a:cubicBezTo>
                  <a:pt x="53" y="77"/>
                  <a:pt x="53" y="77"/>
                  <a:pt x="54" y="77"/>
                </a:cubicBezTo>
                <a:cubicBezTo>
                  <a:pt x="54" y="77"/>
                  <a:pt x="54" y="77"/>
                  <a:pt x="54" y="77"/>
                </a:cubicBezTo>
                <a:cubicBezTo>
                  <a:pt x="54" y="77"/>
                  <a:pt x="54" y="77"/>
                  <a:pt x="54" y="77"/>
                </a:cubicBezTo>
                <a:cubicBezTo>
                  <a:pt x="54" y="76"/>
                  <a:pt x="55" y="76"/>
                  <a:pt x="55" y="76"/>
                </a:cubicBezTo>
                <a:cubicBezTo>
                  <a:pt x="65" y="77"/>
                  <a:pt x="74" y="85"/>
                  <a:pt x="81" y="98"/>
                </a:cubicBezTo>
                <a:cubicBezTo>
                  <a:pt x="81" y="98"/>
                  <a:pt x="81" y="98"/>
                  <a:pt x="81" y="98"/>
                </a:cubicBezTo>
                <a:cubicBezTo>
                  <a:pt x="85" y="106"/>
                  <a:pt x="92" y="112"/>
                  <a:pt x="100" y="112"/>
                </a:cubicBezTo>
                <a:cubicBezTo>
                  <a:pt x="118" y="112"/>
                  <a:pt x="128" y="84"/>
                  <a:pt x="128" y="56"/>
                </a:cubicBezTo>
                <a:cubicBezTo>
                  <a:pt x="128" y="28"/>
                  <a:pt x="118" y="0"/>
                  <a:pt x="100" y="0"/>
                </a:cubicBezTo>
                <a:close/>
                <a:moveTo>
                  <a:pt x="80" y="56"/>
                </a:moveTo>
                <a:cubicBezTo>
                  <a:pt x="80" y="52"/>
                  <a:pt x="80" y="48"/>
                  <a:pt x="81" y="44"/>
                </a:cubicBezTo>
                <a:cubicBezTo>
                  <a:pt x="92" y="44"/>
                  <a:pt x="92" y="44"/>
                  <a:pt x="92" y="44"/>
                </a:cubicBezTo>
                <a:cubicBezTo>
                  <a:pt x="96" y="44"/>
                  <a:pt x="100" y="49"/>
                  <a:pt x="100" y="56"/>
                </a:cubicBezTo>
                <a:cubicBezTo>
                  <a:pt x="100" y="63"/>
                  <a:pt x="96" y="68"/>
                  <a:pt x="92" y="68"/>
                </a:cubicBezTo>
                <a:cubicBezTo>
                  <a:pt x="81" y="68"/>
                  <a:pt x="81" y="68"/>
                  <a:pt x="81" y="68"/>
                </a:cubicBezTo>
                <a:cubicBezTo>
                  <a:pt x="80" y="64"/>
                  <a:pt x="80" y="60"/>
                  <a:pt x="80" y="56"/>
                </a:cubicBezTo>
                <a:close/>
                <a:moveTo>
                  <a:pt x="8" y="56"/>
                </a:moveTo>
                <a:cubicBezTo>
                  <a:pt x="8" y="49"/>
                  <a:pt x="12" y="44"/>
                  <a:pt x="16" y="44"/>
                </a:cubicBezTo>
                <a:cubicBezTo>
                  <a:pt x="44" y="44"/>
                  <a:pt x="44" y="44"/>
                  <a:pt x="44" y="44"/>
                </a:cubicBezTo>
                <a:cubicBezTo>
                  <a:pt x="42" y="47"/>
                  <a:pt x="40" y="51"/>
                  <a:pt x="40" y="56"/>
                </a:cubicBezTo>
                <a:cubicBezTo>
                  <a:pt x="40" y="61"/>
                  <a:pt x="42" y="65"/>
                  <a:pt x="44" y="68"/>
                </a:cubicBezTo>
                <a:cubicBezTo>
                  <a:pt x="16" y="68"/>
                  <a:pt x="16" y="68"/>
                  <a:pt x="16" y="68"/>
                </a:cubicBezTo>
                <a:cubicBezTo>
                  <a:pt x="12" y="68"/>
                  <a:pt x="8" y="63"/>
                  <a:pt x="8" y="56"/>
                </a:cubicBezTo>
                <a:close/>
                <a:moveTo>
                  <a:pt x="48" y="120"/>
                </a:moveTo>
                <a:cubicBezTo>
                  <a:pt x="32" y="120"/>
                  <a:pt x="32" y="120"/>
                  <a:pt x="32" y="120"/>
                </a:cubicBezTo>
                <a:cubicBezTo>
                  <a:pt x="32" y="84"/>
                  <a:pt x="32" y="84"/>
                  <a:pt x="32" y="84"/>
                </a:cubicBezTo>
                <a:cubicBezTo>
                  <a:pt x="32" y="81"/>
                  <a:pt x="31" y="78"/>
                  <a:pt x="30" y="76"/>
                </a:cubicBezTo>
                <a:cubicBezTo>
                  <a:pt x="33" y="76"/>
                  <a:pt x="33" y="76"/>
                  <a:pt x="33" y="76"/>
                </a:cubicBezTo>
                <a:cubicBezTo>
                  <a:pt x="33" y="76"/>
                  <a:pt x="33" y="76"/>
                  <a:pt x="33" y="76"/>
                </a:cubicBezTo>
                <a:cubicBezTo>
                  <a:pt x="45" y="76"/>
                  <a:pt x="45" y="76"/>
                  <a:pt x="45" y="76"/>
                </a:cubicBezTo>
                <a:cubicBezTo>
                  <a:pt x="44" y="77"/>
                  <a:pt x="44" y="79"/>
                  <a:pt x="44" y="80"/>
                </a:cubicBezTo>
                <a:cubicBezTo>
                  <a:pt x="44" y="108"/>
                  <a:pt x="44" y="108"/>
                  <a:pt x="44" y="108"/>
                </a:cubicBezTo>
                <a:cubicBezTo>
                  <a:pt x="44" y="112"/>
                  <a:pt x="46" y="114"/>
                  <a:pt x="47" y="116"/>
                </a:cubicBezTo>
                <a:cubicBezTo>
                  <a:pt x="48" y="116"/>
                  <a:pt x="48" y="116"/>
                  <a:pt x="48" y="117"/>
                </a:cubicBezTo>
                <a:lnTo>
                  <a:pt x="48" y="120"/>
                </a:lnTo>
                <a:close/>
                <a:moveTo>
                  <a:pt x="53" y="68"/>
                </a:moveTo>
                <a:cubicBezTo>
                  <a:pt x="52" y="68"/>
                  <a:pt x="52" y="68"/>
                  <a:pt x="52" y="68"/>
                </a:cubicBezTo>
                <a:cubicBezTo>
                  <a:pt x="52" y="68"/>
                  <a:pt x="52" y="68"/>
                  <a:pt x="52" y="68"/>
                </a:cubicBezTo>
                <a:cubicBezTo>
                  <a:pt x="48" y="68"/>
                  <a:pt x="44" y="63"/>
                  <a:pt x="44" y="56"/>
                </a:cubicBezTo>
                <a:cubicBezTo>
                  <a:pt x="44" y="49"/>
                  <a:pt x="48" y="44"/>
                  <a:pt x="52" y="44"/>
                </a:cubicBezTo>
                <a:cubicBezTo>
                  <a:pt x="53" y="44"/>
                  <a:pt x="53" y="44"/>
                  <a:pt x="53" y="44"/>
                </a:cubicBezTo>
                <a:cubicBezTo>
                  <a:pt x="60" y="44"/>
                  <a:pt x="68" y="41"/>
                  <a:pt x="74" y="36"/>
                </a:cubicBezTo>
                <a:cubicBezTo>
                  <a:pt x="73" y="42"/>
                  <a:pt x="72" y="49"/>
                  <a:pt x="72" y="56"/>
                </a:cubicBezTo>
                <a:cubicBezTo>
                  <a:pt x="72" y="63"/>
                  <a:pt x="73" y="70"/>
                  <a:pt x="74" y="76"/>
                </a:cubicBezTo>
                <a:cubicBezTo>
                  <a:pt x="68" y="71"/>
                  <a:pt x="60" y="68"/>
                  <a:pt x="53" y="68"/>
                </a:cubicBezTo>
                <a:close/>
                <a:moveTo>
                  <a:pt x="100" y="104"/>
                </a:moveTo>
                <a:cubicBezTo>
                  <a:pt x="92" y="104"/>
                  <a:pt x="85" y="93"/>
                  <a:pt x="82" y="76"/>
                </a:cubicBezTo>
                <a:cubicBezTo>
                  <a:pt x="92" y="76"/>
                  <a:pt x="92" y="76"/>
                  <a:pt x="92" y="76"/>
                </a:cubicBezTo>
                <a:cubicBezTo>
                  <a:pt x="101" y="76"/>
                  <a:pt x="108" y="67"/>
                  <a:pt x="108" y="56"/>
                </a:cubicBezTo>
                <a:cubicBezTo>
                  <a:pt x="108" y="45"/>
                  <a:pt x="101" y="36"/>
                  <a:pt x="92" y="36"/>
                </a:cubicBezTo>
                <a:cubicBezTo>
                  <a:pt x="82" y="36"/>
                  <a:pt x="82" y="36"/>
                  <a:pt x="82" y="36"/>
                </a:cubicBezTo>
                <a:cubicBezTo>
                  <a:pt x="85" y="19"/>
                  <a:pt x="92" y="8"/>
                  <a:pt x="100" y="8"/>
                </a:cubicBezTo>
                <a:cubicBezTo>
                  <a:pt x="111" y="8"/>
                  <a:pt x="120" y="29"/>
                  <a:pt x="120" y="56"/>
                </a:cubicBezTo>
                <a:cubicBezTo>
                  <a:pt x="120" y="83"/>
                  <a:pt x="111" y="104"/>
                  <a:pt x="100" y="104"/>
                </a:cubicBezTo>
                <a:close/>
              </a:path>
            </a:pathLst>
          </a:custGeom>
          <a:solidFill>
            <a:srgbClr val="7F7F7F"/>
          </a:solidFill>
          <a:ln w="9525">
            <a:noFill/>
          </a:ln>
        </p:spPr>
        <p:txBody>
          <a:bodyPr/>
          <a:p>
            <a:endParaRPr lang="zh-CN" altLang="en-US" sz="100"/>
          </a:p>
        </p:txBody>
      </p:sp>
      <p:grpSp>
        <p:nvGrpSpPr>
          <p:cNvPr id="28" name="Group 27"/>
          <p:cNvGrpSpPr/>
          <p:nvPr/>
        </p:nvGrpSpPr>
        <p:grpSpPr>
          <a:xfrm>
            <a:off x="5167173" y="3521306"/>
            <a:ext cx="545240" cy="615142"/>
            <a:chOff x="-3175" y="-1587"/>
            <a:chExt cx="433388" cy="488950"/>
          </a:xfrm>
          <a:solidFill>
            <a:schemeClr val="bg1">
              <a:lumMod val="50000"/>
            </a:schemeClr>
          </a:solidFill>
        </p:grpSpPr>
        <p:sp>
          <p:nvSpPr>
            <p:cNvPr id="24" name="Freeform 14"/>
            <p:cNvSpPr>
              <a:spLocks noEditPoints="1"/>
            </p:cNvSpPr>
            <p:nvPr/>
          </p:nvSpPr>
          <p:spPr bwMode="auto">
            <a:xfrm>
              <a:off x="-3175" y="-1587"/>
              <a:ext cx="433388" cy="488950"/>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fontAlgn="base">
                <a:spcBef>
                  <a:spcPct val="0"/>
                </a:spcBef>
                <a:spcAft>
                  <a:spcPct val="0"/>
                </a:spcAft>
              </a:pPr>
              <a:endParaRPr lang="id-ID" sz="1800" strike="noStrike" noProof="1">
                <a:solidFill>
                  <a:prstClr val="black"/>
                </a:solidFill>
                <a:latin typeface="微软雅黑" panose="020B0503020204020204" charset="-122"/>
                <a:ea typeface="微软雅黑" panose="020B0503020204020204" charset="-122"/>
              </a:endParaRPr>
            </a:p>
          </p:txBody>
        </p:sp>
        <p:sp>
          <p:nvSpPr>
            <p:cNvPr id="25" name="Oval 15"/>
            <p:cNvSpPr>
              <a:spLocks noChangeArrowheads="1"/>
            </p:cNvSpPr>
            <p:nvPr/>
          </p:nvSpPr>
          <p:spPr bwMode="auto">
            <a:xfrm>
              <a:off x="338138" y="381001"/>
              <a:ext cx="30163" cy="30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fontAlgn="base">
                <a:spcBef>
                  <a:spcPct val="0"/>
                </a:spcBef>
                <a:spcAft>
                  <a:spcPct val="0"/>
                </a:spcAft>
              </a:pPr>
              <a:endParaRPr lang="id-ID" sz="1800" strike="noStrike" noProof="1">
                <a:solidFill>
                  <a:prstClr val="black"/>
                </a:solidFill>
                <a:latin typeface="微软雅黑" panose="020B0503020204020204" charset="-122"/>
                <a:ea typeface="微软雅黑" panose="020B0503020204020204" charset="-122"/>
              </a:endParaRPr>
            </a:p>
          </p:txBody>
        </p:sp>
        <p:sp>
          <p:nvSpPr>
            <p:cNvPr id="17" name="Oval 16"/>
            <p:cNvSpPr>
              <a:spLocks noChangeArrowheads="1"/>
            </p:cNvSpPr>
            <p:nvPr/>
          </p:nvSpPr>
          <p:spPr bwMode="auto">
            <a:xfrm>
              <a:off x="338138" y="288926"/>
              <a:ext cx="30163" cy="30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fontAlgn="base">
                <a:spcBef>
                  <a:spcPct val="0"/>
                </a:spcBef>
                <a:spcAft>
                  <a:spcPct val="0"/>
                </a:spcAft>
              </a:pPr>
              <a:endParaRPr lang="id-ID" sz="1800" strike="noStrike" noProof="1">
                <a:solidFill>
                  <a:prstClr val="black"/>
                </a:solidFill>
                <a:latin typeface="微软雅黑" panose="020B0503020204020204" charset="-122"/>
                <a:ea typeface="微软雅黑" panose="020B0503020204020204" charset="-122"/>
              </a:endParaRPr>
            </a:p>
          </p:txBody>
        </p:sp>
        <p:sp>
          <p:nvSpPr>
            <p:cNvPr id="18" name="Oval 17"/>
            <p:cNvSpPr>
              <a:spLocks noChangeArrowheads="1"/>
            </p:cNvSpPr>
            <p:nvPr/>
          </p:nvSpPr>
          <p:spPr bwMode="auto">
            <a:xfrm>
              <a:off x="338138" y="196851"/>
              <a:ext cx="30163" cy="30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fontAlgn="base">
                <a:spcBef>
                  <a:spcPct val="0"/>
                </a:spcBef>
                <a:spcAft>
                  <a:spcPct val="0"/>
                </a:spcAft>
              </a:pPr>
              <a:endParaRPr lang="id-ID" sz="1800" strike="noStrike" noProof="1">
                <a:solidFill>
                  <a:prstClr val="black"/>
                </a:solidFill>
                <a:latin typeface="微软雅黑" panose="020B0503020204020204" charset="-122"/>
                <a:ea typeface="微软雅黑" panose="020B0503020204020204" charset="-122"/>
              </a:endParaRPr>
            </a:p>
          </p:txBody>
        </p:sp>
      </p:grpSp>
      <p:sp>
        <p:nvSpPr>
          <p:cNvPr id="19" name="KSO_Shape"/>
          <p:cNvSpPr/>
          <p:nvPr/>
        </p:nvSpPr>
        <p:spPr bwMode="auto">
          <a:xfrm>
            <a:off x="4657725" y="2868216"/>
            <a:ext cx="448866" cy="370285"/>
          </a:xfrm>
          <a:custGeom>
            <a:avLst/>
            <a:gdLst/>
            <a:ahLst/>
            <a:cxnLst/>
            <a:rect l="0" t="0" r="r" b="b"/>
            <a:pathLst>
              <a:path w="1903412" h="1563688">
                <a:moveTo>
                  <a:pt x="872180" y="1544638"/>
                </a:moveTo>
                <a:lnTo>
                  <a:pt x="875675" y="1544638"/>
                </a:lnTo>
                <a:lnTo>
                  <a:pt x="1859905" y="1544638"/>
                </a:lnTo>
                <a:lnTo>
                  <a:pt x="1863400" y="1544638"/>
                </a:lnTo>
                <a:lnTo>
                  <a:pt x="1866577" y="1545233"/>
                </a:lnTo>
                <a:lnTo>
                  <a:pt x="1869118" y="1545829"/>
                </a:lnTo>
                <a:lnTo>
                  <a:pt x="1871660" y="1546722"/>
                </a:lnTo>
                <a:lnTo>
                  <a:pt x="1873884" y="1547912"/>
                </a:lnTo>
                <a:lnTo>
                  <a:pt x="1875154" y="1549103"/>
                </a:lnTo>
                <a:lnTo>
                  <a:pt x="1876107" y="1550591"/>
                </a:lnTo>
                <a:lnTo>
                  <a:pt x="1876425" y="1552079"/>
                </a:lnTo>
                <a:lnTo>
                  <a:pt x="1876425" y="1555651"/>
                </a:lnTo>
                <a:lnTo>
                  <a:pt x="1876107" y="1557140"/>
                </a:lnTo>
                <a:lnTo>
                  <a:pt x="1875154" y="1558926"/>
                </a:lnTo>
                <a:lnTo>
                  <a:pt x="1873884" y="1560116"/>
                </a:lnTo>
                <a:lnTo>
                  <a:pt x="1871660" y="1561307"/>
                </a:lnTo>
                <a:lnTo>
                  <a:pt x="1869118" y="1562200"/>
                </a:lnTo>
                <a:lnTo>
                  <a:pt x="1866577" y="1563093"/>
                </a:lnTo>
                <a:lnTo>
                  <a:pt x="1863400" y="1563390"/>
                </a:lnTo>
                <a:lnTo>
                  <a:pt x="1859905" y="1563688"/>
                </a:lnTo>
                <a:lnTo>
                  <a:pt x="875675" y="1563688"/>
                </a:lnTo>
                <a:lnTo>
                  <a:pt x="872180" y="1563390"/>
                </a:lnTo>
                <a:lnTo>
                  <a:pt x="869003" y="1563093"/>
                </a:lnTo>
                <a:lnTo>
                  <a:pt x="866144" y="1562200"/>
                </a:lnTo>
                <a:lnTo>
                  <a:pt x="863603" y="1561307"/>
                </a:lnTo>
                <a:lnTo>
                  <a:pt x="861696" y="1560116"/>
                </a:lnTo>
                <a:lnTo>
                  <a:pt x="860108" y="1558926"/>
                </a:lnTo>
                <a:lnTo>
                  <a:pt x="859155" y="1557140"/>
                </a:lnTo>
                <a:lnTo>
                  <a:pt x="858837" y="1555651"/>
                </a:lnTo>
                <a:lnTo>
                  <a:pt x="858837" y="1552079"/>
                </a:lnTo>
                <a:lnTo>
                  <a:pt x="859155" y="1550591"/>
                </a:lnTo>
                <a:lnTo>
                  <a:pt x="860108" y="1549103"/>
                </a:lnTo>
                <a:lnTo>
                  <a:pt x="861696" y="1547912"/>
                </a:lnTo>
                <a:lnTo>
                  <a:pt x="863603" y="1546722"/>
                </a:lnTo>
                <a:lnTo>
                  <a:pt x="866144" y="1545829"/>
                </a:lnTo>
                <a:lnTo>
                  <a:pt x="869003" y="1545233"/>
                </a:lnTo>
                <a:lnTo>
                  <a:pt x="872180" y="1544638"/>
                </a:lnTo>
                <a:close/>
                <a:moveTo>
                  <a:pt x="1255848" y="1415770"/>
                </a:moveTo>
                <a:lnTo>
                  <a:pt x="1252677" y="1416407"/>
                </a:lnTo>
                <a:lnTo>
                  <a:pt x="1249823" y="1417361"/>
                </a:lnTo>
                <a:lnTo>
                  <a:pt x="1247286" y="1419271"/>
                </a:lnTo>
                <a:lnTo>
                  <a:pt x="1245383" y="1420862"/>
                </a:lnTo>
                <a:lnTo>
                  <a:pt x="1243797" y="1422771"/>
                </a:lnTo>
                <a:lnTo>
                  <a:pt x="1242529" y="1424680"/>
                </a:lnTo>
                <a:lnTo>
                  <a:pt x="1242212" y="1426908"/>
                </a:lnTo>
                <a:lnTo>
                  <a:pt x="1235235" y="1522691"/>
                </a:lnTo>
                <a:lnTo>
                  <a:pt x="1235235" y="1525237"/>
                </a:lnTo>
                <a:lnTo>
                  <a:pt x="1236186" y="1527146"/>
                </a:lnTo>
                <a:lnTo>
                  <a:pt x="1237772" y="1529056"/>
                </a:lnTo>
                <a:lnTo>
                  <a:pt x="1239675" y="1530647"/>
                </a:lnTo>
                <a:lnTo>
                  <a:pt x="1242212" y="1532238"/>
                </a:lnTo>
                <a:lnTo>
                  <a:pt x="1245066" y="1533193"/>
                </a:lnTo>
                <a:lnTo>
                  <a:pt x="1247920" y="1533829"/>
                </a:lnTo>
                <a:lnTo>
                  <a:pt x="1251408" y="1534147"/>
                </a:lnTo>
                <a:lnTo>
                  <a:pt x="1488299" y="1535738"/>
                </a:lnTo>
                <a:lnTo>
                  <a:pt x="1491787" y="1535738"/>
                </a:lnTo>
                <a:lnTo>
                  <a:pt x="1494641" y="1535102"/>
                </a:lnTo>
                <a:lnTo>
                  <a:pt x="1497813" y="1533829"/>
                </a:lnTo>
                <a:lnTo>
                  <a:pt x="1500032" y="1532556"/>
                </a:lnTo>
                <a:lnTo>
                  <a:pt x="1502252" y="1530965"/>
                </a:lnTo>
                <a:lnTo>
                  <a:pt x="1503521" y="1529056"/>
                </a:lnTo>
                <a:lnTo>
                  <a:pt x="1504472" y="1526828"/>
                </a:lnTo>
                <a:lnTo>
                  <a:pt x="1504789" y="1524601"/>
                </a:lnTo>
                <a:lnTo>
                  <a:pt x="1499715" y="1428181"/>
                </a:lnTo>
                <a:lnTo>
                  <a:pt x="1499398" y="1425953"/>
                </a:lnTo>
                <a:lnTo>
                  <a:pt x="1498130" y="1424044"/>
                </a:lnTo>
                <a:lnTo>
                  <a:pt x="1496227" y="1422134"/>
                </a:lnTo>
                <a:lnTo>
                  <a:pt x="1494324" y="1420543"/>
                </a:lnTo>
                <a:lnTo>
                  <a:pt x="1491787" y="1418952"/>
                </a:lnTo>
                <a:lnTo>
                  <a:pt x="1489250" y="1417679"/>
                </a:lnTo>
                <a:lnTo>
                  <a:pt x="1486396" y="1417043"/>
                </a:lnTo>
                <a:lnTo>
                  <a:pt x="1483225" y="1416725"/>
                </a:lnTo>
                <a:lnTo>
                  <a:pt x="1259019" y="1415770"/>
                </a:lnTo>
                <a:lnTo>
                  <a:pt x="1255848" y="1415770"/>
                </a:lnTo>
                <a:close/>
                <a:moveTo>
                  <a:pt x="1699820" y="1377902"/>
                </a:moveTo>
                <a:lnTo>
                  <a:pt x="1703942" y="1405269"/>
                </a:lnTo>
                <a:lnTo>
                  <a:pt x="1750876" y="1405587"/>
                </a:lnTo>
                <a:lnTo>
                  <a:pt x="1746437" y="1378220"/>
                </a:lnTo>
                <a:lnTo>
                  <a:pt x="1699820" y="1377902"/>
                </a:lnTo>
                <a:close/>
                <a:moveTo>
                  <a:pt x="1636078" y="1377902"/>
                </a:moveTo>
                <a:lnTo>
                  <a:pt x="1639249" y="1404951"/>
                </a:lnTo>
                <a:lnTo>
                  <a:pt x="1686183" y="1405269"/>
                </a:lnTo>
                <a:lnTo>
                  <a:pt x="1682378" y="1377902"/>
                </a:lnTo>
                <a:lnTo>
                  <a:pt x="1636078" y="1377902"/>
                </a:lnTo>
                <a:close/>
                <a:moveTo>
                  <a:pt x="1572019" y="1377584"/>
                </a:moveTo>
                <a:lnTo>
                  <a:pt x="1574239" y="1404633"/>
                </a:lnTo>
                <a:lnTo>
                  <a:pt x="1621490" y="1404951"/>
                </a:lnTo>
                <a:lnTo>
                  <a:pt x="1618636" y="1377584"/>
                </a:lnTo>
                <a:lnTo>
                  <a:pt x="1572019" y="1377584"/>
                </a:lnTo>
                <a:close/>
                <a:moveTo>
                  <a:pt x="1507960" y="1377266"/>
                </a:moveTo>
                <a:lnTo>
                  <a:pt x="1509546" y="1404314"/>
                </a:lnTo>
                <a:lnTo>
                  <a:pt x="1556797" y="1404633"/>
                </a:lnTo>
                <a:lnTo>
                  <a:pt x="1554577" y="1377266"/>
                </a:lnTo>
                <a:lnTo>
                  <a:pt x="1507960" y="1377266"/>
                </a:lnTo>
                <a:close/>
                <a:moveTo>
                  <a:pt x="1443902" y="1376948"/>
                </a:moveTo>
                <a:lnTo>
                  <a:pt x="1444853" y="1403996"/>
                </a:lnTo>
                <a:lnTo>
                  <a:pt x="1491787" y="1403996"/>
                </a:lnTo>
                <a:lnTo>
                  <a:pt x="1490519" y="1377266"/>
                </a:lnTo>
                <a:lnTo>
                  <a:pt x="1443902" y="1376948"/>
                </a:lnTo>
                <a:close/>
                <a:moveTo>
                  <a:pt x="1380160" y="1376629"/>
                </a:moveTo>
                <a:lnTo>
                  <a:pt x="1379843" y="1403678"/>
                </a:lnTo>
                <a:lnTo>
                  <a:pt x="1426777" y="1403996"/>
                </a:lnTo>
                <a:lnTo>
                  <a:pt x="1426460" y="1376948"/>
                </a:lnTo>
                <a:lnTo>
                  <a:pt x="1380160" y="1376629"/>
                </a:lnTo>
                <a:close/>
                <a:moveTo>
                  <a:pt x="1316101" y="1376311"/>
                </a:moveTo>
                <a:lnTo>
                  <a:pt x="1315150" y="1403360"/>
                </a:lnTo>
                <a:lnTo>
                  <a:pt x="1362401" y="1403360"/>
                </a:lnTo>
                <a:lnTo>
                  <a:pt x="1362718" y="1376629"/>
                </a:lnTo>
                <a:lnTo>
                  <a:pt x="1316101" y="1376311"/>
                </a:lnTo>
                <a:close/>
                <a:moveTo>
                  <a:pt x="1252043" y="1375993"/>
                </a:moveTo>
                <a:lnTo>
                  <a:pt x="1250140" y="1403041"/>
                </a:lnTo>
                <a:lnTo>
                  <a:pt x="1297391" y="1403041"/>
                </a:lnTo>
                <a:lnTo>
                  <a:pt x="1298660" y="1376311"/>
                </a:lnTo>
                <a:lnTo>
                  <a:pt x="1252043" y="1375993"/>
                </a:lnTo>
                <a:close/>
                <a:moveTo>
                  <a:pt x="1188301" y="1375675"/>
                </a:moveTo>
                <a:lnTo>
                  <a:pt x="1185764" y="1402723"/>
                </a:lnTo>
                <a:lnTo>
                  <a:pt x="1232698" y="1402723"/>
                </a:lnTo>
                <a:lnTo>
                  <a:pt x="1234601" y="1375993"/>
                </a:lnTo>
                <a:lnTo>
                  <a:pt x="1188301" y="1375675"/>
                </a:lnTo>
                <a:close/>
                <a:moveTo>
                  <a:pt x="1124242" y="1375356"/>
                </a:moveTo>
                <a:lnTo>
                  <a:pt x="1120754" y="1402405"/>
                </a:lnTo>
                <a:lnTo>
                  <a:pt x="1167688" y="1402405"/>
                </a:lnTo>
                <a:lnTo>
                  <a:pt x="1170859" y="1375675"/>
                </a:lnTo>
                <a:lnTo>
                  <a:pt x="1124242" y="1375356"/>
                </a:lnTo>
                <a:close/>
                <a:moveTo>
                  <a:pt x="1060183" y="1375038"/>
                </a:moveTo>
                <a:lnTo>
                  <a:pt x="1056061" y="1402087"/>
                </a:lnTo>
                <a:lnTo>
                  <a:pt x="1102995" y="1402087"/>
                </a:lnTo>
                <a:lnTo>
                  <a:pt x="1106800" y="1375356"/>
                </a:lnTo>
                <a:lnTo>
                  <a:pt x="1060183" y="1375038"/>
                </a:lnTo>
                <a:close/>
                <a:moveTo>
                  <a:pt x="996442" y="1374720"/>
                </a:moveTo>
                <a:lnTo>
                  <a:pt x="991051" y="1401769"/>
                </a:lnTo>
                <a:lnTo>
                  <a:pt x="1038302" y="1401769"/>
                </a:lnTo>
                <a:lnTo>
                  <a:pt x="1042742" y="1375038"/>
                </a:lnTo>
                <a:lnTo>
                  <a:pt x="996442" y="1374720"/>
                </a:lnTo>
                <a:close/>
                <a:moveTo>
                  <a:pt x="394079" y="1340803"/>
                </a:moveTo>
                <a:lnTo>
                  <a:pt x="364253" y="1348105"/>
                </a:lnTo>
                <a:lnTo>
                  <a:pt x="354734" y="1351280"/>
                </a:lnTo>
                <a:lnTo>
                  <a:pt x="367743" y="1359853"/>
                </a:lnTo>
                <a:lnTo>
                  <a:pt x="380752" y="1368743"/>
                </a:lnTo>
                <a:lnTo>
                  <a:pt x="393761" y="1376998"/>
                </a:lnTo>
                <a:lnTo>
                  <a:pt x="407088" y="1385571"/>
                </a:lnTo>
                <a:lnTo>
                  <a:pt x="420414" y="1393191"/>
                </a:lnTo>
                <a:lnTo>
                  <a:pt x="434375" y="1400493"/>
                </a:lnTo>
                <a:lnTo>
                  <a:pt x="448336" y="1408113"/>
                </a:lnTo>
                <a:lnTo>
                  <a:pt x="462297" y="1415098"/>
                </a:lnTo>
                <a:lnTo>
                  <a:pt x="453095" y="1406526"/>
                </a:lnTo>
                <a:lnTo>
                  <a:pt x="444528" y="1397636"/>
                </a:lnTo>
                <a:lnTo>
                  <a:pt x="435644" y="1389063"/>
                </a:lnTo>
                <a:lnTo>
                  <a:pt x="427077" y="1379538"/>
                </a:lnTo>
                <a:lnTo>
                  <a:pt x="418510" y="1370331"/>
                </a:lnTo>
                <a:lnTo>
                  <a:pt x="410261" y="1360488"/>
                </a:lnTo>
                <a:lnTo>
                  <a:pt x="402011" y="1350963"/>
                </a:lnTo>
                <a:lnTo>
                  <a:pt x="394079" y="1340803"/>
                </a:lnTo>
                <a:close/>
                <a:moveTo>
                  <a:pt x="1694111" y="1340353"/>
                </a:moveTo>
                <a:lnTo>
                  <a:pt x="1698234" y="1367401"/>
                </a:lnTo>
                <a:lnTo>
                  <a:pt x="1744534" y="1367719"/>
                </a:lnTo>
                <a:lnTo>
                  <a:pt x="1739777" y="1340671"/>
                </a:lnTo>
                <a:lnTo>
                  <a:pt x="1694111" y="1340353"/>
                </a:lnTo>
                <a:close/>
                <a:moveTo>
                  <a:pt x="1631321" y="1340034"/>
                </a:moveTo>
                <a:lnTo>
                  <a:pt x="1634809" y="1367083"/>
                </a:lnTo>
                <a:lnTo>
                  <a:pt x="1680792" y="1367401"/>
                </a:lnTo>
                <a:lnTo>
                  <a:pt x="1676987" y="1340353"/>
                </a:lnTo>
                <a:lnTo>
                  <a:pt x="1631321" y="1340034"/>
                </a:lnTo>
                <a:close/>
                <a:moveTo>
                  <a:pt x="1568531" y="1339716"/>
                </a:moveTo>
                <a:lnTo>
                  <a:pt x="1571068" y="1366765"/>
                </a:lnTo>
                <a:lnTo>
                  <a:pt x="1617051" y="1367083"/>
                </a:lnTo>
                <a:lnTo>
                  <a:pt x="1614196" y="1340034"/>
                </a:lnTo>
                <a:lnTo>
                  <a:pt x="1568531" y="1339716"/>
                </a:lnTo>
                <a:close/>
                <a:moveTo>
                  <a:pt x="1505741" y="1339716"/>
                </a:moveTo>
                <a:lnTo>
                  <a:pt x="1507326" y="1366765"/>
                </a:lnTo>
                <a:lnTo>
                  <a:pt x="1553626" y="1366765"/>
                </a:lnTo>
                <a:lnTo>
                  <a:pt x="1551406" y="1339716"/>
                </a:lnTo>
                <a:lnTo>
                  <a:pt x="1505741" y="1339716"/>
                </a:lnTo>
                <a:close/>
                <a:moveTo>
                  <a:pt x="1442950" y="1339398"/>
                </a:moveTo>
                <a:lnTo>
                  <a:pt x="1443585" y="1366128"/>
                </a:lnTo>
                <a:lnTo>
                  <a:pt x="1489884" y="1366128"/>
                </a:lnTo>
                <a:lnTo>
                  <a:pt x="1488616" y="1339398"/>
                </a:lnTo>
                <a:lnTo>
                  <a:pt x="1442950" y="1339398"/>
                </a:lnTo>
                <a:close/>
                <a:moveTo>
                  <a:pt x="1380160" y="1339080"/>
                </a:moveTo>
                <a:lnTo>
                  <a:pt x="1380160" y="1365810"/>
                </a:lnTo>
                <a:lnTo>
                  <a:pt x="1426143" y="1365810"/>
                </a:lnTo>
                <a:lnTo>
                  <a:pt x="1425826" y="1339398"/>
                </a:lnTo>
                <a:lnTo>
                  <a:pt x="1380160" y="1339080"/>
                </a:lnTo>
                <a:close/>
                <a:moveTo>
                  <a:pt x="1317370" y="1338761"/>
                </a:moveTo>
                <a:lnTo>
                  <a:pt x="1316418" y="1365492"/>
                </a:lnTo>
                <a:lnTo>
                  <a:pt x="1362718" y="1365492"/>
                </a:lnTo>
                <a:lnTo>
                  <a:pt x="1363035" y="1339080"/>
                </a:lnTo>
                <a:lnTo>
                  <a:pt x="1317370" y="1338761"/>
                </a:lnTo>
                <a:close/>
                <a:moveTo>
                  <a:pt x="1254897" y="1338443"/>
                </a:moveTo>
                <a:lnTo>
                  <a:pt x="1252677" y="1365174"/>
                </a:lnTo>
                <a:lnTo>
                  <a:pt x="1298977" y="1365492"/>
                </a:lnTo>
                <a:lnTo>
                  <a:pt x="1300245" y="1338761"/>
                </a:lnTo>
                <a:lnTo>
                  <a:pt x="1254897" y="1338443"/>
                </a:lnTo>
                <a:close/>
                <a:moveTo>
                  <a:pt x="1192106" y="1338443"/>
                </a:moveTo>
                <a:lnTo>
                  <a:pt x="1189252" y="1364855"/>
                </a:lnTo>
                <a:lnTo>
                  <a:pt x="1235235" y="1365174"/>
                </a:lnTo>
                <a:lnTo>
                  <a:pt x="1237772" y="1338443"/>
                </a:lnTo>
                <a:lnTo>
                  <a:pt x="1192106" y="1338443"/>
                </a:lnTo>
                <a:close/>
                <a:moveTo>
                  <a:pt x="1128999" y="1338125"/>
                </a:moveTo>
                <a:lnTo>
                  <a:pt x="1125511" y="1364537"/>
                </a:lnTo>
                <a:lnTo>
                  <a:pt x="1172128" y="1364855"/>
                </a:lnTo>
                <a:lnTo>
                  <a:pt x="1174665" y="1338125"/>
                </a:lnTo>
                <a:lnTo>
                  <a:pt x="1128999" y="1338125"/>
                </a:lnTo>
                <a:close/>
                <a:moveTo>
                  <a:pt x="1066526" y="1337807"/>
                </a:moveTo>
                <a:lnTo>
                  <a:pt x="1061769" y="1364219"/>
                </a:lnTo>
                <a:lnTo>
                  <a:pt x="1108386" y="1364537"/>
                </a:lnTo>
                <a:lnTo>
                  <a:pt x="1111874" y="1338125"/>
                </a:lnTo>
                <a:lnTo>
                  <a:pt x="1066526" y="1337807"/>
                </a:lnTo>
                <a:close/>
                <a:moveTo>
                  <a:pt x="1003419" y="1337489"/>
                </a:moveTo>
                <a:lnTo>
                  <a:pt x="998345" y="1363901"/>
                </a:lnTo>
                <a:lnTo>
                  <a:pt x="1044644" y="1364219"/>
                </a:lnTo>
                <a:lnTo>
                  <a:pt x="1049401" y="1337807"/>
                </a:lnTo>
                <a:lnTo>
                  <a:pt x="1003419" y="1337489"/>
                </a:lnTo>
                <a:close/>
                <a:moveTo>
                  <a:pt x="538764" y="1314450"/>
                </a:moveTo>
                <a:lnTo>
                  <a:pt x="518458" y="1317308"/>
                </a:lnTo>
                <a:lnTo>
                  <a:pt x="498468" y="1320165"/>
                </a:lnTo>
                <a:lnTo>
                  <a:pt x="478479" y="1323340"/>
                </a:lnTo>
                <a:lnTo>
                  <a:pt x="458807" y="1326833"/>
                </a:lnTo>
                <a:lnTo>
                  <a:pt x="467691" y="1336675"/>
                </a:lnTo>
                <a:lnTo>
                  <a:pt x="476258" y="1346200"/>
                </a:lnTo>
                <a:lnTo>
                  <a:pt x="485142" y="1355408"/>
                </a:lnTo>
                <a:lnTo>
                  <a:pt x="494343" y="1364298"/>
                </a:lnTo>
                <a:lnTo>
                  <a:pt x="503228" y="1372871"/>
                </a:lnTo>
                <a:lnTo>
                  <a:pt x="512746" y="1381126"/>
                </a:lnTo>
                <a:lnTo>
                  <a:pt x="521948" y="1389381"/>
                </a:lnTo>
                <a:lnTo>
                  <a:pt x="531784" y="1397001"/>
                </a:lnTo>
                <a:lnTo>
                  <a:pt x="540986" y="1404621"/>
                </a:lnTo>
                <a:lnTo>
                  <a:pt x="551139" y="1411606"/>
                </a:lnTo>
                <a:lnTo>
                  <a:pt x="560658" y="1418273"/>
                </a:lnTo>
                <a:lnTo>
                  <a:pt x="570811" y="1424941"/>
                </a:lnTo>
                <a:lnTo>
                  <a:pt x="580965" y="1430973"/>
                </a:lnTo>
                <a:lnTo>
                  <a:pt x="591118" y="1437323"/>
                </a:lnTo>
                <a:lnTo>
                  <a:pt x="601589" y="1442721"/>
                </a:lnTo>
                <a:lnTo>
                  <a:pt x="611742" y="1447801"/>
                </a:lnTo>
                <a:lnTo>
                  <a:pt x="601589" y="1433831"/>
                </a:lnTo>
                <a:lnTo>
                  <a:pt x="591753" y="1419226"/>
                </a:lnTo>
                <a:lnTo>
                  <a:pt x="582234" y="1403351"/>
                </a:lnTo>
                <a:lnTo>
                  <a:pt x="573032" y="1387158"/>
                </a:lnTo>
                <a:lnTo>
                  <a:pt x="564148" y="1370013"/>
                </a:lnTo>
                <a:lnTo>
                  <a:pt x="555264" y="1352233"/>
                </a:lnTo>
                <a:lnTo>
                  <a:pt x="547014" y="1333500"/>
                </a:lnTo>
                <a:lnTo>
                  <a:pt x="538764" y="1314450"/>
                </a:lnTo>
                <a:close/>
                <a:moveTo>
                  <a:pt x="1688403" y="1302485"/>
                </a:moveTo>
                <a:lnTo>
                  <a:pt x="1692526" y="1329215"/>
                </a:lnTo>
                <a:lnTo>
                  <a:pt x="1737557" y="1329533"/>
                </a:lnTo>
                <a:lnTo>
                  <a:pt x="1733117" y="1302803"/>
                </a:lnTo>
                <a:lnTo>
                  <a:pt x="1688403" y="1302485"/>
                </a:lnTo>
                <a:close/>
                <a:moveTo>
                  <a:pt x="1626881" y="1302166"/>
                </a:moveTo>
                <a:lnTo>
                  <a:pt x="1630053" y="1329215"/>
                </a:lnTo>
                <a:lnTo>
                  <a:pt x="1675401" y="1329215"/>
                </a:lnTo>
                <a:lnTo>
                  <a:pt x="1671596" y="1302485"/>
                </a:lnTo>
                <a:lnTo>
                  <a:pt x="1626881" y="1302166"/>
                </a:lnTo>
                <a:close/>
                <a:moveTo>
                  <a:pt x="1565042" y="1302166"/>
                </a:moveTo>
                <a:lnTo>
                  <a:pt x="1567579" y="1328897"/>
                </a:lnTo>
                <a:lnTo>
                  <a:pt x="1612928" y="1329215"/>
                </a:lnTo>
                <a:lnTo>
                  <a:pt x="1610074" y="1302166"/>
                </a:lnTo>
                <a:lnTo>
                  <a:pt x="1565042" y="1302166"/>
                </a:lnTo>
                <a:close/>
                <a:moveTo>
                  <a:pt x="1503521" y="1301848"/>
                </a:moveTo>
                <a:lnTo>
                  <a:pt x="1505106" y="1328578"/>
                </a:lnTo>
                <a:lnTo>
                  <a:pt x="1550772" y="1328897"/>
                </a:lnTo>
                <a:lnTo>
                  <a:pt x="1548552" y="1302166"/>
                </a:lnTo>
                <a:lnTo>
                  <a:pt x="1503521" y="1301848"/>
                </a:lnTo>
                <a:close/>
                <a:moveTo>
                  <a:pt x="1441999" y="1301848"/>
                </a:moveTo>
                <a:lnTo>
                  <a:pt x="1442633" y="1328260"/>
                </a:lnTo>
                <a:lnTo>
                  <a:pt x="1487982" y="1328578"/>
                </a:lnTo>
                <a:lnTo>
                  <a:pt x="1486713" y="1301848"/>
                </a:lnTo>
                <a:lnTo>
                  <a:pt x="1441999" y="1301848"/>
                </a:lnTo>
                <a:close/>
                <a:moveTo>
                  <a:pt x="1380477" y="1301530"/>
                </a:moveTo>
                <a:lnTo>
                  <a:pt x="1380477" y="1328260"/>
                </a:lnTo>
                <a:lnTo>
                  <a:pt x="1425509" y="1328260"/>
                </a:lnTo>
                <a:lnTo>
                  <a:pt x="1425191" y="1301530"/>
                </a:lnTo>
                <a:lnTo>
                  <a:pt x="1380477" y="1301530"/>
                </a:lnTo>
                <a:close/>
                <a:moveTo>
                  <a:pt x="1318638" y="1301212"/>
                </a:moveTo>
                <a:lnTo>
                  <a:pt x="1317687" y="1327942"/>
                </a:lnTo>
                <a:lnTo>
                  <a:pt x="1363353" y="1328260"/>
                </a:lnTo>
                <a:lnTo>
                  <a:pt x="1363670" y="1301530"/>
                </a:lnTo>
                <a:lnTo>
                  <a:pt x="1318638" y="1301212"/>
                </a:lnTo>
                <a:close/>
                <a:moveTo>
                  <a:pt x="1257434" y="1301212"/>
                </a:moveTo>
                <a:lnTo>
                  <a:pt x="1255531" y="1327624"/>
                </a:lnTo>
                <a:lnTo>
                  <a:pt x="1300879" y="1327942"/>
                </a:lnTo>
                <a:lnTo>
                  <a:pt x="1301831" y="1301212"/>
                </a:lnTo>
                <a:lnTo>
                  <a:pt x="1257434" y="1301212"/>
                </a:lnTo>
                <a:close/>
                <a:moveTo>
                  <a:pt x="1195595" y="1300894"/>
                </a:moveTo>
                <a:lnTo>
                  <a:pt x="1193058" y="1327306"/>
                </a:lnTo>
                <a:lnTo>
                  <a:pt x="1238406" y="1327624"/>
                </a:lnTo>
                <a:lnTo>
                  <a:pt x="1240626" y="1300894"/>
                </a:lnTo>
                <a:lnTo>
                  <a:pt x="1195595" y="1300894"/>
                </a:lnTo>
                <a:close/>
                <a:moveTo>
                  <a:pt x="1134073" y="1300575"/>
                </a:moveTo>
                <a:lnTo>
                  <a:pt x="1130268" y="1327306"/>
                </a:lnTo>
                <a:lnTo>
                  <a:pt x="1175933" y="1327306"/>
                </a:lnTo>
                <a:lnTo>
                  <a:pt x="1178787" y="1300894"/>
                </a:lnTo>
                <a:lnTo>
                  <a:pt x="1134073" y="1300575"/>
                </a:lnTo>
                <a:close/>
                <a:moveTo>
                  <a:pt x="1072551" y="1300575"/>
                </a:moveTo>
                <a:lnTo>
                  <a:pt x="1068112" y="1326987"/>
                </a:lnTo>
                <a:lnTo>
                  <a:pt x="1113460" y="1326987"/>
                </a:lnTo>
                <a:lnTo>
                  <a:pt x="1117266" y="1300575"/>
                </a:lnTo>
                <a:lnTo>
                  <a:pt x="1072551" y="1300575"/>
                </a:lnTo>
                <a:close/>
                <a:moveTo>
                  <a:pt x="1010712" y="1300257"/>
                </a:moveTo>
                <a:lnTo>
                  <a:pt x="1005638" y="1326669"/>
                </a:lnTo>
                <a:lnTo>
                  <a:pt x="1050987" y="1326987"/>
                </a:lnTo>
                <a:lnTo>
                  <a:pt x="1055744" y="1300575"/>
                </a:lnTo>
                <a:lnTo>
                  <a:pt x="1010712" y="1300257"/>
                </a:lnTo>
                <a:close/>
                <a:moveTo>
                  <a:pt x="742467" y="1299528"/>
                </a:moveTo>
                <a:lnTo>
                  <a:pt x="705978" y="1300480"/>
                </a:lnTo>
                <a:lnTo>
                  <a:pt x="670124" y="1302068"/>
                </a:lnTo>
                <a:lnTo>
                  <a:pt x="634587" y="1304290"/>
                </a:lnTo>
                <a:lnTo>
                  <a:pt x="600002" y="1307148"/>
                </a:lnTo>
                <a:lnTo>
                  <a:pt x="608886" y="1327150"/>
                </a:lnTo>
                <a:lnTo>
                  <a:pt x="618088" y="1346518"/>
                </a:lnTo>
                <a:lnTo>
                  <a:pt x="627607" y="1364298"/>
                </a:lnTo>
                <a:lnTo>
                  <a:pt x="632683" y="1373188"/>
                </a:lnTo>
                <a:lnTo>
                  <a:pt x="637760" y="1381126"/>
                </a:lnTo>
                <a:lnTo>
                  <a:pt x="642519" y="1389381"/>
                </a:lnTo>
                <a:lnTo>
                  <a:pt x="647596" y="1397001"/>
                </a:lnTo>
                <a:lnTo>
                  <a:pt x="652673" y="1404621"/>
                </a:lnTo>
                <a:lnTo>
                  <a:pt x="657750" y="1411288"/>
                </a:lnTo>
                <a:lnTo>
                  <a:pt x="662826" y="1417956"/>
                </a:lnTo>
                <a:lnTo>
                  <a:pt x="668220" y="1424623"/>
                </a:lnTo>
                <a:lnTo>
                  <a:pt x="673614" y="1430656"/>
                </a:lnTo>
                <a:lnTo>
                  <a:pt x="678691" y="1436688"/>
                </a:lnTo>
                <a:lnTo>
                  <a:pt x="686941" y="1444626"/>
                </a:lnTo>
                <a:lnTo>
                  <a:pt x="694873" y="1451928"/>
                </a:lnTo>
                <a:lnTo>
                  <a:pt x="703123" y="1458913"/>
                </a:lnTo>
                <a:lnTo>
                  <a:pt x="711055" y="1464628"/>
                </a:lnTo>
                <a:lnTo>
                  <a:pt x="718987" y="1469708"/>
                </a:lnTo>
                <a:lnTo>
                  <a:pt x="726920" y="1474153"/>
                </a:lnTo>
                <a:lnTo>
                  <a:pt x="734535" y="1477963"/>
                </a:lnTo>
                <a:lnTo>
                  <a:pt x="742467" y="1480821"/>
                </a:lnTo>
                <a:lnTo>
                  <a:pt x="742467" y="1299528"/>
                </a:lnTo>
                <a:close/>
                <a:moveTo>
                  <a:pt x="1682695" y="1264935"/>
                </a:moveTo>
                <a:lnTo>
                  <a:pt x="1686818" y="1291665"/>
                </a:lnTo>
                <a:lnTo>
                  <a:pt x="1731215" y="1291665"/>
                </a:lnTo>
                <a:lnTo>
                  <a:pt x="1726775" y="1264935"/>
                </a:lnTo>
                <a:lnTo>
                  <a:pt x="1682695" y="1264935"/>
                </a:lnTo>
                <a:close/>
                <a:moveTo>
                  <a:pt x="1622442" y="1264617"/>
                </a:moveTo>
                <a:lnTo>
                  <a:pt x="1625613" y="1291347"/>
                </a:lnTo>
                <a:lnTo>
                  <a:pt x="1670327" y="1291665"/>
                </a:lnTo>
                <a:lnTo>
                  <a:pt x="1666205" y="1264617"/>
                </a:lnTo>
                <a:lnTo>
                  <a:pt x="1622442" y="1264617"/>
                </a:lnTo>
                <a:close/>
                <a:moveTo>
                  <a:pt x="1561871" y="1264617"/>
                </a:moveTo>
                <a:lnTo>
                  <a:pt x="1564091" y="1291347"/>
                </a:lnTo>
                <a:lnTo>
                  <a:pt x="1608805" y="1291347"/>
                </a:lnTo>
                <a:lnTo>
                  <a:pt x="1605951" y="1264617"/>
                </a:lnTo>
                <a:lnTo>
                  <a:pt x="1561871" y="1264617"/>
                </a:lnTo>
                <a:close/>
                <a:moveTo>
                  <a:pt x="1501618" y="1264298"/>
                </a:moveTo>
                <a:lnTo>
                  <a:pt x="1502886" y="1291029"/>
                </a:lnTo>
                <a:lnTo>
                  <a:pt x="1547284" y="1291029"/>
                </a:lnTo>
                <a:lnTo>
                  <a:pt x="1545381" y="1264298"/>
                </a:lnTo>
                <a:lnTo>
                  <a:pt x="1501618" y="1264298"/>
                </a:lnTo>
                <a:close/>
                <a:moveTo>
                  <a:pt x="1441048" y="1263980"/>
                </a:moveTo>
                <a:lnTo>
                  <a:pt x="1441682" y="1290711"/>
                </a:lnTo>
                <a:lnTo>
                  <a:pt x="1486396" y="1291029"/>
                </a:lnTo>
                <a:lnTo>
                  <a:pt x="1485128" y="1264298"/>
                </a:lnTo>
                <a:lnTo>
                  <a:pt x="1441048" y="1263980"/>
                </a:lnTo>
                <a:close/>
                <a:moveTo>
                  <a:pt x="1380794" y="1263980"/>
                </a:moveTo>
                <a:lnTo>
                  <a:pt x="1380477" y="1290711"/>
                </a:lnTo>
                <a:lnTo>
                  <a:pt x="1424874" y="1290711"/>
                </a:lnTo>
                <a:lnTo>
                  <a:pt x="1424557" y="1263980"/>
                </a:lnTo>
                <a:lnTo>
                  <a:pt x="1380794" y="1263980"/>
                </a:lnTo>
                <a:close/>
                <a:moveTo>
                  <a:pt x="1320224" y="1263662"/>
                </a:moveTo>
                <a:lnTo>
                  <a:pt x="1319273" y="1290392"/>
                </a:lnTo>
                <a:lnTo>
                  <a:pt x="1363670" y="1290711"/>
                </a:lnTo>
                <a:lnTo>
                  <a:pt x="1363987" y="1263980"/>
                </a:lnTo>
                <a:lnTo>
                  <a:pt x="1320224" y="1263662"/>
                </a:lnTo>
                <a:close/>
                <a:moveTo>
                  <a:pt x="1259654" y="1263662"/>
                </a:moveTo>
                <a:lnTo>
                  <a:pt x="1258068" y="1290392"/>
                </a:lnTo>
                <a:lnTo>
                  <a:pt x="1302465" y="1290392"/>
                </a:lnTo>
                <a:lnTo>
                  <a:pt x="1303416" y="1263662"/>
                </a:lnTo>
                <a:lnTo>
                  <a:pt x="1259654" y="1263662"/>
                </a:lnTo>
                <a:close/>
                <a:moveTo>
                  <a:pt x="1199083" y="1263344"/>
                </a:moveTo>
                <a:lnTo>
                  <a:pt x="1196546" y="1290074"/>
                </a:lnTo>
                <a:lnTo>
                  <a:pt x="1241260" y="1290392"/>
                </a:lnTo>
                <a:lnTo>
                  <a:pt x="1243163" y="1263662"/>
                </a:lnTo>
                <a:lnTo>
                  <a:pt x="1199083" y="1263344"/>
                </a:lnTo>
                <a:close/>
                <a:moveTo>
                  <a:pt x="1138830" y="1263344"/>
                </a:moveTo>
                <a:lnTo>
                  <a:pt x="1135659" y="1289756"/>
                </a:lnTo>
                <a:lnTo>
                  <a:pt x="1180056" y="1290074"/>
                </a:lnTo>
                <a:lnTo>
                  <a:pt x="1182593" y="1263344"/>
                </a:lnTo>
                <a:lnTo>
                  <a:pt x="1138830" y="1263344"/>
                </a:lnTo>
                <a:close/>
                <a:moveTo>
                  <a:pt x="1078259" y="1263026"/>
                </a:moveTo>
                <a:lnTo>
                  <a:pt x="1074137" y="1289756"/>
                </a:lnTo>
                <a:lnTo>
                  <a:pt x="1118851" y="1289756"/>
                </a:lnTo>
                <a:lnTo>
                  <a:pt x="1122339" y="1263344"/>
                </a:lnTo>
                <a:lnTo>
                  <a:pt x="1078259" y="1263026"/>
                </a:lnTo>
                <a:close/>
                <a:moveTo>
                  <a:pt x="1018006" y="1263026"/>
                </a:moveTo>
                <a:lnTo>
                  <a:pt x="1012615" y="1289438"/>
                </a:lnTo>
                <a:lnTo>
                  <a:pt x="1057329" y="1289756"/>
                </a:lnTo>
                <a:lnTo>
                  <a:pt x="1061769" y="1263026"/>
                </a:lnTo>
                <a:lnTo>
                  <a:pt x="1018006" y="1263026"/>
                </a:lnTo>
                <a:close/>
                <a:moveTo>
                  <a:pt x="1676987" y="1227067"/>
                </a:moveTo>
                <a:lnTo>
                  <a:pt x="1681109" y="1253797"/>
                </a:lnTo>
                <a:lnTo>
                  <a:pt x="1724872" y="1254115"/>
                </a:lnTo>
                <a:lnTo>
                  <a:pt x="1719798" y="1227067"/>
                </a:lnTo>
                <a:lnTo>
                  <a:pt x="1676987" y="1227067"/>
                </a:lnTo>
                <a:close/>
                <a:moveTo>
                  <a:pt x="1618002" y="1227067"/>
                </a:moveTo>
                <a:lnTo>
                  <a:pt x="1621173" y="1253797"/>
                </a:lnTo>
                <a:lnTo>
                  <a:pt x="1664619" y="1253797"/>
                </a:lnTo>
                <a:lnTo>
                  <a:pt x="1660813" y="1227067"/>
                </a:lnTo>
                <a:lnTo>
                  <a:pt x="1618002" y="1227067"/>
                </a:lnTo>
                <a:close/>
                <a:moveTo>
                  <a:pt x="1558383" y="1226431"/>
                </a:moveTo>
                <a:lnTo>
                  <a:pt x="1560920" y="1253479"/>
                </a:lnTo>
                <a:lnTo>
                  <a:pt x="1604683" y="1253797"/>
                </a:lnTo>
                <a:lnTo>
                  <a:pt x="1601512" y="1226431"/>
                </a:lnTo>
                <a:lnTo>
                  <a:pt x="1558383" y="1226431"/>
                </a:lnTo>
                <a:close/>
                <a:moveTo>
                  <a:pt x="1499398" y="1226431"/>
                </a:moveTo>
                <a:lnTo>
                  <a:pt x="1500984" y="1253479"/>
                </a:lnTo>
                <a:lnTo>
                  <a:pt x="1544430" y="1253479"/>
                </a:lnTo>
                <a:lnTo>
                  <a:pt x="1542210" y="1226431"/>
                </a:lnTo>
                <a:lnTo>
                  <a:pt x="1499398" y="1226431"/>
                </a:lnTo>
                <a:close/>
                <a:moveTo>
                  <a:pt x="1439779" y="1226112"/>
                </a:moveTo>
                <a:lnTo>
                  <a:pt x="1440730" y="1253161"/>
                </a:lnTo>
                <a:lnTo>
                  <a:pt x="1484493" y="1253479"/>
                </a:lnTo>
                <a:lnTo>
                  <a:pt x="1483225" y="1226431"/>
                </a:lnTo>
                <a:lnTo>
                  <a:pt x="1439779" y="1226112"/>
                </a:lnTo>
                <a:close/>
                <a:moveTo>
                  <a:pt x="1380794" y="1226112"/>
                </a:moveTo>
                <a:lnTo>
                  <a:pt x="1380794" y="1253161"/>
                </a:lnTo>
                <a:lnTo>
                  <a:pt x="1424240" y="1253161"/>
                </a:lnTo>
                <a:lnTo>
                  <a:pt x="1423606" y="1226112"/>
                </a:lnTo>
                <a:lnTo>
                  <a:pt x="1380794" y="1226112"/>
                </a:lnTo>
                <a:close/>
                <a:moveTo>
                  <a:pt x="1321492" y="1226112"/>
                </a:moveTo>
                <a:lnTo>
                  <a:pt x="1320541" y="1252843"/>
                </a:lnTo>
                <a:lnTo>
                  <a:pt x="1364304" y="1253161"/>
                </a:lnTo>
                <a:lnTo>
                  <a:pt x="1364621" y="1226112"/>
                </a:lnTo>
                <a:lnTo>
                  <a:pt x="1321492" y="1226112"/>
                </a:lnTo>
                <a:close/>
                <a:moveTo>
                  <a:pt x="1262190" y="1225794"/>
                </a:moveTo>
                <a:lnTo>
                  <a:pt x="1260605" y="1252843"/>
                </a:lnTo>
                <a:lnTo>
                  <a:pt x="1304051" y="1252843"/>
                </a:lnTo>
                <a:lnTo>
                  <a:pt x="1305319" y="1225794"/>
                </a:lnTo>
                <a:lnTo>
                  <a:pt x="1262190" y="1225794"/>
                </a:lnTo>
                <a:close/>
                <a:moveTo>
                  <a:pt x="1203206" y="1225794"/>
                </a:moveTo>
                <a:lnTo>
                  <a:pt x="1200352" y="1252524"/>
                </a:lnTo>
                <a:lnTo>
                  <a:pt x="1244115" y="1252843"/>
                </a:lnTo>
                <a:lnTo>
                  <a:pt x="1246017" y="1225794"/>
                </a:lnTo>
                <a:lnTo>
                  <a:pt x="1203206" y="1225794"/>
                </a:lnTo>
                <a:close/>
                <a:moveTo>
                  <a:pt x="1143904" y="1225476"/>
                </a:moveTo>
                <a:lnTo>
                  <a:pt x="1140415" y="1252524"/>
                </a:lnTo>
                <a:lnTo>
                  <a:pt x="1183861" y="1252524"/>
                </a:lnTo>
                <a:lnTo>
                  <a:pt x="1187032" y="1225794"/>
                </a:lnTo>
                <a:lnTo>
                  <a:pt x="1143904" y="1225476"/>
                </a:lnTo>
                <a:close/>
                <a:moveTo>
                  <a:pt x="1084602" y="1225476"/>
                </a:moveTo>
                <a:lnTo>
                  <a:pt x="1080162" y="1252206"/>
                </a:lnTo>
                <a:lnTo>
                  <a:pt x="1123925" y="1252524"/>
                </a:lnTo>
                <a:lnTo>
                  <a:pt x="1127731" y="1225476"/>
                </a:lnTo>
                <a:lnTo>
                  <a:pt x="1084602" y="1225476"/>
                </a:lnTo>
                <a:close/>
                <a:moveTo>
                  <a:pt x="1025300" y="1225476"/>
                </a:moveTo>
                <a:lnTo>
                  <a:pt x="1020226" y="1252206"/>
                </a:lnTo>
                <a:lnTo>
                  <a:pt x="1063672" y="1252206"/>
                </a:lnTo>
                <a:lnTo>
                  <a:pt x="1068429" y="1225476"/>
                </a:lnTo>
                <a:lnTo>
                  <a:pt x="1025300" y="1225476"/>
                </a:lnTo>
                <a:close/>
                <a:moveTo>
                  <a:pt x="1671279" y="1188881"/>
                </a:moveTo>
                <a:lnTo>
                  <a:pt x="1675401" y="1216248"/>
                </a:lnTo>
                <a:lnTo>
                  <a:pt x="1718213" y="1216248"/>
                </a:lnTo>
                <a:lnTo>
                  <a:pt x="1713456" y="1188881"/>
                </a:lnTo>
                <a:lnTo>
                  <a:pt x="1671279" y="1188881"/>
                </a:lnTo>
                <a:close/>
                <a:moveTo>
                  <a:pt x="1613245" y="1188881"/>
                </a:moveTo>
                <a:lnTo>
                  <a:pt x="1616416" y="1215929"/>
                </a:lnTo>
                <a:lnTo>
                  <a:pt x="1659228" y="1216248"/>
                </a:lnTo>
                <a:lnTo>
                  <a:pt x="1655422" y="1188881"/>
                </a:lnTo>
                <a:lnTo>
                  <a:pt x="1613245" y="1188881"/>
                </a:lnTo>
                <a:close/>
                <a:moveTo>
                  <a:pt x="1555212" y="1188881"/>
                </a:moveTo>
                <a:lnTo>
                  <a:pt x="1557432" y="1215929"/>
                </a:lnTo>
                <a:lnTo>
                  <a:pt x="1600560" y="1215929"/>
                </a:lnTo>
                <a:lnTo>
                  <a:pt x="1597389" y="1188881"/>
                </a:lnTo>
                <a:lnTo>
                  <a:pt x="1555212" y="1188881"/>
                </a:lnTo>
                <a:close/>
                <a:moveTo>
                  <a:pt x="1497178" y="1188881"/>
                </a:moveTo>
                <a:lnTo>
                  <a:pt x="1498764" y="1215929"/>
                </a:lnTo>
                <a:lnTo>
                  <a:pt x="1541575" y="1215929"/>
                </a:lnTo>
                <a:lnTo>
                  <a:pt x="1539356" y="1188881"/>
                </a:lnTo>
                <a:lnTo>
                  <a:pt x="1497178" y="1188881"/>
                </a:lnTo>
                <a:close/>
                <a:moveTo>
                  <a:pt x="1438828" y="1188563"/>
                </a:moveTo>
                <a:lnTo>
                  <a:pt x="1439779" y="1215611"/>
                </a:lnTo>
                <a:lnTo>
                  <a:pt x="1482591" y="1215929"/>
                </a:lnTo>
                <a:lnTo>
                  <a:pt x="1481322" y="1188563"/>
                </a:lnTo>
                <a:lnTo>
                  <a:pt x="1438828" y="1188563"/>
                </a:lnTo>
                <a:close/>
                <a:moveTo>
                  <a:pt x="1381111" y="1188563"/>
                </a:moveTo>
                <a:lnTo>
                  <a:pt x="1380794" y="1215611"/>
                </a:lnTo>
                <a:lnTo>
                  <a:pt x="1423606" y="1215611"/>
                </a:lnTo>
                <a:lnTo>
                  <a:pt x="1422972" y="1188563"/>
                </a:lnTo>
                <a:lnTo>
                  <a:pt x="1381111" y="1188563"/>
                </a:lnTo>
                <a:close/>
                <a:moveTo>
                  <a:pt x="1322761" y="1188563"/>
                </a:moveTo>
                <a:lnTo>
                  <a:pt x="1321810" y="1215611"/>
                </a:lnTo>
                <a:lnTo>
                  <a:pt x="1364621" y="1215611"/>
                </a:lnTo>
                <a:lnTo>
                  <a:pt x="1365255" y="1188563"/>
                </a:lnTo>
                <a:lnTo>
                  <a:pt x="1322761" y="1188563"/>
                </a:lnTo>
                <a:close/>
                <a:moveTo>
                  <a:pt x="1264727" y="1188563"/>
                </a:moveTo>
                <a:lnTo>
                  <a:pt x="1263142" y="1215293"/>
                </a:lnTo>
                <a:lnTo>
                  <a:pt x="1305636" y="1215293"/>
                </a:lnTo>
                <a:lnTo>
                  <a:pt x="1307222" y="1188563"/>
                </a:lnTo>
                <a:lnTo>
                  <a:pt x="1264727" y="1188563"/>
                </a:lnTo>
                <a:close/>
                <a:moveTo>
                  <a:pt x="1206694" y="1188244"/>
                </a:moveTo>
                <a:lnTo>
                  <a:pt x="1204157" y="1215293"/>
                </a:lnTo>
                <a:lnTo>
                  <a:pt x="1246969" y="1215293"/>
                </a:lnTo>
                <a:lnTo>
                  <a:pt x="1248871" y="1188563"/>
                </a:lnTo>
                <a:lnTo>
                  <a:pt x="1206694" y="1188244"/>
                </a:lnTo>
                <a:close/>
                <a:moveTo>
                  <a:pt x="1148661" y="1188244"/>
                </a:moveTo>
                <a:lnTo>
                  <a:pt x="1145172" y="1215293"/>
                </a:lnTo>
                <a:lnTo>
                  <a:pt x="1188301" y="1215293"/>
                </a:lnTo>
                <a:lnTo>
                  <a:pt x="1190838" y="1188244"/>
                </a:lnTo>
                <a:lnTo>
                  <a:pt x="1148661" y="1188244"/>
                </a:lnTo>
                <a:close/>
                <a:moveTo>
                  <a:pt x="1090627" y="1188244"/>
                </a:moveTo>
                <a:lnTo>
                  <a:pt x="1086505" y="1214975"/>
                </a:lnTo>
                <a:lnTo>
                  <a:pt x="1128999" y="1214975"/>
                </a:lnTo>
                <a:lnTo>
                  <a:pt x="1132805" y="1188244"/>
                </a:lnTo>
                <a:lnTo>
                  <a:pt x="1090627" y="1188244"/>
                </a:lnTo>
                <a:close/>
                <a:moveTo>
                  <a:pt x="1032594" y="1187926"/>
                </a:moveTo>
                <a:lnTo>
                  <a:pt x="1027203" y="1214975"/>
                </a:lnTo>
                <a:lnTo>
                  <a:pt x="1070331" y="1214975"/>
                </a:lnTo>
                <a:lnTo>
                  <a:pt x="1074771" y="1188244"/>
                </a:lnTo>
                <a:lnTo>
                  <a:pt x="1032594" y="1187926"/>
                </a:lnTo>
                <a:close/>
                <a:moveTo>
                  <a:pt x="1740728" y="1132875"/>
                </a:moveTo>
                <a:lnTo>
                  <a:pt x="1737874" y="1133193"/>
                </a:lnTo>
                <a:lnTo>
                  <a:pt x="1735337" y="1133829"/>
                </a:lnTo>
                <a:lnTo>
                  <a:pt x="1733117" y="1134784"/>
                </a:lnTo>
                <a:lnTo>
                  <a:pt x="1731532" y="1136057"/>
                </a:lnTo>
                <a:lnTo>
                  <a:pt x="1730263" y="1137648"/>
                </a:lnTo>
                <a:lnTo>
                  <a:pt x="1729312" y="1139875"/>
                </a:lnTo>
                <a:lnTo>
                  <a:pt x="1728995" y="1142103"/>
                </a:lnTo>
                <a:lnTo>
                  <a:pt x="1728995" y="1144330"/>
                </a:lnTo>
                <a:lnTo>
                  <a:pt x="1730263" y="1151649"/>
                </a:lnTo>
                <a:lnTo>
                  <a:pt x="1731215" y="1153877"/>
                </a:lnTo>
                <a:lnTo>
                  <a:pt x="1732166" y="1156104"/>
                </a:lnTo>
                <a:lnTo>
                  <a:pt x="1734069" y="1158332"/>
                </a:lnTo>
                <a:lnTo>
                  <a:pt x="1735971" y="1159923"/>
                </a:lnTo>
                <a:lnTo>
                  <a:pt x="1738508" y="1161514"/>
                </a:lnTo>
                <a:lnTo>
                  <a:pt x="1741045" y="1162469"/>
                </a:lnTo>
                <a:lnTo>
                  <a:pt x="1743582" y="1163105"/>
                </a:lnTo>
                <a:lnTo>
                  <a:pt x="1746437" y="1163423"/>
                </a:lnTo>
                <a:lnTo>
                  <a:pt x="1772123" y="1163423"/>
                </a:lnTo>
                <a:lnTo>
                  <a:pt x="1775295" y="1163105"/>
                </a:lnTo>
                <a:lnTo>
                  <a:pt x="1777832" y="1162469"/>
                </a:lnTo>
                <a:lnTo>
                  <a:pt x="1779734" y="1161514"/>
                </a:lnTo>
                <a:lnTo>
                  <a:pt x="1781637" y="1159923"/>
                </a:lnTo>
                <a:lnTo>
                  <a:pt x="1782906" y="1158332"/>
                </a:lnTo>
                <a:lnTo>
                  <a:pt x="1783857" y="1156104"/>
                </a:lnTo>
                <a:lnTo>
                  <a:pt x="1784174" y="1154195"/>
                </a:lnTo>
                <a:lnTo>
                  <a:pt x="1783857" y="1151968"/>
                </a:lnTo>
                <a:lnTo>
                  <a:pt x="1782271" y="1144330"/>
                </a:lnTo>
                <a:lnTo>
                  <a:pt x="1781637" y="1142103"/>
                </a:lnTo>
                <a:lnTo>
                  <a:pt x="1780369" y="1139875"/>
                </a:lnTo>
                <a:lnTo>
                  <a:pt x="1778783" y="1137648"/>
                </a:lnTo>
                <a:lnTo>
                  <a:pt x="1776563" y="1136057"/>
                </a:lnTo>
                <a:lnTo>
                  <a:pt x="1774343" y="1134784"/>
                </a:lnTo>
                <a:lnTo>
                  <a:pt x="1771489" y="1133829"/>
                </a:lnTo>
                <a:lnTo>
                  <a:pt x="1768635" y="1133193"/>
                </a:lnTo>
                <a:lnTo>
                  <a:pt x="1766098" y="1132875"/>
                </a:lnTo>
                <a:lnTo>
                  <a:pt x="1740728" y="1132875"/>
                </a:lnTo>
                <a:close/>
                <a:moveTo>
                  <a:pt x="1664619" y="1132875"/>
                </a:moveTo>
                <a:lnTo>
                  <a:pt x="1661765" y="1133193"/>
                </a:lnTo>
                <a:lnTo>
                  <a:pt x="1659545" y="1133829"/>
                </a:lnTo>
                <a:lnTo>
                  <a:pt x="1657325" y="1134784"/>
                </a:lnTo>
                <a:lnTo>
                  <a:pt x="1655422" y="1136057"/>
                </a:lnTo>
                <a:lnTo>
                  <a:pt x="1654154" y="1137648"/>
                </a:lnTo>
                <a:lnTo>
                  <a:pt x="1653203" y="1139875"/>
                </a:lnTo>
                <a:lnTo>
                  <a:pt x="1652568" y="1142103"/>
                </a:lnTo>
                <a:lnTo>
                  <a:pt x="1652568" y="1144330"/>
                </a:lnTo>
                <a:lnTo>
                  <a:pt x="1653837" y="1151649"/>
                </a:lnTo>
                <a:lnTo>
                  <a:pt x="1654471" y="1153877"/>
                </a:lnTo>
                <a:lnTo>
                  <a:pt x="1655422" y="1156104"/>
                </a:lnTo>
                <a:lnTo>
                  <a:pt x="1657008" y="1158332"/>
                </a:lnTo>
                <a:lnTo>
                  <a:pt x="1658911" y="1159923"/>
                </a:lnTo>
                <a:lnTo>
                  <a:pt x="1661131" y="1161196"/>
                </a:lnTo>
                <a:lnTo>
                  <a:pt x="1663668" y="1162469"/>
                </a:lnTo>
                <a:lnTo>
                  <a:pt x="1666205" y="1163105"/>
                </a:lnTo>
                <a:lnTo>
                  <a:pt x="1669376" y="1163105"/>
                </a:lnTo>
                <a:lnTo>
                  <a:pt x="1695063" y="1163423"/>
                </a:lnTo>
                <a:lnTo>
                  <a:pt x="1697917" y="1163105"/>
                </a:lnTo>
                <a:lnTo>
                  <a:pt x="1700137" y="1162469"/>
                </a:lnTo>
                <a:lnTo>
                  <a:pt x="1702357" y="1161514"/>
                </a:lnTo>
                <a:lnTo>
                  <a:pt x="1704576" y="1159923"/>
                </a:lnTo>
                <a:lnTo>
                  <a:pt x="1705845" y="1158332"/>
                </a:lnTo>
                <a:lnTo>
                  <a:pt x="1706796" y="1156104"/>
                </a:lnTo>
                <a:lnTo>
                  <a:pt x="1707430" y="1153877"/>
                </a:lnTo>
                <a:lnTo>
                  <a:pt x="1707113" y="1151649"/>
                </a:lnTo>
                <a:lnTo>
                  <a:pt x="1705845" y="1144330"/>
                </a:lnTo>
                <a:lnTo>
                  <a:pt x="1705211" y="1142103"/>
                </a:lnTo>
                <a:lnTo>
                  <a:pt x="1704259" y="1139875"/>
                </a:lnTo>
                <a:lnTo>
                  <a:pt x="1702357" y="1137648"/>
                </a:lnTo>
                <a:lnTo>
                  <a:pt x="1700137" y="1136057"/>
                </a:lnTo>
                <a:lnTo>
                  <a:pt x="1697917" y="1134784"/>
                </a:lnTo>
                <a:lnTo>
                  <a:pt x="1695697" y="1133829"/>
                </a:lnTo>
                <a:lnTo>
                  <a:pt x="1692843" y="1133193"/>
                </a:lnTo>
                <a:lnTo>
                  <a:pt x="1689989" y="1132875"/>
                </a:lnTo>
                <a:lnTo>
                  <a:pt x="1664619" y="1132875"/>
                </a:lnTo>
                <a:close/>
                <a:moveTo>
                  <a:pt x="1586924" y="1132875"/>
                </a:moveTo>
                <a:lnTo>
                  <a:pt x="1584704" y="1133511"/>
                </a:lnTo>
                <a:lnTo>
                  <a:pt x="1582167" y="1134784"/>
                </a:lnTo>
                <a:lnTo>
                  <a:pt x="1580264" y="1136057"/>
                </a:lnTo>
                <a:lnTo>
                  <a:pt x="1578679" y="1137648"/>
                </a:lnTo>
                <a:lnTo>
                  <a:pt x="1577727" y="1139875"/>
                </a:lnTo>
                <a:lnTo>
                  <a:pt x="1577093" y="1142103"/>
                </a:lnTo>
                <a:lnTo>
                  <a:pt x="1577093" y="1144330"/>
                </a:lnTo>
                <a:lnTo>
                  <a:pt x="1578044" y="1151649"/>
                </a:lnTo>
                <a:lnTo>
                  <a:pt x="1578362" y="1153877"/>
                </a:lnTo>
                <a:lnTo>
                  <a:pt x="1579313" y="1156104"/>
                </a:lnTo>
                <a:lnTo>
                  <a:pt x="1580899" y="1158332"/>
                </a:lnTo>
                <a:lnTo>
                  <a:pt x="1583118" y="1159923"/>
                </a:lnTo>
                <a:lnTo>
                  <a:pt x="1585338" y="1161196"/>
                </a:lnTo>
                <a:lnTo>
                  <a:pt x="1587558" y="1162151"/>
                </a:lnTo>
                <a:lnTo>
                  <a:pt x="1590412" y="1162787"/>
                </a:lnTo>
                <a:lnTo>
                  <a:pt x="1593266" y="1163105"/>
                </a:lnTo>
                <a:lnTo>
                  <a:pt x="1618953" y="1163105"/>
                </a:lnTo>
                <a:lnTo>
                  <a:pt x="1621807" y="1163105"/>
                </a:lnTo>
                <a:lnTo>
                  <a:pt x="1624344" y="1162469"/>
                </a:lnTo>
                <a:lnTo>
                  <a:pt x="1626564" y="1161196"/>
                </a:lnTo>
                <a:lnTo>
                  <a:pt x="1628467" y="1159923"/>
                </a:lnTo>
                <a:lnTo>
                  <a:pt x="1629735" y="1158332"/>
                </a:lnTo>
                <a:lnTo>
                  <a:pt x="1631004" y="1156104"/>
                </a:lnTo>
                <a:lnTo>
                  <a:pt x="1631321" y="1153877"/>
                </a:lnTo>
                <a:lnTo>
                  <a:pt x="1631321" y="1151649"/>
                </a:lnTo>
                <a:lnTo>
                  <a:pt x="1630370" y="1144330"/>
                </a:lnTo>
                <a:lnTo>
                  <a:pt x="1629735" y="1142103"/>
                </a:lnTo>
                <a:lnTo>
                  <a:pt x="1628784" y="1139875"/>
                </a:lnTo>
                <a:lnTo>
                  <a:pt x="1627198" y="1137648"/>
                </a:lnTo>
                <a:lnTo>
                  <a:pt x="1625296" y="1136057"/>
                </a:lnTo>
                <a:lnTo>
                  <a:pt x="1623076" y="1134784"/>
                </a:lnTo>
                <a:lnTo>
                  <a:pt x="1620856" y="1133829"/>
                </a:lnTo>
                <a:lnTo>
                  <a:pt x="1618002" y="1132875"/>
                </a:lnTo>
                <a:lnTo>
                  <a:pt x="1615148" y="1132875"/>
                </a:lnTo>
                <a:lnTo>
                  <a:pt x="1589778" y="1132875"/>
                </a:lnTo>
                <a:lnTo>
                  <a:pt x="1586924" y="1132875"/>
                </a:lnTo>
                <a:close/>
                <a:moveTo>
                  <a:pt x="1510815" y="1132875"/>
                </a:moveTo>
                <a:lnTo>
                  <a:pt x="1508278" y="1133511"/>
                </a:lnTo>
                <a:lnTo>
                  <a:pt x="1506058" y="1134784"/>
                </a:lnTo>
                <a:lnTo>
                  <a:pt x="1504155" y="1136057"/>
                </a:lnTo>
                <a:lnTo>
                  <a:pt x="1502569" y="1137648"/>
                </a:lnTo>
                <a:lnTo>
                  <a:pt x="1501618" y="1139875"/>
                </a:lnTo>
                <a:lnTo>
                  <a:pt x="1500984" y="1142103"/>
                </a:lnTo>
                <a:lnTo>
                  <a:pt x="1500667" y="1144330"/>
                </a:lnTo>
                <a:lnTo>
                  <a:pt x="1501301" y="1151649"/>
                </a:lnTo>
                <a:lnTo>
                  <a:pt x="1501618" y="1153877"/>
                </a:lnTo>
                <a:lnTo>
                  <a:pt x="1502569" y="1156104"/>
                </a:lnTo>
                <a:lnTo>
                  <a:pt x="1503838" y="1158332"/>
                </a:lnTo>
                <a:lnTo>
                  <a:pt x="1505741" y="1159923"/>
                </a:lnTo>
                <a:lnTo>
                  <a:pt x="1507960" y="1161196"/>
                </a:lnTo>
                <a:lnTo>
                  <a:pt x="1510180" y="1162151"/>
                </a:lnTo>
                <a:lnTo>
                  <a:pt x="1512717" y="1162787"/>
                </a:lnTo>
                <a:lnTo>
                  <a:pt x="1515888" y="1163105"/>
                </a:lnTo>
                <a:lnTo>
                  <a:pt x="1541575" y="1163105"/>
                </a:lnTo>
                <a:lnTo>
                  <a:pt x="1544430" y="1162787"/>
                </a:lnTo>
                <a:lnTo>
                  <a:pt x="1546966" y="1162151"/>
                </a:lnTo>
                <a:lnTo>
                  <a:pt x="1549503" y="1161196"/>
                </a:lnTo>
                <a:lnTo>
                  <a:pt x="1551406" y="1159923"/>
                </a:lnTo>
                <a:lnTo>
                  <a:pt x="1552992" y="1158332"/>
                </a:lnTo>
                <a:lnTo>
                  <a:pt x="1553943" y="1156104"/>
                </a:lnTo>
                <a:lnTo>
                  <a:pt x="1554577" y="1153877"/>
                </a:lnTo>
                <a:lnTo>
                  <a:pt x="1554577" y="1151649"/>
                </a:lnTo>
                <a:lnTo>
                  <a:pt x="1553943" y="1144330"/>
                </a:lnTo>
                <a:lnTo>
                  <a:pt x="1553626" y="1142103"/>
                </a:lnTo>
                <a:lnTo>
                  <a:pt x="1552675" y="1139875"/>
                </a:lnTo>
                <a:lnTo>
                  <a:pt x="1551089" y="1137648"/>
                </a:lnTo>
                <a:lnTo>
                  <a:pt x="1549186" y="1136057"/>
                </a:lnTo>
                <a:lnTo>
                  <a:pt x="1546966" y="1134784"/>
                </a:lnTo>
                <a:lnTo>
                  <a:pt x="1544430" y="1133511"/>
                </a:lnTo>
                <a:lnTo>
                  <a:pt x="1541893" y="1132875"/>
                </a:lnTo>
                <a:lnTo>
                  <a:pt x="1539038" y="1132875"/>
                </a:lnTo>
                <a:lnTo>
                  <a:pt x="1513986" y="1132875"/>
                </a:lnTo>
                <a:lnTo>
                  <a:pt x="1510815" y="1132875"/>
                </a:lnTo>
                <a:close/>
                <a:moveTo>
                  <a:pt x="981854" y="1117600"/>
                </a:moveTo>
                <a:lnTo>
                  <a:pt x="1765464" y="1117600"/>
                </a:lnTo>
                <a:lnTo>
                  <a:pt x="1769904" y="1117918"/>
                </a:lnTo>
                <a:lnTo>
                  <a:pt x="1774978" y="1118236"/>
                </a:lnTo>
                <a:lnTo>
                  <a:pt x="1779417" y="1119191"/>
                </a:lnTo>
                <a:lnTo>
                  <a:pt x="1783857" y="1120464"/>
                </a:lnTo>
                <a:lnTo>
                  <a:pt x="1787980" y="1122373"/>
                </a:lnTo>
                <a:lnTo>
                  <a:pt x="1792736" y="1124283"/>
                </a:lnTo>
                <a:lnTo>
                  <a:pt x="1796542" y="1126510"/>
                </a:lnTo>
                <a:lnTo>
                  <a:pt x="1800347" y="1129056"/>
                </a:lnTo>
                <a:lnTo>
                  <a:pt x="1803836" y="1131602"/>
                </a:lnTo>
                <a:lnTo>
                  <a:pt x="1807007" y="1134466"/>
                </a:lnTo>
                <a:lnTo>
                  <a:pt x="1810495" y="1137648"/>
                </a:lnTo>
                <a:lnTo>
                  <a:pt x="1813032" y="1141148"/>
                </a:lnTo>
                <a:lnTo>
                  <a:pt x="1815252" y="1144649"/>
                </a:lnTo>
                <a:lnTo>
                  <a:pt x="1817155" y="1148149"/>
                </a:lnTo>
                <a:lnTo>
                  <a:pt x="1818740" y="1151649"/>
                </a:lnTo>
                <a:lnTo>
                  <a:pt x="1820009" y="1155468"/>
                </a:lnTo>
                <a:lnTo>
                  <a:pt x="1903095" y="1502007"/>
                </a:lnTo>
                <a:lnTo>
                  <a:pt x="1903412" y="1506144"/>
                </a:lnTo>
                <a:lnTo>
                  <a:pt x="1903412" y="1509963"/>
                </a:lnTo>
                <a:lnTo>
                  <a:pt x="1903095" y="1513463"/>
                </a:lnTo>
                <a:lnTo>
                  <a:pt x="1901827" y="1516963"/>
                </a:lnTo>
                <a:lnTo>
                  <a:pt x="1900241" y="1520146"/>
                </a:lnTo>
                <a:lnTo>
                  <a:pt x="1898338" y="1523646"/>
                </a:lnTo>
                <a:lnTo>
                  <a:pt x="1895801" y="1526510"/>
                </a:lnTo>
                <a:lnTo>
                  <a:pt x="1892313" y="1529056"/>
                </a:lnTo>
                <a:lnTo>
                  <a:pt x="1889142" y="1531283"/>
                </a:lnTo>
                <a:lnTo>
                  <a:pt x="1885336" y="1533511"/>
                </a:lnTo>
                <a:lnTo>
                  <a:pt x="1881214" y="1535420"/>
                </a:lnTo>
                <a:lnTo>
                  <a:pt x="1876774" y="1537011"/>
                </a:lnTo>
                <a:lnTo>
                  <a:pt x="1871700" y="1538284"/>
                </a:lnTo>
                <a:lnTo>
                  <a:pt x="1866626" y="1538920"/>
                </a:lnTo>
                <a:lnTo>
                  <a:pt x="1861235" y="1539557"/>
                </a:lnTo>
                <a:lnTo>
                  <a:pt x="1855210" y="1539875"/>
                </a:lnTo>
                <a:lnTo>
                  <a:pt x="884498" y="1539875"/>
                </a:lnTo>
                <a:lnTo>
                  <a:pt x="878789" y="1539557"/>
                </a:lnTo>
                <a:lnTo>
                  <a:pt x="873081" y="1538920"/>
                </a:lnTo>
                <a:lnTo>
                  <a:pt x="868007" y="1537966"/>
                </a:lnTo>
                <a:lnTo>
                  <a:pt x="863250" y="1536693"/>
                </a:lnTo>
                <a:lnTo>
                  <a:pt x="858811" y="1535102"/>
                </a:lnTo>
                <a:lnTo>
                  <a:pt x="854371" y="1533193"/>
                </a:lnTo>
                <a:lnTo>
                  <a:pt x="850566" y="1531283"/>
                </a:lnTo>
                <a:lnTo>
                  <a:pt x="847394" y="1528737"/>
                </a:lnTo>
                <a:lnTo>
                  <a:pt x="844223" y="1526192"/>
                </a:lnTo>
                <a:lnTo>
                  <a:pt x="842003" y="1523010"/>
                </a:lnTo>
                <a:lnTo>
                  <a:pt x="839466" y="1519827"/>
                </a:lnTo>
                <a:lnTo>
                  <a:pt x="837881" y="1516645"/>
                </a:lnTo>
                <a:lnTo>
                  <a:pt x="836929" y="1513463"/>
                </a:lnTo>
                <a:lnTo>
                  <a:pt x="836612" y="1509963"/>
                </a:lnTo>
                <a:lnTo>
                  <a:pt x="836612" y="1506144"/>
                </a:lnTo>
                <a:lnTo>
                  <a:pt x="837246" y="1502007"/>
                </a:lnTo>
                <a:lnTo>
                  <a:pt x="926675" y="1154832"/>
                </a:lnTo>
                <a:lnTo>
                  <a:pt x="927943" y="1151331"/>
                </a:lnTo>
                <a:lnTo>
                  <a:pt x="929529" y="1147513"/>
                </a:lnTo>
                <a:lnTo>
                  <a:pt x="931432" y="1144012"/>
                </a:lnTo>
                <a:lnTo>
                  <a:pt x="933969" y="1140830"/>
                </a:lnTo>
                <a:lnTo>
                  <a:pt x="936823" y="1137011"/>
                </a:lnTo>
                <a:lnTo>
                  <a:pt x="939677" y="1134147"/>
                </a:lnTo>
                <a:lnTo>
                  <a:pt x="943165" y="1131283"/>
                </a:lnTo>
                <a:lnTo>
                  <a:pt x="946971" y="1128738"/>
                </a:lnTo>
                <a:lnTo>
                  <a:pt x="950776" y="1126192"/>
                </a:lnTo>
                <a:lnTo>
                  <a:pt x="954582" y="1124283"/>
                </a:lnTo>
                <a:lnTo>
                  <a:pt x="959021" y="1122373"/>
                </a:lnTo>
                <a:lnTo>
                  <a:pt x="963461" y="1120464"/>
                </a:lnTo>
                <a:lnTo>
                  <a:pt x="967901" y="1119191"/>
                </a:lnTo>
                <a:lnTo>
                  <a:pt x="972341" y="1118236"/>
                </a:lnTo>
                <a:lnTo>
                  <a:pt x="977097" y="1117918"/>
                </a:lnTo>
                <a:lnTo>
                  <a:pt x="981854" y="1117600"/>
                </a:lnTo>
                <a:close/>
                <a:moveTo>
                  <a:pt x="268430" y="1104583"/>
                </a:moveTo>
                <a:lnTo>
                  <a:pt x="254469" y="1109980"/>
                </a:lnTo>
                <a:lnTo>
                  <a:pt x="240826" y="1115695"/>
                </a:lnTo>
                <a:lnTo>
                  <a:pt x="227500" y="1121410"/>
                </a:lnTo>
                <a:lnTo>
                  <a:pt x="214808" y="1127443"/>
                </a:lnTo>
                <a:lnTo>
                  <a:pt x="202433" y="1133158"/>
                </a:lnTo>
                <a:lnTo>
                  <a:pt x="190693" y="1139190"/>
                </a:lnTo>
                <a:lnTo>
                  <a:pt x="178954" y="1145858"/>
                </a:lnTo>
                <a:lnTo>
                  <a:pt x="168483" y="1151890"/>
                </a:lnTo>
                <a:lnTo>
                  <a:pt x="178954" y="1168718"/>
                </a:lnTo>
                <a:lnTo>
                  <a:pt x="190376" y="1185228"/>
                </a:lnTo>
                <a:lnTo>
                  <a:pt x="202433" y="1201420"/>
                </a:lnTo>
                <a:lnTo>
                  <a:pt x="214490" y="1217295"/>
                </a:lnTo>
                <a:lnTo>
                  <a:pt x="227182" y="1232535"/>
                </a:lnTo>
                <a:lnTo>
                  <a:pt x="240191" y="1247775"/>
                </a:lnTo>
                <a:lnTo>
                  <a:pt x="253835" y="1262380"/>
                </a:lnTo>
                <a:lnTo>
                  <a:pt x="267479" y="1276668"/>
                </a:lnTo>
                <a:lnTo>
                  <a:pt x="283026" y="1291590"/>
                </a:lnTo>
                <a:lnTo>
                  <a:pt x="299208" y="1306195"/>
                </a:lnTo>
                <a:lnTo>
                  <a:pt x="313486" y="1301750"/>
                </a:lnTo>
                <a:lnTo>
                  <a:pt x="327764" y="1297623"/>
                </a:lnTo>
                <a:lnTo>
                  <a:pt x="357590" y="1289368"/>
                </a:lnTo>
                <a:lnTo>
                  <a:pt x="350609" y="1278890"/>
                </a:lnTo>
                <a:lnTo>
                  <a:pt x="344264" y="1268413"/>
                </a:lnTo>
                <a:lnTo>
                  <a:pt x="337600" y="1257618"/>
                </a:lnTo>
                <a:lnTo>
                  <a:pt x="331572" y="1246823"/>
                </a:lnTo>
                <a:lnTo>
                  <a:pt x="325543" y="1235710"/>
                </a:lnTo>
                <a:lnTo>
                  <a:pt x="319515" y="1224280"/>
                </a:lnTo>
                <a:lnTo>
                  <a:pt x="313803" y="1213168"/>
                </a:lnTo>
                <a:lnTo>
                  <a:pt x="308409" y="1201738"/>
                </a:lnTo>
                <a:lnTo>
                  <a:pt x="302381" y="1189990"/>
                </a:lnTo>
                <a:lnTo>
                  <a:pt x="297304" y="1178243"/>
                </a:lnTo>
                <a:lnTo>
                  <a:pt x="287151" y="1154113"/>
                </a:lnTo>
                <a:lnTo>
                  <a:pt x="277315" y="1129665"/>
                </a:lnTo>
                <a:lnTo>
                  <a:pt x="268430" y="1104583"/>
                </a:lnTo>
                <a:close/>
                <a:moveTo>
                  <a:pt x="469277" y="1050290"/>
                </a:moveTo>
                <a:lnTo>
                  <a:pt x="441990" y="1055688"/>
                </a:lnTo>
                <a:lnTo>
                  <a:pt x="415337" y="1061403"/>
                </a:lnTo>
                <a:lnTo>
                  <a:pt x="389319" y="1067118"/>
                </a:lnTo>
                <a:lnTo>
                  <a:pt x="364253" y="1073785"/>
                </a:lnTo>
                <a:lnTo>
                  <a:pt x="343946" y="1079500"/>
                </a:lnTo>
                <a:lnTo>
                  <a:pt x="324274" y="1085215"/>
                </a:lnTo>
                <a:lnTo>
                  <a:pt x="328716" y="1098550"/>
                </a:lnTo>
                <a:lnTo>
                  <a:pt x="333476" y="1111568"/>
                </a:lnTo>
                <a:lnTo>
                  <a:pt x="338235" y="1124585"/>
                </a:lnTo>
                <a:lnTo>
                  <a:pt x="343629" y="1136968"/>
                </a:lnTo>
                <a:lnTo>
                  <a:pt x="349023" y="1149668"/>
                </a:lnTo>
                <a:lnTo>
                  <a:pt x="354417" y="1162050"/>
                </a:lnTo>
                <a:lnTo>
                  <a:pt x="360446" y="1174115"/>
                </a:lnTo>
                <a:lnTo>
                  <a:pt x="366157" y="1186180"/>
                </a:lnTo>
                <a:lnTo>
                  <a:pt x="371868" y="1197928"/>
                </a:lnTo>
                <a:lnTo>
                  <a:pt x="378531" y="1209358"/>
                </a:lnTo>
                <a:lnTo>
                  <a:pt x="384560" y="1220788"/>
                </a:lnTo>
                <a:lnTo>
                  <a:pt x="391223" y="1232218"/>
                </a:lnTo>
                <a:lnTo>
                  <a:pt x="397886" y="1243013"/>
                </a:lnTo>
                <a:lnTo>
                  <a:pt x="404549" y="1254125"/>
                </a:lnTo>
                <a:lnTo>
                  <a:pt x="411530" y="1264603"/>
                </a:lnTo>
                <a:lnTo>
                  <a:pt x="418510" y="1275080"/>
                </a:lnTo>
                <a:lnTo>
                  <a:pt x="442942" y="1270318"/>
                </a:lnTo>
                <a:lnTo>
                  <a:pt x="467373" y="1265873"/>
                </a:lnTo>
                <a:lnTo>
                  <a:pt x="492440" y="1261428"/>
                </a:lnTo>
                <a:lnTo>
                  <a:pt x="518140" y="1257618"/>
                </a:lnTo>
                <a:lnTo>
                  <a:pt x="510525" y="1234123"/>
                </a:lnTo>
                <a:lnTo>
                  <a:pt x="503545" y="1209993"/>
                </a:lnTo>
                <a:lnTo>
                  <a:pt x="496882" y="1184910"/>
                </a:lnTo>
                <a:lnTo>
                  <a:pt x="490219" y="1159193"/>
                </a:lnTo>
                <a:lnTo>
                  <a:pt x="484507" y="1132840"/>
                </a:lnTo>
                <a:lnTo>
                  <a:pt x="479113" y="1106170"/>
                </a:lnTo>
                <a:lnTo>
                  <a:pt x="473719" y="1078548"/>
                </a:lnTo>
                <a:lnTo>
                  <a:pt x="469277" y="1050290"/>
                </a:lnTo>
                <a:close/>
                <a:moveTo>
                  <a:pt x="742467" y="1024890"/>
                </a:moveTo>
                <a:lnTo>
                  <a:pt x="714228" y="1025525"/>
                </a:lnTo>
                <a:lnTo>
                  <a:pt x="686623" y="1026478"/>
                </a:lnTo>
                <a:lnTo>
                  <a:pt x="659019" y="1028065"/>
                </a:lnTo>
                <a:lnTo>
                  <a:pt x="631731" y="1029653"/>
                </a:lnTo>
                <a:lnTo>
                  <a:pt x="605396" y="1031875"/>
                </a:lnTo>
                <a:lnTo>
                  <a:pt x="578743" y="1034733"/>
                </a:lnTo>
                <a:lnTo>
                  <a:pt x="553043" y="1037908"/>
                </a:lnTo>
                <a:lnTo>
                  <a:pt x="527025" y="1041083"/>
                </a:lnTo>
                <a:lnTo>
                  <a:pt x="530515" y="1059498"/>
                </a:lnTo>
                <a:lnTo>
                  <a:pt x="533688" y="1077595"/>
                </a:lnTo>
                <a:lnTo>
                  <a:pt x="536861" y="1095375"/>
                </a:lnTo>
                <a:lnTo>
                  <a:pt x="540351" y="1112838"/>
                </a:lnTo>
                <a:lnTo>
                  <a:pt x="543841" y="1130300"/>
                </a:lnTo>
                <a:lnTo>
                  <a:pt x="547966" y="1147128"/>
                </a:lnTo>
                <a:lnTo>
                  <a:pt x="552091" y="1163638"/>
                </a:lnTo>
                <a:lnTo>
                  <a:pt x="556216" y="1180148"/>
                </a:lnTo>
                <a:lnTo>
                  <a:pt x="561292" y="1198245"/>
                </a:lnTo>
                <a:lnTo>
                  <a:pt x="566686" y="1216025"/>
                </a:lnTo>
                <a:lnTo>
                  <a:pt x="572080" y="1233488"/>
                </a:lnTo>
                <a:lnTo>
                  <a:pt x="577792" y="1250315"/>
                </a:lnTo>
                <a:lnTo>
                  <a:pt x="597464" y="1248410"/>
                </a:lnTo>
                <a:lnTo>
                  <a:pt x="617771" y="1246823"/>
                </a:lnTo>
                <a:lnTo>
                  <a:pt x="638077" y="1245235"/>
                </a:lnTo>
                <a:lnTo>
                  <a:pt x="658701" y="1243648"/>
                </a:lnTo>
                <a:lnTo>
                  <a:pt x="679326" y="1242378"/>
                </a:lnTo>
                <a:lnTo>
                  <a:pt x="699950" y="1241425"/>
                </a:lnTo>
                <a:lnTo>
                  <a:pt x="721208" y="1240790"/>
                </a:lnTo>
                <a:lnTo>
                  <a:pt x="742467" y="1240473"/>
                </a:lnTo>
                <a:lnTo>
                  <a:pt x="742467" y="1024890"/>
                </a:lnTo>
                <a:close/>
                <a:moveTo>
                  <a:pt x="507035" y="801688"/>
                </a:moveTo>
                <a:lnTo>
                  <a:pt x="507670" y="824865"/>
                </a:lnTo>
                <a:lnTo>
                  <a:pt x="508622" y="848360"/>
                </a:lnTo>
                <a:lnTo>
                  <a:pt x="509573" y="871538"/>
                </a:lnTo>
                <a:lnTo>
                  <a:pt x="510843" y="894080"/>
                </a:lnTo>
                <a:lnTo>
                  <a:pt x="512746" y="916940"/>
                </a:lnTo>
                <a:lnTo>
                  <a:pt x="514650" y="939165"/>
                </a:lnTo>
                <a:lnTo>
                  <a:pt x="516871" y="961073"/>
                </a:lnTo>
                <a:lnTo>
                  <a:pt x="519410" y="982663"/>
                </a:lnTo>
                <a:lnTo>
                  <a:pt x="546062" y="979170"/>
                </a:lnTo>
                <a:lnTo>
                  <a:pt x="572715" y="976313"/>
                </a:lnTo>
                <a:lnTo>
                  <a:pt x="600319" y="973455"/>
                </a:lnTo>
                <a:lnTo>
                  <a:pt x="627924" y="971233"/>
                </a:lnTo>
                <a:lnTo>
                  <a:pt x="656163" y="969328"/>
                </a:lnTo>
                <a:lnTo>
                  <a:pt x="684720" y="967740"/>
                </a:lnTo>
                <a:lnTo>
                  <a:pt x="713276" y="966788"/>
                </a:lnTo>
                <a:lnTo>
                  <a:pt x="742467" y="965835"/>
                </a:lnTo>
                <a:lnTo>
                  <a:pt x="742467" y="801688"/>
                </a:lnTo>
                <a:lnTo>
                  <a:pt x="507035" y="801688"/>
                </a:lnTo>
                <a:close/>
                <a:moveTo>
                  <a:pt x="273824" y="801688"/>
                </a:moveTo>
                <a:lnTo>
                  <a:pt x="274142" y="816610"/>
                </a:lnTo>
                <a:lnTo>
                  <a:pt x="275094" y="831533"/>
                </a:lnTo>
                <a:lnTo>
                  <a:pt x="276045" y="846455"/>
                </a:lnTo>
                <a:lnTo>
                  <a:pt x="276997" y="860743"/>
                </a:lnTo>
                <a:lnTo>
                  <a:pt x="278584" y="875665"/>
                </a:lnTo>
                <a:lnTo>
                  <a:pt x="280170" y="889953"/>
                </a:lnTo>
                <a:lnTo>
                  <a:pt x="281757" y="904558"/>
                </a:lnTo>
                <a:lnTo>
                  <a:pt x="283660" y="918845"/>
                </a:lnTo>
                <a:lnTo>
                  <a:pt x="285882" y="933133"/>
                </a:lnTo>
                <a:lnTo>
                  <a:pt x="288737" y="947103"/>
                </a:lnTo>
                <a:lnTo>
                  <a:pt x="291276" y="961073"/>
                </a:lnTo>
                <a:lnTo>
                  <a:pt x="293814" y="975043"/>
                </a:lnTo>
                <a:lnTo>
                  <a:pt x="296670" y="988695"/>
                </a:lnTo>
                <a:lnTo>
                  <a:pt x="299842" y="1002665"/>
                </a:lnTo>
                <a:lnTo>
                  <a:pt x="303015" y="1015683"/>
                </a:lnTo>
                <a:lnTo>
                  <a:pt x="306823" y="1029335"/>
                </a:lnTo>
                <a:lnTo>
                  <a:pt x="324909" y="1023938"/>
                </a:lnTo>
                <a:lnTo>
                  <a:pt x="343312" y="1018858"/>
                </a:lnTo>
                <a:lnTo>
                  <a:pt x="362032" y="1013778"/>
                </a:lnTo>
                <a:lnTo>
                  <a:pt x="381070" y="1009015"/>
                </a:lnTo>
                <a:lnTo>
                  <a:pt x="400742" y="1004570"/>
                </a:lnTo>
                <a:lnTo>
                  <a:pt x="420414" y="1000125"/>
                </a:lnTo>
                <a:lnTo>
                  <a:pt x="440721" y="995998"/>
                </a:lnTo>
                <a:lnTo>
                  <a:pt x="461345" y="992188"/>
                </a:lnTo>
                <a:lnTo>
                  <a:pt x="458489" y="969328"/>
                </a:lnTo>
                <a:lnTo>
                  <a:pt x="456268" y="945833"/>
                </a:lnTo>
                <a:lnTo>
                  <a:pt x="454047" y="922655"/>
                </a:lnTo>
                <a:lnTo>
                  <a:pt x="452461" y="899160"/>
                </a:lnTo>
                <a:lnTo>
                  <a:pt x="451191" y="874713"/>
                </a:lnTo>
                <a:lnTo>
                  <a:pt x="449922" y="850900"/>
                </a:lnTo>
                <a:lnTo>
                  <a:pt x="448970" y="826135"/>
                </a:lnTo>
                <a:lnTo>
                  <a:pt x="448653" y="801688"/>
                </a:lnTo>
                <a:lnTo>
                  <a:pt x="273824" y="801688"/>
                </a:lnTo>
                <a:close/>
                <a:moveTo>
                  <a:pt x="59334" y="801688"/>
                </a:moveTo>
                <a:lnTo>
                  <a:pt x="60286" y="821690"/>
                </a:lnTo>
                <a:lnTo>
                  <a:pt x="62507" y="841693"/>
                </a:lnTo>
                <a:lnTo>
                  <a:pt x="64411" y="861378"/>
                </a:lnTo>
                <a:lnTo>
                  <a:pt x="67266" y="881380"/>
                </a:lnTo>
                <a:lnTo>
                  <a:pt x="70439" y="900748"/>
                </a:lnTo>
                <a:lnTo>
                  <a:pt x="74247" y="919798"/>
                </a:lnTo>
                <a:lnTo>
                  <a:pt x="78372" y="938848"/>
                </a:lnTo>
                <a:lnTo>
                  <a:pt x="83448" y="957898"/>
                </a:lnTo>
                <a:lnTo>
                  <a:pt x="88525" y="976630"/>
                </a:lnTo>
                <a:lnTo>
                  <a:pt x="94236" y="995045"/>
                </a:lnTo>
                <a:lnTo>
                  <a:pt x="100899" y="1013143"/>
                </a:lnTo>
                <a:lnTo>
                  <a:pt x="107245" y="1031240"/>
                </a:lnTo>
                <a:lnTo>
                  <a:pt x="114860" y="1049020"/>
                </a:lnTo>
                <a:lnTo>
                  <a:pt x="122475" y="1066483"/>
                </a:lnTo>
                <a:lnTo>
                  <a:pt x="130408" y="1083628"/>
                </a:lnTo>
                <a:lnTo>
                  <a:pt x="138975" y="1100773"/>
                </a:lnTo>
                <a:lnTo>
                  <a:pt x="150080" y="1094740"/>
                </a:lnTo>
                <a:lnTo>
                  <a:pt x="161185" y="1088390"/>
                </a:lnTo>
                <a:lnTo>
                  <a:pt x="172925" y="1082358"/>
                </a:lnTo>
                <a:lnTo>
                  <a:pt x="184982" y="1076325"/>
                </a:lnTo>
                <a:lnTo>
                  <a:pt x="197039" y="1070293"/>
                </a:lnTo>
                <a:lnTo>
                  <a:pt x="209731" y="1064895"/>
                </a:lnTo>
                <a:lnTo>
                  <a:pt x="222740" y="1059498"/>
                </a:lnTo>
                <a:lnTo>
                  <a:pt x="236066" y="1054100"/>
                </a:lnTo>
                <a:lnTo>
                  <a:pt x="250979" y="1048385"/>
                </a:lnTo>
                <a:lnTo>
                  <a:pt x="247172" y="1033780"/>
                </a:lnTo>
                <a:lnTo>
                  <a:pt x="243364" y="1019175"/>
                </a:lnTo>
                <a:lnTo>
                  <a:pt x="240191" y="1004570"/>
                </a:lnTo>
                <a:lnTo>
                  <a:pt x="236701" y="989330"/>
                </a:lnTo>
                <a:lnTo>
                  <a:pt x="233528" y="974408"/>
                </a:lnTo>
                <a:lnTo>
                  <a:pt x="230672" y="959168"/>
                </a:lnTo>
                <a:lnTo>
                  <a:pt x="228134" y="943928"/>
                </a:lnTo>
                <a:lnTo>
                  <a:pt x="225913" y="928370"/>
                </a:lnTo>
                <a:lnTo>
                  <a:pt x="223692" y="912813"/>
                </a:lnTo>
                <a:lnTo>
                  <a:pt x="221788" y="897573"/>
                </a:lnTo>
                <a:lnTo>
                  <a:pt x="220202" y="881698"/>
                </a:lnTo>
                <a:lnTo>
                  <a:pt x="218615" y="865823"/>
                </a:lnTo>
                <a:lnTo>
                  <a:pt x="217029" y="849948"/>
                </a:lnTo>
                <a:lnTo>
                  <a:pt x="216077" y="834073"/>
                </a:lnTo>
                <a:lnTo>
                  <a:pt x="215125" y="817880"/>
                </a:lnTo>
                <a:lnTo>
                  <a:pt x="214808" y="801688"/>
                </a:lnTo>
                <a:lnTo>
                  <a:pt x="59334" y="801688"/>
                </a:lnTo>
                <a:close/>
                <a:moveTo>
                  <a:pt x="1734820" y="720725"/>
                </a:moveTo>
                <a:lnTo>
                  <a:pt x="1735138" y="764540"/>
                </a:lnTo>
                <a:lnTo>
                  <a:pt x="1735138" y="861378"/>
                </a:lnTo>
                <a:lnTo>
                  <a:pt x="1735138" y="913765"/>
                </a:lnTo>
                <a:lnTo>
                  <a:pt x="1734503" y="960120"/>
                </a:lnTo>
                <a:lnTo>
                  <a:pt x="1734185" y="979488"/>
                </a:lnTo>
                <a:lnTo>
                  <a:pt x="1733549" y="994728"/>
                </a:lnTo>
                <a:lnTo>
                  <a:pt x="1732914" y="1005840"/>
                </a:lnTo>
                <a:lnTo>
                  <a:pt x="1732596" y="1009333"/>
                </a:lnTo>
                <a:lnTo>
                  <a:pt x="1732278" y="1011238"/>
                </a:lnTo>
                <a:lnTo>
                  <a:pt x="1731642" y="1011873"/>
                </a:lnTo>
                <a:lnTo>
                  <a:pt x="1730689" y="1012190"/>
                </a:lnTo>
                <a:lnTo>
                  <a:pt x="1727511" y="1013143"/>
                </a:lnTo>
                <a:lnTo>
                  <a:pt x="1722744" y="1014095"/>
                </a:lnTo>
                <a:lnTo>
                  <a:pt x="1716071" y="1014730"/>
                </a:lnTo>
                <a:lnTo>
                  <a:pt x="1708443" y="1015365"/>
                </a:lnTo>
                <a:lnTo>
                  <a:pt x="1698910" y="1015683"/>
                </a:lnTo>
                <a:lnTo>
                  <a:pt x="1676982" y="1016000"/>
                </a:lnTo>
                <a:lnTo>
                  <a:pt x="1650923" y="1016000"/>
                </a:lnTo>
                <a:lnTo>
                  <a:pt x="1622321" y="1015683"/>
                </a:lnTo>
                <a:lnTo>
                  <a:pt x="1591496" y="1014730"/>
                </a:lnTo>
                <a:lnTo>
                  <a:pt x="1559716" y="1013778"/>
                </a:lnTo>
                <a:lnTo>
                  <a:pt x="1497746" y="1011555"/>
                </a:lnTo>
                <a:lnTo>
                  <a:pt x="1443404" y="1009333"/>
                </a:lnTo>
                <a:lnTo>
                  <a:pt x="1390650" y="1006793"/>
                </a:lnTo>
                <a:lnTo>
                  <a:pt x="1438319" y="1005205"/>
                </a:lnTo>
                <a:lnTo>
                  <a:pt x="1487259" y="1003300"/>
                </a:lnTo>
                <a:lnTo>
                  <a:pt x="1543509" y="1000443"/>
                </a:lnTo>
                <a:lnTo>
                  <a:pt x="1572428" y="998538"/>
                </a:lnTo>
                <a:lnTo>
                  <a:pt x="1600394" y="996633"/>
                </a:lnTo>
                <a:lnTo>
                  <a:pt x="1626771" y="994410"/>
                </a:lnTo>
                <a:lnTo>
                  <a:pt x="1650605" y="992188"/>
                </a:lnTo>
                <a:lnTo>
                  <a:pt x="1671262" y="989648"/>
                </a:lnTo>
                <a:lnTo>
                  <a:pt x="1679842" y="988378"/>
                </a:lnTo>
                <a:lnTo>
                  <a:pt x="1687787" y="986790"/>
                </a:lnTo>
                <a:lnTo>
                  <a:pt x="1693825" y="985520"/>
                </a:lnTo>
                <a:lnTo>
                  <a:pt x="1698592" y="983933"/>
                </a:lnTo>
                <a:lnTo>
                  <a:pt x="1702088" y="982028"/>
                </a:lnTo>
                <a:lnTo>
                  <a:pt x="1703359" y="981075"/>
                </a:lnTo>
                <a:lnTo>
                  <a:pt x="1704312" y="980440"/>
                </a:lnTo>
                <a:lnTo>
                  <a:pt x="1705266" y="978218"/>
                </a:lnTo>
                <a:lnTo>
                  <a:pt x="1706219" y="974725"/>
                </a:lnTo>
                <a:lnTo>
                  <a:pt x="1707490" y="969963"/>
                </a:lnTo>
                <a:lnTo>
                  <a:pt x="1708443" y="963930"/>
                </a:lnTo>
                <a:lnTo>
                  <a:pt x="1710986" y="949960"/>
                </a:lnTo>
                <a:lnTo>
                  <a:pt x="1713528" y="932498"/>
                </a:lnTo>
                <a:lnTo>
                  <a:pt x="1716071" y="912178"/>
                </a:lnTo>
                <a:lnTo>
                  <a:pt x="1718613" y="890270"/>
                </a:lnTo>
                <a:lnTo>
                  <a:pt x="1723698" y="844233"/>
                </a:lnTo>
                <a:lnTo>
                  <a:pt x="1728147" y="798513"/>
                </a:lnTo>
                <a:lnTo>
                  <a:pt x="1731642" y="759143"/>
                </a:lnTo>
                <a:lnTo>
                  <a:pt x="1734820" y="720725"/>
                </a:lnTo>
                <a:close/>
                <a:moveTo>
                  <a:pt x="519410" y="561340"/>
                </a:moveTo>
                <a:lnTo>
                  <a:pt x="516871" y="583565"/>
                </a:lnTo>
                <a:lnTo>
                  <a:pt x="514650" y="605473"/>
                </a:lnTo>
                <a:lnTo>
                  <a:pt x="512746" y="627698"/>
                </a:lnTo>
                <a:lnTo>
                  <a:pt x="510843" y="650240"/>
                </a:lnTo>
                <a:lnTo>
                  <a:pt x="509573" y="673100"/>
                </a:lnTo>
                <a:lnTo>
                  <a:pt x="508622" y="695960"/>
                </a:lnTo>
                <a:lnTo>
                  <a:pt x="507670" y="719138"/>
                </a:lnTo>
                <a:lnTo>
                  <a:pt x="507352" y="742950"/>
                </a:lnTo>
                <a:lnTo>
                  <a:pt x="742467" y="742950"/>
                </a:lnTo>
                <a:lnTo>
                  <a:pt x="742467" y="578485"/>
                </a:lnTo>
                <a:lnTo>
                  <a:pt x="713276" y="577850"/>
                </a:lnTo>
                <a:lnTo>
                  <a:pt x="684720" y="576580"/>
                </a:lnTo>
                <a:lnTo>
                  <a:pt x="656163" y="575310"/>
                </a:lnTo>
                <a:lnTo>
                  <a:pt x="627924" y="573405"/>
                </a:lnTo>
                <a:lnTo>
                  <a:pt x="600319" y="570865"/>
                </a:lnTo>
                <a:lnTo>
                  <a:pt x="573032" y="568325"/>
                </a:lnTo>
                <a:lnTo>
                  <a:pt x="546062" y="564833"/>
                </a:lnTo>
                <a:lnTo>
                  <a:pt x="519410" y="561340"/>
                </a:lnTo>
                <a:close/>
                <a:moveTo>
                  <a:pt x="1074474" y="554038"/>
                </a:moveTo>
                <a:lnTo>
                  <a:pt x="1100533" y="554038"/>
                </a:lnTo>
                <a:lnTo>
                  <a:pt x="1129135" y="554356"/>
                </a:lnTo>
                <a:lnTo>
                  <a:pt x="1159961" y="555308"/>
                </a:lnTo>
                <a:lnTo>
                  <a:pt x="1191422" y="556261"/>
                </a:lnTo>
                <a:lnTo>
                  <a:pt x="1253392" y="558483"/>
                </a:lnTo>
                <a:lnTo>
                  <a:pt x="1307734" y="560706"/>
                </a:lnTo>
                <a:lnTo>
                  <a:pt x="1360488" y="563246"/>
                </a:lnTo>
                <a:lnTo>
                  <a:pt x="1313137" y="564833"/>
                </a:lnTo>
                <a:lnTo>
                  <a:pt x="1264197" y="567056"/>
                </a:lnTo>
                <a:lnTo>
                  <a:pt x="1207947" y="569913"/>
                </a:lnTo>
                <a:lnTo>
                  <a:pt x="1179028" y="571501"/>
                </a:lnTo>
                <a:lnTo>
                  <a:pt x="1150745" y="573406"/>
                </a:lnTo>
                <a:lnTo>
                  <a:pt x="1124685" y="575628"/>
                </a:lnTo>
                <a:lnTo>
                  <a:pt x="1100851" y="577851"/>
                </a:lnTo>
                <a:lnTo>
                  <a:pt x="1079877" y="580391"/>
                </a:lnTo>
                <a:lnTo>
                  <a:pt x="1071296" y="581661"/>
                </a:lnTo>
                <a:lnTo>
                  <a:pt x="1063669" y="583248"/>
                </a:lnTo>
                <a:lnTo>
                  <a:pt x="1057313" y="584836"/>
                </a:lnTo>
                <a:lnTo>
                  <a:pt x="1052546" y="586423"/>
                </a:lnTo>
                <a:lnTo>
                  <a:pt x="1049051" y="588011"/>
                </a:lnTo>
                <a:lnTo>
                  <a:pt x="1048097" y="588963"/>
                </a:lnTo>
                <a:lnTo>
                  <a:pt x="1046826" y="589598"/>
                </a:lnTo>
                <a:lnTo>
                  <a:pt x="1045873" y="591821"/>
                </a:lnTo>
                <a:lnTo>
                  <a:pt x="1044919" y="595313"/>
                </a:lnTo>
                <a:lnTo>
                  <a:pt x="1042695" y="606108"/>
                </a:lnTo>
                <a:lnTo>
                  <a:pt x="1040152" y="620396"/>
                </a:lnTo>
                <a:lnTo>
                  <a:pt x="1037610" y="637858"/>
                </a:lnTo>
                <a:lnTo>
                  <a:pt x="1035386" y="657861"/>
                </a:lnTo>
                <a:lnTo>
                  <a:pt x="1032843" y="679768"/>
                </a:lnTo>
                <a:lnTo>
                  <a:pt x="1027441" y="726123"/>
                </a:lnTo>
                <a:lnTo>
                  <a:pt x="1022992" y="771526"/>
                </a:lnTo>
                <a:lnTo>
                  <a:pt x="1019496" y="811213"/>
                </a:lnTo>
                <a:lnTo>
                  <a:pt x="1016318" y="849313"/>
                </a:lnTo>
                <a:lnTo>
                  <a:pt x="1016000" y="805498"/>
                </a:lnTo>
                <a:lnTo>
                  <a:pt x="1016000" y="708978"/>
                </a:lnTo>
                <a:lnTo>
                  <a:pt x="1016318" y="656591"/>
                </a:lnTo>
                <a:lnTo>
                  <a:pt x="1016636" y="609918"/>
                </a:lnTo>
                <a:lnTo>
                  <a:pt x="1017271" y="590551"/>
                </a:lnTo>
                <a:lnTo>
                  <a:pt x="1017589" y="575311"/>
                </a:lnTo>
                <a:lnTo>
                  <a:pt x="1018225" y="564198"/>
                </a:lnTo>
                <a:lnTo>
                  <a:pt x="1018860" y="560706"/>
                </a:lnTo>
                <a:lnTo>
                  <a:pt x="1019178" y="558801"/>
                </a:lnTo>
                <a:lnTo>
                  <a:pt x="1019496" y="558166"/>
                </a:lnTo>
                <a:lnTo>
                  <a:pt x="1020449" y="557848"/>
                </a:lnTo>
                <a:lnTo>
                  <a:pt x="1023627" y="556896"/>
                </a:lnTo>
                <a:lnTo>
                  <a:pt x="1028394" y="555943"/>
                </a:lnTo>
                <a:lnTo>
                  <a:pt x="1035068" y="555308"/>
                </a:lnTo>
                <a:lnTo>
                  <a:pt x="1043013" y="554673"/>
                </a:lnTo>
                <a:lnTo>
                  <a:pt x="1052546" y="554356"/>
                </a:lnTo>
                <a:lnTo>
                  <a:pt x="1074474" y="554038"/>
                </a:lnTo>
                <a:close/>
                <a:moveTo>
                  <a:pt x="995680" y="516891"/>
                </a:moveTo>
                <a:lnTo>
                  <a:pt x="992187" y="517208"/>
                </a:lnTo>
                <a:lnTo>
                  <a:pt x="989330" y="518161"/>
                </a:lnTo>
                <a:lnTo>
                  <a:pt x="986790" y="519748"/>
                </a:lnTo>
                <a:lnTo>
                  <a:pt x="984567" y="521971"/>
                </a:lnTo>
                <a:lnTo>
                  <a:pt x="982662" y="524511"/>
                </a:lnTo>
                <a:lnTo>
                  <a:pt x="981075" y="527368"/>
                </a:lnTo>
                <a:lnTo>
                  <a:pt x="980440" y="530543"/>
                </a:lnTo>
                <a:lnTo>
                  <a:pt x="980122" y="534353"/>
                </a:lnTo>
                <a:lnTo>
                  <a:pt x="980122" y="1036638"/>
                </a:lnTo>
                <a:lnTo>
                  <a:pt x="980440" y="1040131"/>
                </a:lnTo>
                <a:lnTo>
                  <a:pt x="981075" y="1043306"/>
                </a:lnTo>
                <a:lnTo>
                  <a:pt x="982662" y="1046163"/>
                </a:lnTo>
                <a:lnTo>
                  <a:pt x="984567" y="1048703"/>
                </a:lnTo>
                <a:lnTo>
                  <a:pt x="986790" y="1050926"/>
                </a:lnTo>
                <a:lnTo>
                  <a:pt x="989330" y="1052196"/>
                </a:lnTo>
                <a:lnTo>
                  <a:pt x="992187" y="1053783"/>
                </a:lnTo>
                <a:lnTo>
                  <a:pt x="995680" y="1054101"/>
                </a:lnTo>
                <a:lnTo>
                  <a:pt x="1752918" y="1054101"/>
                </a:lnTo>
                <a:lnTo>
                  <a:pt x="1756093" y="1053783"/>
                </a:lnTo>
                <a:lnTo>
                  <a:pt x="1759268" y="1052196"/>
                </a:lnTo>
                <a:lnTo>
                  <a:pt x="1761808" y="1050926"/>
                </a:lnTo>
                <a:lnTo>
                  <a:pt x="1764030" y="1048703"/>
                </a:lnTo>
                <a:lnTo>
                  <a:pt x="1765935" y="1046163"/>
                </a:lnTo>
                <a:lnTo>
                  <a:pt x="1767205" y="1043306"/>
                </a:lnTo>
                <a:lnTo>
                  <a:pt x="1768158" y="1040131"/>
                </a:lnTo>
                <a:lnTo>
                  <a:pt x="1768475" y="1036638"/>
                </a:lnTo>
                <a:lnTo>
                  <a:pt x="1768475" y="534353"/>
                </a:lnTo>
                <a:lnTo>
                  <a:pt x="1768158" y="530543"/>
                </a:lnTo>
                <a:lnTo>
                  <a:pt x="1767205" y="527368"/>
                </a:lnTo>
                <a:lnTo>
                  <a:pt x="1765935" y="524511"/>
                </a:lnTo>
                <a:lnTo>
                  <a:pt x="1764030" y="521971"/>
                </a:lnTo>
                <a:lnTo>
                  <a:pt x="1761808" y="519748"/>
                </a:lnTo>
                <a:lnTo>
                  <a:pt x="1759268" y="518161"/>
                </a:lnTo>
                <a:lnTo>
                  <a:pt x="1756093" y="517208"/>
                </a:lnTo>
                <a:lnTo>
                  <a:pt x="1752918" y="516891"/>
                </a:lnTo>
                <a:lnTo>
                  <a:pt x="995680" y="516891"/>
                </a:lnTo>
                <a:close/>
                <a:moveTo>
                  <a:pt x="306823" y="515303"/>
                </a:moveTo>
                <a:lnTo>
                  <a:pt x="303015" y="528320"/>
                </a:lnTo>
                <a:lnTo>
                  <a:pt x="299842" y="541973"/>
                </a:lnTo>
                <a:lnTo>
                  <a:pt x="296670" y="555625"/>
                </a:lnTo>
                <a:lnTo>
                  <a:pt x="293814" y="569595"/>
                </a:lnTo>
                <a:lnTo>
                  <a:pt x="290958" y="583565"/>
                </a:lnTo>
                <a:lnTo>
                  <a:pt x="288420" y="597218"/>
                </a:lnTo>
                <a:lnTo>
                  <a:pt x="285882" y="611505"/>
                </a:lnTo>
                <a:lnTo>
                  <a:pt x="283660" y="625793"/>
                </a:lnTo>
                <a:lnTo>
                  <a:pt x="281757" y="640080"/>
                </a:lnTo>
                <a:lnTo>
                  <a:pt x="280170" y="654368"/>
                </a:lnTo>
                <a:lnTo>
                  <a:pt x="278584" y="668655"/>
                </a:lnTo>
                <a:lnTo>
                  <a:pt x="276997" y="683260"/>
                </a:lnTo>
                <a:lnTo>
                  <a:pt x="276045" y="698183"/>
                </a:lnTo>
                <a:lnTo>
                  <a:pt x="275094" y="713105"/>
                </a:lnTo>
                <a:lnTo>
                  <a:pt x="274142" y="728028"/>
                </a:lnTo>
                <a:lnTo>
                  <a:pt x="273824" y="742950"/>
                </a:lnTo>
                <a:lnTo>
                  <a:pt x="448336" y="742950"/>
                </a:lnTo>
                <a:lnTo>
                  <a:pt x="448970" y="718185"/>
                </a:lnTo>
                <a:lnTo>
                  <a:pt x="449922" y="693738"/>
                </a:lnTo>
                <a:lnTo>
                  <a:pt x="450874" y="669290"/>
                </a:lnTo>
                <a:lnTo>
                  <a:pt x="452461" y="645478"/>
                </a:lnTo>
                <a:lnTo>
                  <a:pt x="454047" y="621983"/>
                </a:lnTo>
                <a:lnTo>
                  <a:pt x="456268" y="598170"/>
                </a:lnTo>
                <a:lnTo>
                  <a:pt x="458489" y="574993"/>
                </a:lnTo>
                <a:lnTo>
                  <a:pt x="461345" y="552450"/>
                </a:lnTo>
                <a:lnTo>
                  <a:pt x="432154" y="546418"/>
                </a:lnTo>
                <a:lnTo>
                  <a:pt x="403597" y="540703"/>
                </a:lnTo>
                <a:lnTo>
                  <a:pt x="376310" y="534353"/>
                </a:lnTo>
                <a:lnTo>
                  <a:pt x="349023" y="527368"/>
                </a:lnTo>
                <a:lnTo>
                  <a:pt x="327764" y="521335"/>
                </a:lnTo>
                <a:lnTo>
                  <a:pt x="306823" y="515303"/>
                </a:lnTo>
                <a:close/>
                <a:moveTo>
                  <a:pt x="956945" y="477838"/>
                </a:moveTo>
                <a:lnTo>
                  <a:pt x="958532" y="477838"/>
                </a:lnTo>
                <a:lnTo>
                  <a:pt x="1789748" y="477838"/>
                </a:lnTo>
                <a:lnTo>
                  <a:pt x="1791653" y="477838"/>
                </a:lnTo>
                <a:lnTo>
                  <a:pt x="1793240" y="478156"/>
                </a:lnTo>
                <a:lnTo>
                  <a:pt x="1796415" y="479743"/>
                </a:lnTo>
                <a:lnTo>
                  <a:pt x="1799273" y="481648"/>
                </a:lnTo>
                <a:lnTo>
                  <a:pt x="1801813" y="483871"/>
                </a:lnTo>
                <a:lnTo>
                  <a:pt x="1803718" y="486728"/>
                </a:lnTo>
                <a:lnTo>
                  <a:pt x="1805305" y="490221"/>
                </a:lnTo>
                <a:lnTo>
                  <a:pt x="1806258" y="493713"/>
                </a:lnTo>
                <a:lnTo>
                  <a:pt x="1806575" y="498158"/>
                </a:lnTo>
                <a:lnTo>
                  <a:pt x="1806575" y="1074103"/>
                </a:lnTo>
                <a:lnTo>
                  <a:pt x="1806258" y="1077913"/>
                </a:lnTo>
                <a:lnTo>
                  <a:pt x="1805305" y="1081406"/>
                </a:lnTo>
                <a:lnTo>
                  <a:pt x="1803718" y="1084898"/>
                </a:lnTo>
                <a:lnTo>
                  <a:pt x="1801813" y="1088073"/>
                </a:lnTo>
                <a:lnTo>
                  <a:pt x="1799273" y="1090613"/>
                </a:lnTo>
                <a:lnTo>
                  <a:pt x="1796415" y="1092201"/>
                </a:lnTo>
                <a:lnTo>
                  <a:pt x="1793240" y="1093471"/>
                </a:lnTo>
                <a:lnTo>
                  <a:pt x="1791653" y="1093788"/>
                </a:lnTo>
                <a:lnTo>
                  <a:pt x="1789748" y="1093788"/>
                </a:lnTo>
                <a:lnTo>
                  <a:pt x="958532" y="1093788"/>
                </a:lnTo>
                <a:lnTo>
                  <a:pt x="956945" y="1093788"/>
                </a:lnTo>
                <a:lnTo>
                  <a:pt x="955040" y="1093471"/>
                </a:lnTo>
                <a:lnTo>
                  <a:pt x="951865" y="1092201"/>
                </a:lnTo>
                <a:lnTo>
                  <a:pt x="949325" y="1090613"/>
                </a:lnTo>
                <a:lnTo>
                  <a:pt x="946785" y="1088073"/>
                </a:lnTo>
                <a:lnTo>
                  <a:pt x="944562" y="1084898"/>
                </a:lnTo>
                <a:lnTo>
                  <a:pt x="942657" y="1081406"/>
                </a:lnTo>
                <a:lnTo>
                  <a:pt x="941705" y="1077913"/>
                </a:lnTo>
                <a:lnTo>
                  <a:pt x="941387" y="1074103"/>
                </a:lnTo>
                <a:lnTo>
                  <a:pt x="941387" y="498158"/>
                </a:lnTo>
                <a:lnTo>
                  <a:pt x="941705" y="493713"/>
                </a:lnTo>
                <a:lnTo>
                  <a:pt x="942657" y="490221"/>
                </a:lnTo>
                <a:lnTo>
                  <a:pt x="944562" y="486728"/>
                </a:lnTo>
                <a:lnTo>
                  <a:pt x="946785" y="483871"/>
                </a:lnTo>
                <a:lnTo>
                  <a:pt x="949325" y="481648"/>
                </a:lnTo>
                <a:lnTo>
                  <a:pt x="951865" y="479743"/>
                </a:lnTo>
                <a:lnTo>
                  <a:pt x="955040" y="478156"/>
                </a:lnTo>
                <a:lnTo>
                  <a:pt x="956945" y="477838"/>
                </a:lnTo>
                <a:close/>
                <a:moveTo>
                  <a:pt x="138975" y="443230"/>
                </a:moveTo>
                <a:lnTo>
                  <a:pt x="130408" y="460375"/>
                </a:lnTo>
                <a:lnTo>
                  <a:pt x="122475" y="477838"/>
                </a:lnTo>
                <a:lnTo>
                  <a:pt x="114860" y="495300"/>
                </a:lnTo>
                <a:lnTo>
                  <a:pt x="107245" y="513080"/>
                </a:lnTo>
                <a:lnTo>
                  <a:pt x="100899" y="531178"/>
                </a:lnTo>
                <a:lnTo>
                  <a:pt x="94236" y="549593"/>
                </a:lnTo>
                <a:lnTo>
                  <a:pt x="88525" y="568008"/>
                </a:lnTo>
                <a:lnTo>
                  <a:pt x="83448" y="586740"/>
                </a:lnTo>
                <a:lnTo>
                  <a:pt x="78372" y="605473"/>
                </a:lnTo>
                <a:lnTo>
                  <a:pt x="74247" y="624523"/>
                </a:lnTo>
                <a:lnTo>
                  <a:pt x="70439" y="643890"/>
                </a:lnTo>
                <a:lnTo>
                  <a:pt x="67266" y="663258"/>
                </a:lnTo>
                <a:lnTo>
                  <a:pt x="64411" y="682943"/>
                </a:lnTo>
                <a:lnTo>
                  <a:pt x="62507" y="702628"/>
                </a:lnTo>
                <a:lnTo>
                  <a:pt x="60286" y="722948"/>
                </a:lnTo>
                <a:lnTo>
                  <a:pt x="59334" y="742950"/>
                </a:lnTo>
                <a:lnTo>
                  <a:pt x="214808" y="742950"/>
                </a:lnTo>
                <a:lnTo>
                  <a:pt x="215125" y="726758"/>
                </a:lnTo>
                <a:lnTo>
                  <a:pt x="216077" y="710565"/>
                </a:lnTo>
                <a:lnTo>
                  <a:pt x="217029" y="694373"/>
                </a:lnTo>
                <a:lnTo>
                  <a:pt x="218615" y="678498"/>
                </a:lnTo>
                <a:lnTo>
                  <a:pt x="220202" y="662623"/>
                </a:lnTo>
                <a:lnTo>
                  <a:pt x="221788" y="647065"/>
                </a:lnTo>
                <a:lnTo>
                  <a:pt x="223692" y="631190"/>
                </a:lnTo>
                <a:lnTo>
                  <a:pt x="225913" y="615950"/>
                </a:lnTo>
                <a:lnTo>
                  <a:pt x="228134" y="600710"/>
                </a:lnTo>
                <a:lnTo>
                  <a:pt x="230672" y="585470"/>
                </a:lnTo>
                <a:lnTo>
                  <a:pt x="233528" y="570230"/>
                </a:lnTo>
                <a:lnTo>
                  <a:pt x="236701" y="554990"/>
                </a:lnTo>
                <a:lnTo>
                  <a:pt x="239874" y="540068"/>
                </a:lnTo>
                <a:lnTo>
                  <a:pt x="243364" y="525145"/>
                </a:lnTo>
                <a:lnTo>
                  <a:pt x="247172" y="510540"/>
                </a:lnTo>
                <a:lnTo>
                  <a:pt x="250979" y="496253"/>
                </a:lnTo>
                <a:lnTo>
                  <a:pt x="235749" y="490220"/>
                </a:lnTo>
                <a:lnTo>
                  <a:pt x="220519" y="484188"/>
                </a:lnTo>
                <a:lnTo>
                  <a:pt x="205924" y="477520"/>
                </a:lnTo>
                <a:lnTo>
                  <a:pt x="191645" y="471170"/>
                </a:lnTo>
                <a:lnTo>
                  <a:pt x="177684" y="464820"/>
                </a:lnTo>
                <a:lnTo>
                  <a:pt x="164358" y="457518"/>
                </a:lnTo>
                <a:lnTo>
                  <a:pt x="151666" y="450850"/>
                </a:lnTo>
                <a:lnTo>
                  <a:pt x="138975" y="443230"/>
                </a:lnTo>
                <a:close/>
                <a:moveTo>
                  <a:pt x="577792" y="294005"/>
                </a:moveTo>
                <a:lnTo>
                  <a:pt x="570177" y="317500"/>
                </a:lnTo>
                <a:lnTo>
                  <a:pt x="562562" y="341630"/>
                </a:lnTo>
                <a:lnTo>
                  <a:pt x="555581" y="366713"/>
                </a:lnTo>
                <a:lnTo>
                  <a:pt x="549235" y="392748"/>
                </a:lnTo>
                <a:lnTo>
                  <a:pt x="542889" y="419100"/>
                </a:lnTo>
                <a:lnTo>
                  <a:pt x="537495" y="446405"/>
                </a:lnTo>
                <a:lnTo>
                  <a:pt x="532101" y="474345"/>
                </a:lnTo>
                <a:lnTo>
                  <a:pt x="527342" y="503238"/>
                </a:lnTo>
                <a:lnTo>
                  <a:pt x="553043" y="506413"/>
                </a:lnTo>
                <a:lnTo>
                  <a:pt x="578743" y="509588"/>
                </a:lnTo>
                <a:lnTo>
                  <a:pt x="605396" y="512128"/>
                </a:lnTo>
                <a:lnTo>
                  <a:pt x="631731" y="514668"/>
                </a:lnTo>
                <a:lnTo>
                  <a:pt x="659019" y="516573"/>
                </a:lnTo>
                <a:lnTo>
                  <a:pt x="686623" y="517843"/>
                </a:lnTo>
                <a:lnTo>
                  <a:pt x="714228" y="519113"/>
                </a:lnTo>
                <a:lnTo>
                  <a:pt x="742467" y="519748"/>
                </a:lnTo>
                <a:lnTo>
                  <a:pt x="742467" y="303848"/>
                </a:lnTo>
                <a:lnTo>
                  <a:pt x="721208" y="303213"/>
                </a:lnTo>
                <a:lnTo>
                  <a:pt x="699950" y="302578"/>
                </a:lnTo>
                <a:lnTo>
                  <a:pt x="679326" y="301625"/>
                </a:lnTo>
                <a:lnTo>
                  <a:pt x="658701" y="300673"/>
                </a:lnTo>
                <a:lnTo>
                  <a:pt x="638077" y="299403"/>
                </a:lnTo>
                <a:lnTo>
                  <a:pt x="618088" y="297815"/>
                </a:lnTo>
                <a:lnTo>
                  <a:pt x="597464" y="295910"/>
                </a:lnTo>
                <a:lnTo>
                  <a:pt x="577792" y="294005"/>
                </a:lnTo>
                <a:close/>
                <a:moveTo>
                  <a:pt x="418510" y="269240"/>
                </a:moveTo>
                <a:lnTo>
                  <a:pt x="411530" y="279718"/>
                </a:lnTo>
                <a:lnTo>
                  <a:pt x="404549" y="290513"/>
                </a:lnTo>
                <a:lnTo>
                  <a:pt x="397886" y="300990"/>
                </a:lnTo>
                <a:lnTo>
                  <a:pt x="391223" y="312103"/>
                </a:lnTo>
                <a:lnTo>
                  <a:pt x="384560" y="323533"/>
                </a:lnTo>
                <a:lnTo>
                  <a:pt x="378531" y="334645"/>
                </a:lnTo>
                <a:lnTo>
                  <a:pt x="371868" y="346393"/>
                </a:lnTo>
                <a:lnTo>
                  <a:pt x="366157" y="358458"/>
                </a:lnTo>
                <a:lnTo>
                  <a:pt x="360446" y="370205"/>
                </a:lnTo>
                <a:lnTo>
                  <a:pt x="354417" y="382270"/>
                </a:lnTo>
                <a:lnTo>
                  <a:pt x="349023" y="394653"/>
                </a:lnTo>
                <a:lnTo>
                  <a:pt x="343946" y="407035"/>
                </a:lnTo>
                <a:lnTo>
                  <a:pt x="338870" y="419735"/>
                </a:lnTo>
                <a:lnTo>
                  <a:pt x="333476" y="432753"/>
                </a:lnTo>
                <a:lnTo>
                  <a:pt x="328716" y="445770"/>
                </a:lnTo>
                <a:lnTo>
                  <a:pt x="324274" y="458788"/>
                </a:lnTo>
                <a:lnTo>
                  <a:pt x="341091" y="463868"/>
                </a:lnTo>
                <a:lnTo>
                  <a:pt x="358224" y="468948"/>
                </a:lnTo>
                <a:lnTo>
                  <a:pt x="375993" y="473393"/>
                </a:lnTo>
                <a:lnTo>
                  <a:pt x="393761" y="477838"/>
                </a:lnTo>
                <a:lnTo>
                  <a:pt x="412164" y="482283"/>
                </a:lnTo>
                <a:lnTo>
                  <a:pt x="430885" y="486410"/>
                </a:lnTo>
                <a:lnTo>
                  <a:pt x="449922" y="490220"/>
                </a:lnTo>
                <a:lnTo>
                  <a:pt x="469277" y="493713"/>
                </a:lnTo>
                <a:lnTo>
                  <a:pt x="472133" y="474663"/>
                </a:lnTo>
                <a:lnTo>
                  <a:pt x="475623" y="455930"/>
                </a:lnTo>
                <a:lnTo>
                  <a:pt x="479113" y="437515"/>
                </a:lnTo>
                <a:lnTo>
                  <a:pt x="482921" y="419418"/>
                </a:lnTo>
                <a:lnTo>
                  <a:pt x="486728" y="401320"/>
                </a:lnTo>
                <a:lnTo>
                  <a:pt x="490536" y="383540"/>
                </a:lnTo>
                <a:lnTo>
                  <a:pt x="495295" y="366395"/>
                </a:lnTo>
                <a:lnTo>
                  <a:pt x="499420" y="349250"/>
                </a:lnTo>
                <a:lnTo>
                  <a:pt x="503862" y="333058"/>
                </a:lnTo>
                <a:lnTo>
                  <a:pt x="508304" y="317183"/>
                </a:lnTo>
                <a:lnTo>
                  <a:pt x="513381" y="301943"/>
                </a:lnTo>
                <a:lnTo>
                  <a:pt x="518140" y="286703"/>
                </a:lnTo>
                <a:lnTo>
                  <a:pt x="492440" y="282893"/>
                </a:lnTo>
                <a:lnTo>
                  <a:pt x="467691" y="278765"/>
                </a:lnTo>
                <a:lnTo>
                  <a:pt x="442942" y="274320"/>
                </a:lnTo>
                <a:lnTo>
                  <a:pt x="418510" y="269240"/>
                </a:lnTo>
                <a:close/>
                <a:moveTo>
                  <a:pt x="299208" y="238125"/>
                </a:moveTo>
                <a:lnTo>
                  <a:pt x="283026" y="252730"/>
                </a:lnTo>
                <a:lnTo>
                  <a:pt x="275411" y="260033"/>
                </a:lnTo>
                <a:lnTo>
                  <a:pt x="267479" y="267653"/>
                </a:lnTo>
                <a:lnTo>
                  <a:pt x="253835" y="281940"/>
                </a:lnTo>
                <a:lnTo>
                  <a:pt x="240191" y="296863"/>
                </a:lnTo>
                <a:lnTo>
                  <a:pt x="227182" y="311785"/>
                </a:lnTo>
                <a:lnTo>
                  <a:pt x="214490" y="327343"/>
                </a:lnTo>
                <a:lnTo>
                  <a:pt x="202433" y="343218"/>
                </a:lnTo>
                <a:lnTo>
                  <a:pt x="190376" y="359093"/>
                </a:lnTo>
                <a:lnTo>
                  <a:pt x="178954" y="375603"/>
                </a:lnTo>
                <a:lnTo>
                  <a:pt x="168483" y="392430"/>
                </a:lnTo>
                <a:lnTo>
                  <a:pt x="178002" y="398145"/>
                </a:lnTo>
                <a:lnTo>
                  <a:pt x="188472" y="403860"/>
                </a:lnTo>
                <a:lnTo>
                  <a:pt x="198943" y="409575"/>
                </a:lnTo>
                <a:lnTo>
                  <a:pt x="210048" y="414973"/>
                </a:lnTo>
                <a:lnTo>
                  <a:pt x="221471" y="420053"/>
                </a:lnTo>
                <a:lnTo>
                  <a:pt x="232894" y="425450"/>
                </a:lnTo>
                <a:lnTo>
                  <a:pt x="245268" y="430848"/>
                </a:lnTo>
                <a:lnTo>
                  <a:pt x="257642" y="435610"/>
                </a:lnTo>
                <a:lnTo>
                  <a:pt x="268430" y="439738"/>
                </a:lnTo>
                <a:lnTo>
                  <a:pt x="277315" y="414655"/>
                </a:lnTo>
                <a:lnTo>
                  <a:pt x="287151" y="390208"/>
                </a:lnTo>
                <a:lnTo>
                  <a:pt x="297304" y="366078"/>
                </a:lnTo>
                <a:lnTo>
                  <a:pt x="302381" y="354330"/>
                </a:lnTo>
                <a:lnTo>
                  <a:pt x="308409" y="342900"/>
                </a:lnTo>
                <a:lnTo>
                  <a:pt x="313803" y="331153"/>
                </a:lnTo>
                <a:lnTo>
                  <a:pt x="319515" y="319723"/>
                </a:lnTo>
                <a:lnTo>
                  <a:pt x="325543" y="308610"/>
                </a:lnTo>
                <a:lnTo>
                  <a:pt x="331572" y="297498"/>
                </a:lnTo>
                <a:lnTo>
                  <a:pt x="337600" y="286703"/>
                </a:lnTo>
                <a:lnTo>
                  <a:pt x="344264" y="275908"/>
                </a:lnTo>
                <a:lnTo>
                  <a:pt x="350609" y="265430"/>
                </a:lnTo>
                <a:lnTo>
                  <a:pt x="357590" y="254953"/>
                </a:lnTo>
                <a:lnTo>
                  <a:pt x="349023" y="253048"/>
                </a:lnTo>
                <a:lnTo>
                  <a:pt x="323957" y="245745"/>
                </a:lnTo>
                <a:lnTo>
                  <a:pt x="299208" y="238125"/>
                </a:lnTo>
                <a:close/>
                <a:moveTo>
                  <a:pt x="1081336" y="129223"/>
                </a:moveTo>
                <a:lnTo>
                  <a:pt x="1090538" y="137795"/>
                </a:lnTo>
                <a:lnTo>
                  <a:pt x="1099422" y="146368"/>
                </a:lnTo>
                <a:lnTo>
                  <a:pt x="1107989" y="155575"/>
                </a:lnTo>
                <a:lnTo>
                  <a:pt x="1116873" y="164465"/>
                </a:lnTo>
                <a:lnTo>
                  <a:pt x="1125123" y="173990"/>
                </a:lnTo>
                <a:lnTo>
                  <a:pt x="1133690" y="183833"/>
                </a:lnTo>
                <a:lnTo>
                  <a:pt x="1141622" y="193358"/>
                </a:lnTo>
                <a:lnTo>
                  <a:pt x="1149555" y="203518"/>
                </a:lnTo>
                <a:lnTo>
                  <a:pt x="1164467" y="199708"/>
                </a:lnTo>
                <a:lnTo>
                  <a:pt x="1179380" y="195898"/>
                </a:lnTo>
                <a:lnTo>
                  <a:pt x="1188899" y="193358"/>
                </a:lnTo>
                <a:lnTo>
                  <a:pt x="1175890" y="184468"/>
                </a:lnTo>
                <a:lnTo>
                  <a:pt x="1162881" y="175578"/>
                </a:lnTo>
                <a:lnTo>
                  <a:pt x="1149872" y="167323"/>
                </a:lnTo>
                <a:lnTo>
                  <a:pt x="1136863" y="159068"/>
                </a:lnTo>
                <a:lnTo>
                  <a:pt x="1123219" y="151130"/>
                </a:lnTo>
                <a:lnTo>
                  <a:pt x="1109258" y="143510"/>
                </a:lnTo>
                <a:lnTo>
                  <a:pt x="1095297" y="136208"/>
                </a:lnTo>
                <a:lnTo>
                  <a:pt x="1081336" y="129223"/>
                </a:lnTo>
                <a:close/>
                <a:moveTo>
                  <a:pt x="462297" y="129223"/>
                </a:moveTo>
                <a:lnTo>
                  <a:pt x="448336" y="136208"/>
                </a:lnTo>
                <a:lnTo>
                  <a:pt x="434375" y="143510"/>
                </a:lnTo>
                <a:lnTo>
                  <a:pt x="420731" y="151130"/>
                </a:lnTo>
                <a:lnTo>
                  <a:pt x="407088" y="159068"/>
                </a:lnTo>
                <a:lnTo>
                  <a:pt x="394079" y="167323"/>
                </a:lnTo>
                <a:lnTo>
                  <a:pt x="380752" y="175578"/>
                </a:lnTo>
                <a:lnTo>
                  <a:pt x="367743" y="184468"/>
                </a:lnTo>
                <a:lnTo>
                  <a:pt x="355052" y="193358"/>
                </a:lnTo>
                <a:lnTo>
                  <a:pt x="374406" y="198438"/>
                </a:lnTo>
                <a:lnTo>
                  <a:pt x="394079" y="203518"/>
                </a:lnTo>
                <a:lnTo>
                  <a:pt x="402011" y="193358"/>
                </a:lnTo>
                <a:lnTo>
                  <a:pt x="410261" y="183833"/>
                </a:lnTo>
                <a:lnTo>
                  <a:pt x="418510" y="173990"/>
                </a:lnTo>
                <a:lnTo>
                  <a:pt x="427077" y="164465"/>
                </a:lnTo>
                <a:lnTo>
                  <a:pt x="435644" y="155575"/>
                </a:lnTo>
                <a:lnTo>
                  <a:pt x="444528" y="146368"/>
                </a:lnTo>
                <a:lnTo>
                  <a:pt x="453095" y="137795"/>
                </a:lnTo>
                <a:lnTo>
                  <a:pt x="462297" y="129223"/>
                </a:lnTo>
                <a:close/>
                <a:moveTo>
                  <a:pt x="931891" y="96838"/>
                </a:moveTo>
                <a:lnTo>
                  <a:pt x="942045" y="110490"/>
                </a:lnTo>
                <a:lnTo>
                  <a:pt x="951881" y="125413"/>
                </a:lnTo>
                <a:lnTo>
                  <a:pt x="961717" y="140970"/>
                </a:lnTo>
                <a:lnTo>
                  <a:pt x="970918" y="157480"/>
                </a:lnTo>
                <a:lnTo>
                  <a:pt x="979803" y="174625"/>
                </a:lnTo>
                <a:lnTo>
                  <a:pt x="988369" y="192405"/>
                </a:lnTo>
                <a:lnTo>
                  <a:pt x="996936" y="210820"/>
                </a:lnTo>
                <a:lnTo>
                  <a:pt x="1004869" y="230188"/>
                </a:lnTo>
                <a:lnTo>
                  <a:pt x="1025176" y="227330"/>
                </a:lnTo>
                <a:lnTo>
                  <a:pt x="1045165" y="224155"/>
                </a:lnTo>
                <a:lnTo>
                  <a:pt x="1065472" y="220980"/>
                </a:lnTo>
                <a:lnTo>
                  <a:pt x="1084827" y="217170"/>
                </a:lnTo>
                <a:lnTo>
                  <a:pt x="1076260" y="207645"/>
                </a:lnTo>
                <a:lnTo>
                  <a:pt x="1067376" y="198120"/>
                </a:lnTo>
                <a:lnTo>
                  <a:pt x="1058491" y="188913"/>
                </a:lnTo>
                <a:lnTo>
                  <a:pt x="1049607" y="180023"/>
                </a:lnTo>
                <a:lnTo>
                  <a:pt x="1040406" y="171450"/>
                </a:lnTo>
                <a:lnTo>
                  <a:pt x="1031204" y="163195"/>
                </a:lnTo>
                <a:lnTo>
                  <a:pt x="1021685" y="155258"/>
                </a:lnTo>
                <a:lnTo>
                  <a:pt x="1011849" y="147320"/>
                </a:lnTo>
                <a:lnTo>
                  <a:pt x="1002648" y="140018"/>
                </a:lnTo>
                <a:lnTo>
                  <a:pt x="992494" y="133033"/>
                </a:lnTo>
                <a:lnTo>
                  <a:pt x="982975" y="126048"/>
                </a:lnTo>
                <a:lnTo>
                  <a:pt x="972822" y="119380"/>
                </a:lnTo>
                <a:lnTo>
                  <a:pt x="962986" y="113348"/>
                </a:lnTo>
                <a:lnTo>
                  <a:pt x="952515" y="107315"/>
                </a:lnTo>
                <a:lnTo>
                  <a:pt x="942045" y="101918"/>
                </a:lnTo>
                <a:lnTo>
                  <a:pt x="931891" y="96838"/>
                </a:lnTo>
                <a:close/>
                <a:moveTo>
                  <a:pt x="611742" y="96838"/>
                </a:moveTo>
                <a:lnTo>
                  <a:pt x="601589" y="101918"/>
                </a:lnTo>
                <a:lnTo>
                  <a:pt x="591118" y="107315"/>
                </a:lnTo>
                <a:lnTo>
                  <a:pt x="580965" y="113348"/>
                </a:lnTo>
                <a:lnTo>
                  <a:pt x="570811" y="119698"/>
                </a:lnTo>
                <a:lnTo>
                  <a:pt x="560658" y="126048"/>
                </a:lnTo>
                <a:lnTo>
                  <a:pt x="551139" y="133033"/>
                </a:lnTo>
                <a:lnTo>
                  <a:pt x="540986" y="140018"/>
                </a:lnTo>
                <a:lnTo>
                  <a:pt x="531784" y="147320"/>
                </a:lnTo>
                <a:lnTo>
                  <a:pt x="521948" y="155258"/>
                </a:lnTo>
                <a:lnTo>
                  <a:pt x="512746" y="163195"/>
                </a:lnTo>
                <a:lnTo>
                  <a:pt x="503228" y="171450"/>
                </a:lnTo>
                <a:lnTo>
                  <a:pt x="494343" y="180023"/>
                </a:lnTo>
                <a:lnTo>
                  <a:pt x="485142" y="189230"/>
                </a:lnTo>
                <a:lnTo>
                  <a:pt x="476258" y="198120"/>
                </a:lnTo>
                <a:lnTo>
                  <a:pt x="467691" y="207645"/>
                </a:lnTo>
                <a:lnTo>
                  <a:pt x="458807" y="217170"/>
                </a:lnTo>
                <a:lnTo>
                  <a:pt x="478479" y="220980"/>
                </a:lnTo>
                <a:lnTo>
                  <a:pt x="498468" y="224155"/>
                </a:lnTo>
                <a:lnTo>
                  <a:pt x="518458" y="227330"/>
                </a:lnTo>
                <a:lnTo>
                  <a:pt x="538764" y="230188"/>
                </a:lnTo>
                <a:lnTo>
                  <a:pt x="547014" y="210820"/>
                </a:lnTo>
                <a:lnTo>
                  <a:pt x="555264" y="192405"/>
                </a:lnTo>
                <a:lnTo>
                  <a:pt x="564148" y="174625"/>
                </a:lnTo>
                <a:lnTo>
                  <a:pt x="573032" y="157480"/>
                </a:lnTo>
                <a:lnTo>
                  <a:pt x="582234" y="140970"/>
                </a:lnTo>
                <a:lnTo>
                  <a:pt x="591753" y="125413"/>
                </a:lnTo>
                <a:lnTo>
                  <a:pt x="601589" y="110490"/>
                </a:lnTo>
                <a:lnTo>
                  <a:pt x="611742" y="96838"/>
                </a:lnTo>
                <a:close/>
                <a:moveTo>
                  <a:pt x="801166" y="63818"/>
                </a:moveTo>
                <a:lnTo>
                  <a:pt x="801166" y="245110"/>
                </a:lnTo>
                <a:lnTo>
                  <a:pt x="837655" y="244158"/>
                </a:lnTo>
                <a:lnTo>
                  <a:pt x="873509" y="242570"/>
                </a:lnTo>
                <a:lnTo>
                  <a:pt x="909363" y="240348"/>
                </a:lnTo>
                <a:lnTo>
                  <a:pt x="944266" y="237173"/>
                </a:lnTo>
                <a:lnTo>
                  <a:pt x="935064" y="216853"/>
                </a:lnTo>
                <a:lnTo>
                  <a:pt x="925545" y="197803"/>
                </a:lnTo>
                <a:lnTo>
                  <a:pt x="916027" y="179705"/>
                </a:lnTo>
                <a:lnTo>
                  <a:pt x="906190" y="162878"/>
                </a:lnTo>
                <a:lnTo>
                  <a:pt x="901114" y="155258"/>
                </a:lnTo>
                <a:lnTo>
                  <a:pt x="896037" y="147320"/>
                </a:lnTo>
                <a:lnTo>
                  <a:pt x="890960" y="140018"/>
                </a:lnTo>
                <a:lnTo>
                  <a:pt x="885884" y="133033"/>
                </a:lnTo>
                <a:lnTo>
                  <a:pt x="880807" y="126048"/>
                </a:lnTo>
                <a:lnTo>
                  <a:pt x="875730" y="119698"/>
                </a:lnTo>
                <a:lnTo>
                  <a:pt x="870019" y="113665"/>
                </a:lnTo>
                <a:lnTo>
                  <a:pt x="864942" y="107633"/>
                </a:lnTo>
                <a:lnTo>
                  <a:pt x="856693" y="99695"/>
                </a:lnTo>
                <a:lnTo>
                  <a:pt x="848760" y="92075"/>
                </a:lnTo>
                <a:lnTo>
                  <a:pt x="840828" y="85725"/>
                </a:lnTo>
                <a:lnTo>
                  <a:pt x="832896" y="79693"/>
                </a:lnTo>
                <a:lnTo>
                  <a:pt x="824963" y="74613"/>
                </a:lnTo>
                <a:lnTo>
                  <a:pt x="817031" y="70168"/>
                </a:lnTo>
                <a:lnTo>
                  <a:pt x="809099" y="66675"/>
                </a:lnTo>
                <a:lnTo>
                  <a:pt x="801166" y="63818"/>
                </a:lnTo>
                <a:close/>
                <a:moveTo>
                  <a:pt x="742467" y="63818"/>
                </a:moveTo>
                <a:lnTo>
                  <a:pt x="734535" y="66675"/>
                </a:lnTo>
                <a:lnTo>
                  <a:pt x="726920" y="70168"/>
                </a:lnTo>
                <a:lnTo>
                  <a:pt x="718987" y="74613"/>
                </a:lnTo>
                <a:lnTo>
                  <a:pt x="711055" y="79693"/>
                </a:lnTo>
                <a:lnTo>
                  <a:pt x="703123" y="85725"/>
                </a:lnTo>
                <a:lnTo>
                  <a:pt x="694873" y="92075"/>
                </a:lnTo>
                <a:lnTo>
                  <a:pt x="686941" y="99695"/>
                </a:lnTo>
                <a:lnTo>
                  <a:pt x="678691" y="107633"/>
                </a:lnTo>
                <a:lnTo>
                  <a:pt x="673614" y="113665"/>
                </a:lnTo>
                <a:lnTo>
                  <a:pt x="668538" y="119698"/>
                </a:lnTo>
                <a:lnTo>
                  <a:pt x="662826" y="126048"/>
                </a:lnTo>
                <a:lnTo>
                  <a:pt x="657750" y="133033"/>
                </a:lnTo>
                <a:lnTo>
                  <a:pt x="652990" y="140018"/>
                </a:lnTo>
                <a:lnTo>
                  <a:pt x="647596" y="147320"/>
                </a:lnTo>
                <a:lnTo>
                  <a:pt x="642519" y="154940"/>
                </a:lnTo>
                <a:lnTo>
                  <a:pt x="637760" y="162878"/>
                </a:lnTo>
                <a:lnTo>
                  <a:pt x="632683" y="171450"/>
                </a:lnTo>
                <a:lnTo>
                  <a:pt x="627607" y="179705"/>
                </a:lnTo>
                <a:lnTo>
                  <a:pt x="618088" y="197803"/>
                </a:lnTo>
                <a:lnTo>
                  <a:pt x="608569" y="216853"/>
                </a:lnTo>
                <a:lnTo>
                  <a:pt x="599685" y="237173"/>
                </a:lnTo>
                <a:lnTo>
                  <a:pt x="634587" y="240030"/>
                </a:lnTo>
                <a:lnTo>
                  <a:pt x="670124" y="242570"/>
                </a:lnTo>
                <a:lnTo>
                  <a:pt x="705978" y="244158"/>
                </a:lnTo>
                <a:lnTo>
                  <a:pt x="742467" y="245110"/>
                </a:lnTo>
                <a:lnTo>
                  <a:pt x="742467" y="63818"/>
                </a:lnTo>
                <a:close/>
                <a:moveTo>
                  <a:pt x="754841" y="0"/>
                </a:moveTo>
                <a:lnTo>
                  <a:pt x="771975" y="0"/>
                </a:lnTo>
                <a:lnTo>
                  <a:pt x="789109" y="0"/>
                </a:lnTo>
                <a:lnTo>
                  <a:pt x="806243" y="635"/>
                </a:lnTo>
                <a:lnTo>
                  <a:pt x="823377" y="1588"/>
                </a:lnTo>
                <a:lnTo>
                  <a:pt x="840193" y="2858"/>
                </a:lnTo>
                <a:lnTo>
                  <a:pt x="856693" y="4445"/>
                </a:lnTo>
                <a:lnTo>
                  <a:pt x="873509" y="6350"/>
                </a:lnTo>
                <a:lnTo>
                  <a:pt x="890008" y="9208"/>
                </a:lnTo>
                <a:lnTo>
                  <a:pt x="906508" y="11748"/>
                </a:lnTo>
                <a:lnTo>
                  <a:pt x="923007" y="14923"/>
                </a:lnTo>
                <a:lnTo>
                  <a:pt x="939189" y="18098"/>
                </a:lnTo>
                <a:lnTo>
                  <a:pt x="955371" y="21908"/>
                </a:lnTo>
                <a:lnTo>
                  <a:pt x="971236" y="25718"/>
                </a:lnTo>
                <a:lnTo>
                  <a:pt x="987100" y="30480"/>
                </a:lnTo>
                <a:lnTo>
                  <a:pt x="1002965" y="35243"/>
                </a:lnTo>
                <a:lnTo>
                  <a:pt x="1018512" y="40005"/>
                </a:lnTo>
                <a:lnTo>
                  <a:pt x="1034060" y="45720"/>
                </a:lnTo>
                <a:lnTo>
                  <a:pt x="1049290" y="51435"/>
                </a:lnTo>
                <a:lnTo>
                  <a:pt x="1064520" y="57150"/>
                </a:lnTo>
                <a:lnTo>
                  <a:pt x="1079115" y="63818"/>
                </a:lnTo>
                <a:lnTo>
                  <a:pt x="1094028" y="70168"/>
                </a:lnTo>
                <a:lnTo>
                  <a:pt x="1108624" y="76835"/>
                </a:lnTo>
                <a:lnTo>
                  <a:pt x="1123219" y="84455"/>
                </a:lnTo>
                <a:lnTo>
                  <a:pt x="1137497" y="91758"/>
                </a:lnTo>
                <a:lnTo>
                  <a:pt x="1151458" y="99695"/>
                </a:lnTo>
                <a:lnTo>
                  <a:pt x="1165419" y="107633"/>
                </a:lnTo>
                <a:lnTo>
                  <a:pt x="1179063" y="116205"/>
                </a:lnTo>
                <a:lnTo>
                  <a:pt x="1192707" y="124778"/>
                </a:lnTo>
                <a:lnTo>
                  <a:pt x="1206033" y="133668"/>
                </a:lnTo>
                <a:lnTo>
                  <a:pt x="1219042" y="142558"/>
                </a:lnTo>
                <a:lnTo>
                  <a:pt x="1232051" y="152400"/>
                </a:lnTo>
                <a:lnTo>
                  <a:pt x="1244743" y="161925"/>
                </a:lnTo>
                <a:lnTo>
                  <a:pt x="1257434" y="171768"/>
                </a:lnTo>
                <a:lnTo>
                  <a:pt x="1270126" y="182245"/>
                </a:lnTo>
                <a:lnTo>
                  <a:pt x="1282818" y="193358"/>
                </a:lnTo>
                <a:lnTo>
                  <a:pt x="1295192" y="204470"/>
                </a:lnTo>
                <a:lnTo>
                  <a:pt x="1307567" y="215900"/>
                </a:lnTo>
                <a:lnTo>
                  <a:pt x="1323749" y="232093"/>
                </a:lnTo>
                <a:lnTo>
                  <a:pt x="1339296" y="248920"/>
                </a:lnTo>
                <a:lnTo>
                  <a:pt x="1354844" y="266065"/>
                </a:lnTo>
                <a:lnTo>
                  <a:pt x="1369756" y="283528"/>
                </a:lnTo>
                <a:lnTo>
                  <a:pt x="1384035" y="301625"/>
                </a:lnTo>
                <a:lnTo>
                  <a:pt x="1397995" y="320358"/>
                </a:lnTo>
                <a:lnTo>
                  <a:pt x="1411322" y="339090"/>
                </a:lnTo>
                <a:lnTo>
                  <a:pt x="1423696" y="358775"/>
                </a:lnTo>
                <a:lnTo>
                  <a:pt x="1431629" y="371158"/>
                </a:lnTo>
                <a:lnTo>
                  <a:pt x="1439244" y="383858"/>
                </a:lnTo>
                <a:lnTo>
                  <a:pt x="1446859" y="396875"/>
                </a:lnTo>
                <a:lnTo>
                  <a:pt x="1453839" y="410210"/>
                </a:lnTo>
                <a:lnTo>
                  <a:pt x="1463675" y="429260"/>
                </a:lnTo>
                <a:lnTo>
                  <a:pt x="1301855" y="429260"/>
                </a:lnTo>
                <a:lnTo>
                  <a:pt x="1321528" y="420370"/>
                </a:lnTo>
                <a:lnTo>
                  <a:pt x="1340565" y="411480"/>
                </a:lnTo>
                <a:lnTo>
                  <a:pt x="1358651" y="401955"/>
                </a:lnTo>
                <a:lnTo>
                  <a:pt x="1375785" y="392430"/>
                </a:lnTo>
                <a:lnTo>
                  <a:pt x="1364680" y="375603"/>
                </a:lnTo>
                <a:lnTo>
                  <a:pt x="1353257" y="359093"/>
                </a:lnTo>
                <a:lnTo>
                  <a:pt x="1341517" y="343218"/>
                </a:lnTo>
                <a:lnTo>
                  <a:pt x="1329143" y="327343"/>
                </a:lnTo>
                <a:lnTo>
                  <a:pt x="1316451" y="311785"/>
                </a:lnTo>
                <a:lnTo>
                  <a:pt x="1303442" y="296863"/>
                </a:lnTo>
                <a:lnTo>
                  <a:pt x="1290116" y="281940"/>
                </a:lnTo>
                <a:lnTo>
                  <a:pt x="1276155" y="267653"/>
                </a:lnTo>
                <a:lnTo>
                  <a:pt x="1268222" y="260033"/>
                </a:lnTo>
                <a:lnTo>
                  <a:pt x="1260607" y="252730"/>
                </a:lnTo>
                <a:lnTo>
                  <a:pt x="1244425" y="238125"/>
                </a:lnTo>
                <a:lnTo>
                  <a:pt x="1215869" y="246698"/>
                </a:lnTo>
                <a:lnTo>
                  <a:pt x="1200956" y="250825"/>
                </a:lnTo>
                <a:lnTo>
                  <a:pt x="1186361" y="254953"/>
                </a:lnTo>
                <a:lnTo>
                  <a:pt x="1198735" y="274955"/>
                </a:lnTo>
                <a:lnTo>
                  <a:pt x="1210792" y="295275"/>
                </a:lnTo>
                <a:lnTo>
                  <a:pt x="1222215" y="316230"/>
                </a:lnTo>
                <a:lnTo>
                  <a:pt x="1233003" y="337820"/>
                </a:lnTo>
                <a:lnTo>
                  <a:pt x="1243473" y="360045"/>
                </a:lnTo>
                <a:lnTo>
                  <a:pt x="1253310" y="382588"/>
                </a:lnTo>
                <a:lnTo>
                  <a:pt x="1262828" y="405448"/>
                </a:lnTo>
                <a:lnTo>
                  <a:pt x="1271395" y="429260"/>
                </a:lnTo>
                <a:lnTo>
                  <a:pt x="1208888" y="429260"/>
                </a:lnTo>
                <a:lnTo>
                  <a:pt x="1200004" y="407353"/>
                </a:lnTo>
                <a:lnTo>
                  <a:pt x="1190803" y="385763"/>
                </a:lnTo>
                <a:lnTo>
                  <a:pt x="1180967" y="365125"/>
                </a:lnTo>
                <a:lnTo>
                  <a:pt x="1170813" y="344805"/>
                </a:lnTo>
                <a:lnTo>
                  <a:pt x="1160025" y="325120"/>
                </a:lnTo>
                <a:lnTo>
                  <a:pt x="1148603" y="306070"/>
                </a:lnTo>
                <a:lnTo>
                  <a:pt x="1137180" y="287020"/>
                </a:lnTo>
                <a:lnTo>
                  <a:pt x="1125123" y="269240"/>
                </a:lnTo>
                <a:lnTo>
                  <a:pt x="1101009" y="274320"/>
                </a:lnTo>
                <a:lnTo>
                  <a:pt x="1076260" y="278765"/>
                </a:lnTo>
                <a:lnTo>
                  <a:pt x="1051194" y="282893"/>
                </a:lnTo>
                <a:lnTo>
                  <a:pt x="1025493" y="286703"/>
                </a:lnTo>
                <a:lnTo>
                  <a:pt x="1031204" y="303213"/>
                </a:lnTo>
                <a:lnTo>
                  <a:pt x="1036281" y="320040"/>
                </a:lnTo>
                <a:lnTo>
                  <a:pt x="1041040" y="337503"/>
                </a:lnTo>
                <a:lnTo>
                  <a:pt x="1045800" y="355283"/>
                </a:lnTo>
                <a:lnTo>
                  <a:pt x="1050559" y="373063"/>
                </a:lnTo>
                <a:lnTo>
                  <a:pt x="1054684" y="391478"/>
                </a:lnTo>
                <a:lnTo>
                  <a:pt x="1058809" y="410528"/>
                </a:lnTo>
                <a:lnTo>
                  <a:pt x="1062616" y="429260"/>
                </a:lnTo>
                <a:lnTo>
                  <a:pt x="1002965" y="429260"/>
                </a:lnTo>
                <a:lnTo>
                  <a:pt x="999475" y="412750"/>
                </a:lnTo>
                <a:lnTo>
                  <a:pt x="995667" y="396240"/>
                </a:lnTo>
                <a:lnTo>
                  <a:pt x="991542" y="380365"/>
                </a:lnTo>
                <a:lnTo>
                  <a:pt x="987418" y="364490"/>
                </a:lnTo>
                <a:lnTo>
                  <a:pt x="982658" y="346075"/>
                </a:lnTo>
                <a:lnTo>
                  <a:pt x="976947" y="328295"/>
                </a:lnTo>
                <a:lnTo>
                  <a:pt x="971553" y="311150"/>
                </a:lnTo>
                <a:lnTo>
                  <a:pt x="966159" y="294005"/>
                </a:lnTo>
                <a:lnTo>
                  <a:pt x="946169" y="295910"/>
                </a:lnTo>
                <a:lnTo>
                  <a:pt x="926180" y="297815"/>
                </a:lnTo>
                <a:lnTo>
                  <a:pt x="905556" y="299403"/>
                </a:lnTo>
                <a:lnTo>
                  <a:pt x="884932" y="300673"/>
                </a:lnTo>
                <a:lnTo>
                  <a:pt x="864308" y="301625"/>
                </a:lnTo>
                <a:lnTo>
                  <a:pt x="843684" y="302578"/>
                </a:lnTo>
                <a:lnTo>
                  <a:pt x="822742" y="303213"/>
                </a:lnTo>
                <a:lnTo>
                  <a:pt x="801166" y="303848"/>
                </a:lnTo>
                <a:lnTo>
                  <a:pt x="801166" y="519748"/>
                </a:lnTo>
                <a:lnTo>
                  <a:pt x="822108" y="519113"/>
                </a:lnTo>
                <a:lnTo>
                  <a:pt x="843366" y="518478"/>
                </a:lnTo>
                <a:lnTo>
                  <a:pt x="864308" y="517525"/>
                </a:lnTo>
                <a:lnTo>
                  <a:pt x="884614" y="516573"/>
                </a:lnTo>
                <a:lnTo>
                  <a:pt x="884614" y="575310"/>
                </a:lnTo>
                <a:lnTo>
                  <a:pt x="864308" y="576263"/>
                </a:lnTo>
                <a:lnTo>
                  <a:pt x="843366" y="577215"/>
                </a:lnTo>
                <a:lnTo>
                  <a:pt x="822108" y="577850"/>
                </a:lnTo>
                <a:lnTo>
                  <a:pt x="801166" y="578168"/>
                </a:lnTo>
                <a:lnTo>
                  <a:pt x="801166" y="742950"/>
                </a:lnTo>
                <a:lnTo>
                  <a:pt x="884614" y="742950"/>
                </a:lnTo>
                <a:lnTo>
                  <a:pt x="884614" y="801688"/>
                </a:lnTo>
                <a:lnTo>
                  <a:pt x="801166" y="801688"/>
                </a:lnTo>
                <a:lnTo>
                  <a:pt x="801166" y="965835"/>
                </a:lnTo>
                <a:lnTo>
                  <a:pt x="822108" y="966470"/>
                </a:lnTo>
                <a:lnTo>
                  <a:pt x="843366" y="967105"/>
                </a:lnTo>
                <a:lnTo>
                  <a:pt x="864308" y="968058"/>
                </a:lnTo>
                <a:lnTo>
                  <a:pt x="884614" y="969010"/>
                </a:lnTo>
                <a:lnTo>
                  <a:pt x="884614" y="1028065"/>
                </a:lnTo>
                <a:lnTo>
                  <a:pt x="864308" y="1026795"/>
                </a:lnTo>
                <a:lnTo>
                  <a:pt x="843366" y="1025843"/>
                </a:lnTo>
                <a:lnTo>
                  <a:pt x="822108" y="1025208"/>
                </a:lnTo>
                <a:lnTo>
                  <a:pt x="801166" y="1024890"/>
                </a:lnTo>
                <a:lnTo>
                  <a:pt x="801166" y="1240473"/>
                </a:lnTo>
                <a:lnTo>
                  <a:pt x="824963" y="1240790"/>
                </a:lnTo>
                <a:lnTo>
                  <a:pt x="848126" y="1241743"/>
                </a:lnTo>
                <a:lnTo>
                  <a:pt x="832896" y="1300163"/>
                </a:lnTo>
                <a:lnTo>
                  <a:pt x="801166" y="1299528"/>
                </a:lnTo>
                <a:lnTo>
                  <a:pt x="801166" y="1423353"/>
                </a:lnTo>
                <a:lnTo>
                  <a:pt x="771658" y="1538606"/>
                </a:lnTo>
                <a:lnTo>
                  <a:pt x="771023" y="1541781"/>
                </a:lnTo>
                <a:lnTo>
                  <a:pt x="771023" y="1544638"/>
                </a:lnTo>
                <a:lnTo>
                  <a:pt x="753890" y="1544321"/>
                </a:lnTo>
                <a:lnTo>
                  <a:pt x="736756" y="1543686"/>
                </a:lnTo>
                <a:lnTo>
                  <a:pt x="719622" y="1542733"/>
                </a:lnTo>
                <a:lnTo>
                  <a:pt x="702805" y="1541463"/>
                </a:lnTo>
                <a:lnTo>
                  <a:pt x="685989" y="1539558"/>
                </a:lnTo>
                <a:lnTo>
                  <a:pt x="669489" y="1537653"/>
                </a:lnTo>
                <a:lnTo>
                  <a:pt x="652673" y="1535431"/>
                </a:lnTo>
                <a:lnTo>
                  <a:pt x="636491" y="1532573"/>
                </a:lnTo>
                <a:lnTo>
                  <a:pt x="619992" y="1529716"/>
                </a:lnTo>
                <a:lnTo>
                  <a:pt x="603810" y="1526223"/>
                </a:lnTo>
                <a:lnTo>
                  <a:pt x="587628" y="1522096"/>
                </a:lnTo>
                <a:lnTo>
                  <a:pt x="571763" y="1518286"/>
                </a:lnTo>
                <a:lnTo>
                  <a:pt x="555898" y="1513841"/>
                </a:lnTo>
                <a:lnTo>
                  <a:pt x="540351" y="1509078"/>
                </a:lnTo>
                <a:lnTo>
                  <a:pt x="524486" y="1503998"/>
                </a:lnTo>
                <a:lnTo>
                  <a:pt x="509256" y="1498601"/>
                </a:lnTo>
                <a:lnTo>
                  <a:pt x="494343" y="1492886"/>
                </a:lnTo>
                <a:lnTo>
                  <a:pt x="479113" y="1486853"/>
                </a:lnTo>
                <a:lnTo>
                  <a:pt x="464200" y="1480503"/>
                </a:lnTo>
                <a:lnTo>
                  <a:pt x="449288" y="1474153"/>
                </a:lnTo>
                <a:lnTo>
                  <a:pt x="434692" y="1467168"/>
                </a:lnTo>
                <a:lnTo>
                  <a:pt x="420414" y="1459866"/>
                </a:lnTo>
                <a:lnTo>
                  <a:pt x="406136" y="1452246"/>
                </a:lnTo>
                <a:lnTo>
                  <a:pt x="392175" y="1444626"/>
                </a:lnTo>
                <a:lnTo>
                  <a:pt x="378214" y="1436688"/>
                </a:lnTo>
                <a:lnTo>
                  <a:pt x="364570" y="1428116"/>
                </a:lnTo>
                <a:lnTo>
                  <a:pt x="350927" y="1419861"/>
                </a:lnTo>
                <a:lnTo>
                  <a:pt x="337600" y="1410653"/>
                </a:lnTo>
                <a:lnTo>
                  <a:pt x="324591" y="1401763"/>
                </a:lnTo>
                <a:lnTo>
                  <a:pt x="311582" y="1392238"/>
                </a:lnTo>
                <a:lnTo>
                  <a:pt x="298891" y="1382396"/>
                </a:lnTo>
                <a:lnTo>
                  <a:pt x="286199" y="1372553"/>
                </a:lnTo>
                <a:lnTo>
                  <a:pt x="273507" y="1361758"/>
                </a:lnTo>
                <a:lnTo>
                  <a:pt x="260815" y="1351280"/>
                </a:lnTo>
                <a:lnTo>
                  <a:pt x="248441" y="1339850"/>
                </a:lnTo>
                <a:lnTo>
                  <a:pt x="236701" y="1328420"/>
                </a:lnTo>
                <a:lnTo>
                  <a:pt x="220202" y="1311910"/>
                </a:lnTo>
                <a:lnTo>
                  <a:pt x="204337" y="1295400"/>
                </a:lnTo>
                <a:lnTo>
                  <a:pt x="188790" y="1278255"/>
                </a:lnTo>
                <a:lnTo>
                  <a:pt x="173877" y="1260475"/>
                </a:lnTo>
                <a:lnTo>
                  <a:pt x="159599" y="1242378"/>
                </a:lnTo>
                <a:lnTo>
                  <a:pt x="145638" y="1223963"/>
                </a:lnTo>
                <a:lnTo>
                  <a:pt x="132629" y="1204913"/>
                </a:lnTo>
                <a:lnTo>
                  <a:pt x="119937" y="1185863"/>
                </a:lnTo>
                <a:lnTo>
                  <a:pt x="112005" y="1173163"/>
                </a:lnTo>
                <a:lnTo>
                  <a:pt x="104390" y="1160463"/>
                </a:lnTo>
                <a:lnTo>
                  <a:pt x="97409" y="1147445"/>
                </a:lnTo>
                <a:lnTo>
                  <a:pt x="90111" y="1134428"/>
                </a:lnTo>
                <a:lnTo>
                  <a:pt x="79641" y="1114108"/>
                </a:lnTo>
                <a:lnTo>
                  <a:pt x="69805" y="1093153"/>
                </a:lnTo>
                <a:lnTo>
                  <a:pt x="60286" y="1072198"/>
                </a:lnTo>
                <a:lnTo>
                  <a:pt x="51719" y="1050608"/>
                </a:lnTo>
                <a:lnTo>
                  <a:pt x="43469" y="1029018"/>
                </a:lnTo>
                <a:lnTo>
                  <a:pt x="36172" y="1006793"/>
                </a:lnTo>
                <a:lnTo>
                  <a:pt x="29826" y="984568"/>
                </a:lnTo>
                <a:lnTo>
                  <a:pt x="23480" y="961708"/>
                </a:lnTo>
                <a:lnTo>
                  <a:pt x="18086" y="939165"/>
                </a:lnTo>
                <a:lnTo>
                  <a:pt x="13326" y="915988"/>
                </a:lnTo>
                <a:lnTo>
                  <a:pt x="9202" y="892493"/>
                </a:lnTo>
                <a:lnTo>
                  <a:pt x="6029" y="868998"/>
                </a:lnTo>
                <a:lnTo>
                  <a:pt x="3490" y="845185"/>
                </a:lnTo>
                <a:lnTo>
                  <a:pt x="1587" y="820738"/>
                </a:lnTo>
                <a:lnTo>
                  <a:pt x="317" y="796608"/>
                </a:lnTo>
                <a:lnTo>
                  <a:pt x="0" y="772160"/>
                </a:lnTo>
                <a:lnTo>
                  <a:pt x="317" y="747713"/>
                </a:lnTo>
                <a:lnTo>
                  <a:pt x="1587" y="723583"/>
                </a:lnTo>
                <a:lnTo>
                  <a:pt x="3490" y="699453"/>
                </a:lnTo>
                <a:lnTo>
                  <a:pt x="6029" y="675640"/>
                </a:lnTo>
                <a:lnTo>
                  <a:pt x="9202" y="651828"/>
                </a:lnTo>
                <a:lnTo>
                  <a:pt x="13326" y="628650"/>
                </a:lnTo>
                <a:lnTo>
                  <a:pt x="18086" y="605473"/>
                </a:lnTo>
                <a:lnTo>
                  <a:pt x="23480" y="582295"/>
                </a:lnTo>
                <a:lnTo>
                  <a:pt x="29826" y="559753"/>
                </a:lnTo>
                <a:lnTo>
                  <a:pt x="36172" y="537528"/>
                </a:lnTo>
                <a:lnTo>
                  <a:pt x="43469" y="515620"/>
                </a:lnTo>
                <a:lnTo>
                  <a:pt x="51719" y="493713"/>
                </a:lnTo>
                <a:lnTo>
                  <a:pt x="60286" y="472440"/>
                </a:lnTo>
                <a:lnTo>
                  <a:pt x="69805" y="451168"/>
                </a:lnTo>
                <a:lnTo>
                  <a:pt x="79641" y="430530"/>
                </a:lnTo>
                <a:lnTo>
                  <a:pt x="90111" y="410210"/>
                </a:lnTo>
                <a:lnTo>
                  <a:pt x="97409" y="396875"/>
                </a:lnTo>
                <a:lnTo>
                  <a:pt x="104390" y="383858"/>
                </a:lnTo>
                <a:lnTo>
                  <a:pt x="112005" y="371158"/>
                </a:lnTo>
                <a:lnTo>
                  <a:pt x="119937" y="358775"/>
                </a:lnTo>
                <a:lnTo>
                  <a:pt x="132629" y="339090"/>
                </a:lnTo>
                <a:lnTo>
                  <a:pt x="145638" y="320040"/>
                </a:lnTo>
                <a:lnTo>
                  <a:pt x="159599" y="301625"/>
                </a:lnTo>
                <a:lnTo>
                  <a:pt x="173877" y="283528"/>
                </a:lnTo>
                <a:lnTo>
                  <a:pt x="188790" y="266065"/>
                </a:lnTo>
                <a:lnTo>
                  <a:pt x="204337" y="248920"/>
                </a:lnTo>
                <a:lnTo>
                  <a:pt x="220202" y="232093"/>
                </a:lnTo>
                <a:lnTo>
                  <a:pt x="236701" y="215900"/>
                </a:lnTo>
                <a:lnTo>
                  <a:pt x="248441" y="204470"/>
                </a:lnTo>
                <a:lnTo>
                  <a:pt x="260815" y="193358"/>
                </a:lnTo>
                <a:lnTo>
                  <a:pt x="273507" y="182245"/>
                </a:lnTo>
                <a:lnTo>
                  <a:pt x="286199" y="171768"/>
                </a:lnTo>
                <a:lnTo>
                  <a:pt x="298891" y="161925"/>
                </a:lnTo>
                <a:lnTo>
                  <a:pt x="311582" y="152400"/>
                </a:lnTo>
                <a:lnTo>
                  <a:pt x="324591" y="142558"/>
                </a:lnTo>
                <a:lnTo>
                  <a:pt x="337600" y="133668"/>
                </a:lnTo>
                <a:lnTo>
                  <a:pt x="350927" y="124460"/>
                </a:lnTo>
                <a:lnTo>
                  <a:pt x="364570" y="116205"/>
                </a:lnTo>
                <a:lnTo>
                  <a:pt x="378531" y="107633"/>
                </a:lnTo>
                <a:lnTo>
                  <a:pt x="392492" y="99695"/>
                </a:lnTo>
                <a:lnTo>
                  <a:pt x="406136" y="91758"/>
                </a:lnTo>
                <a:lnTo>
                  <a:pt x="420731" y="84455"/>
                </a:lnTo>
                <a:lnTo>
                  <a:pt x="435009" y="76835"/>
                </a:lnTo>
                <a:lnTo>
                  <a:pt x="449922" y="70168"/>
                </a:lnTo>
                <a:lnTo>
                  <a:pt x="464518" y="63818"/>
                </a:lnTo>
                <a:lnTo>
                  <a:pt x="479748" y="57150"/>
                </a:lnTo>
                <a:lnTo>
                  <a:pt x="494661" y="51118"/>
                </a:lnTo>
                <a:lnTo>
                  <a:pt x="509573" y="45720"/>
                </a:lnTo>
                <a:lnTo>
                  <a:pt x="525121" y="40005"/>
                </a:lnTo>
                <a:lnTo>
                  <a:pt x="540668" y="35243"/>
                </a:lnTo>
                <a:lnTo>
                  <a:pt x="556533" y="30480"/>
                </a:lnTo>
                <a:lnTo>
                  <a:pt x="572398" y="25718"/>
                </a:lnTo>
                <a:lnTo>
                  <a:pt x="588262" y="21908"/>
                </a:lnTo>
                <a:lnTo>
                  <a:pt x="604444" y="18098"/>
                </a:lnTo>
                <a:lnTo>
                  <a:pt x="620626" y="14605"/>
                </a:lnTo>
                <a:lnTo>
                  <a:pt x="637125" y="11748"/>
                </a:lnTo>
                <a:lnTo>
                  <a:pt x="653625" y="9208"/>
                </a:lnTo>
                <a:lnTo>
                  <a:pt x="670124" y="6350"/>
                </a:lnTo>
                <a:lnTo>
                  <a:pt x="686941" y="4445"/>
                </a:lnTo>
                <a:lnTo>
                  <a:pt x="703757" y="2858"/>
                </a:lnTo>
                <a:lnTo>
                  <a:pt x="720574" y="1588"/>
                </a:lnTo>
                <a:lnTo>
                  <a:pt x="737708" y="635"/>
                </a:lnTo>
                <a:lnTo>
                  <a:pt x="754841" y="0"/>
                </a:lnTo>
                <a:close/>
              </a:path>
            </a:pathLst>
          </a:custGeom>
          <a:solidFill>
            <a:schemeClr val="bg1">
              <a:lumMod val="50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fontAlgn="base">
              <a:defRPr/>
            </a:pPr>
            <a:endParaRPr lang="zh-CN" altLang="en-US" sz="1800" strike="noStrike" noProof="1">
              <a:solidFill>
                <a:srgbClr val="FFFFFF"/>
              </a:solidFill>
            </a:endParaRPr>
          </a:p>
        </p:txBody>
      </p:sp>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6000" b="-6000"/>
          </a:stretch>
        </a:blipFill>
        <a:effectLst/>
      </p:bgPr>
    </p:bg>
    <p:spTree>
      <p:nvGrpSpPr>
        <p:cNvPr id="1" name=""/>
        <p:cNvGrpSpPr/>
        <p:nvPr/>
      </p:nvGrpSpPr>
      <p:grpSpPr/>
      <p:sp>
        <p:nvSpPr>
          <p:cNvPr id="14339" name="文本框 8"/>
          <p:cNvSpPr txBox="1"/>
          <p:nvPr/>
        </p:nvSpPr>
        <p:spPr>
          <a:xfrm>
            <a:off x="2887980" y="1186339"/>
            <a:ext cx="3352321" cy="368300"/>
          </a:xfrm>
          <a:prstGeom prst="rect">
            <a:avLst/>
          </a:prstGeom>
          <a:noFill/>
          <a:ln w="9525">
            <a:noFill/>
          </a:ln>
        </p:spPr>
        <p:txBody>
          <a:bodyPr wrap="square" anchor="t">
            <a:spAutoFit/>
          </a:bodyPr>
          <a:p>
            <a:pPr fontAlgn="auto"/>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缤纷魔方 </a:t>
            </a:r>
            <a:r>
              <a:rPr lang="en-US" altLang="zh-CN"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 2018-2020</a:t>
            </a:r>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年目标</a:t>
            </a:r>
            <a:endPar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endParaRPr>
          </a:p>
        </p:txBody>
      </p:sp>
      <p:grpSp>
        <p:nvGrpSpPr>
          <p:cNvPr id="28675" name="组合 23"/>
          <p:cNvGrpSpPr/>
          <p:nvPr/>
        </p:nvGrpSpPr>
        <p:grpSpPr>
          <a:xfrm>
            <a:off x="2727722" y="1615679"/>
            <a:ext cx="3534965" cy="57150"/>
            <a:chOff x="1949423" y="3788624"/>
            <a:chExt cx="3535680" cy="56088"/>
          </a:xfrm>
        </p:grpSpPr>
        <p:sp>
          <p:nvSpPr>
            <p:cNvPr id="25" name="矩形 24"/>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6" name="矩形 25"/>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7" name="矩形 26"/>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8" name="矩形 27"/>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graphicFrame>
        <p:nvGraphicFramePr>
          <p:cNvPr id="3" name="表格 2"/>
          <p:cNvGraphicFramePr/>
          <p:nvPr/>
        </p:nvGraphicFramePr>
        <p:xfrm>
          <a:off x="1073944" y="2134791"/>
          <a:ext cx="6835140" cy="2771775"/>
        </p:xfrm>
        <a:graphic>
          <a:graphicData uri="http://schemas.openxmlformats.org/drawingml/2006/table">
            <a:tbl>
              <a:tblPr firstRow="1" bandRow="1">
                <a:tableStyleId>{5C22544A-7EE6-4342-B048-85BDC9FD1C3A}</a:tableStyleId>
              </a:tblPr>
              <a:tblGrid>
                <a:gridCol w="1139190"/>
                <a:gridCol w="1139190"/>
                <a:gridCol w="1139190"/>
                <a:gridCol w="1139190"/>
                <a:gridCol w="1139190"/>
                <a:gridCol w="1139190"/>
              </a:tblGrid>
              <a:tr h="561340">
                <a:tc>
                  <a:txBody>
                    <a:bodyPr/>
                    <a:p>
                      <a:pPr>
                        <a:buNone/>
                      </a:pPr>
                      <a:r>
                        <a:rPr lang="zh-CN" altLang="zh-CN" sz="1350">
                          <a:solidFill>
                            <a:schemeClr val="tx1"/>
                          </a:solidFill>
                        </a:rPr>
                        <a:t>时间</a:t>
                      </a:r>
                      <a:endParaRPr lang="zh-CN" altLang="zh-CN" sz="1350">
                        <a:solidFill>
                          <a:schemeClr val="tx1"/>
                        </a:solidFill>
                      </a:endParaRPr>
                    </a:p>
                  </a:txBody>
                  <a:tcPr marL="68580" marR="68580" marT="34290" marB="34290"/>
                </a:tc>
                <a:tc>
                  <a:txBody>
                    <a:bodyPr/>
                    <a:p>
                      <a:pPr>
                        <a:buNone/>
                      </a:pPr>
                      <a:r>
                        <a:rPr lang="zh-CN" altLang="en-US" sz="1350"/>
                        <a:t>开店数量</a:t>
                      </a:r>
                      <a:endParaRPr lang="zh-CN" altLang="en-US" sz="1350"/>
                    </a:p>
                  </a:txBody>
                  <a:tcPr marL="68580" marR="68580" marT="34290" marB="34290"/>
                </a:tc>
                <a:tc>
                  <a:txBody>
                    <a:bodyPr/>
                    <a:p>
                      <a:pPr>
                        <a:buNone/>
                      </a:pPr>
                      <a:r>
                        <a:rPr lang="zh-CN" altLang="en-US" sz="1350"/>
                        <a:t>会员量</a:t>
                      </a:r>
                      <a:endParaRPr lang="zh-CN" altLang="en-US" sz="1350"/>
                    </a:p>
                  </a:txBody>
                  <a:tcPr marL="68580" marR="68580" marT="34290" marB="34290"/>
                </a:tc>
                <a:tc>
                  <a:txBody>
                    <a:bodyPr/>
                    <a:p>
                      <a:pPr>
                        <a:buNone/>
                      </a:pPr>
                      <a:r>
                        <a:rPr lang="zh-CN" altLang="en-US" sz="1350"/>
                        <a:t>销售收入</a:t>
                      </a:r>
                      <a:endParaRPr lang="zh-CN" altLang="en-US" sz="1350"/>
                    </a:p>
                  </a:txBody>
                  <a:tcPr marL="68580" marR="68580" marT="34290" marB="34290"/>
                </a:tc>
                <a:tc>
                  <a:txBody>
                    <a:bodyPr/>
                    <a:p>
                      <a:pPr>
                        <a:buNone/>
                      </a:pPr>
                      <a:r>
                        <a:rPr lang="zh-CN" altLang="en-US" sz="1350"/>
                        <a:t>其他收入</a:t>
                      </a:r>
                      <a:endParaRPr lang="zh-CN" altLang="en-US" sz="1350"/>
                    </a:p>
                  </a:txBody>
                  <a:tcPr marL="68580" marR="68580" marT="34290" marB="34290"/>
                </a:tc>
                <a:tc>
                  <a:txBody>
                    <a:bodyPr/>
                    <a:p>
                      <a:pPr>
                        <a:buNone/>
                      </a:pPr>
                      <a:r>
                        <a:rPr lang="zh-CN" altLang="en-US" sz="1350"/>
                        <a:t>合计收入</a:t>
                      </a:r>
                      <a:endParaRPr lang="zh-CN" altLang="en-US" sz="1350"/>
                    </a:p>
                  </a:txBody>
                  <a:tcPr marL="68580" marR="68580" marT="34290" marB="34290"/>
                </a:tc>
              </a:tr>
              <a:tr h="737235">
                <a:tc>
                  <a:txBody>
                    <a:bodyPr/>
                    <a:p>
                      <a:pPr>
                        <a:buNone/>
                      </a:pPr>
                      <a:r>
                        <a:rPr lang="en-US" altLang="zh-CN" sz="1350"/>
                        <a:t>2018</a:t>
                      </a:r>
                      <a:endParaRPr lang="en-US" altLang="zh-CN" sz="1350"/>
                    </a:p>
                  </a:txBody>
                  <a:tcPr marL="68580" marR="68580" marT="34290" marB="34290"/>
                </a:tc>
                <a:tc>
                  <a:txBody>
                    <a:bodyPr/>
                    <a:p>
                      <a:pPr>
                        <a:buNone/>
                      </a:pPr>
                      <a:r>
                        <a:rPr lang="en-US" altLang="zh-CN" sz="1350"/>
                        <a:t>200</a:t>
                      </a:r>
                      <a:r>
                        <a:rPr lang="zh-CN" altLang="en-US" sz="1350"/>
                        <a:t>家</a:t>
                      </a:r>
                      <a:endParaRPr lang="zh-CN" altLang="en-US" sz="1350"/>
                    </a:p>
                  </a:txBody>
                  <a:tcPr marL="68580" marR="68580" marT="34290" marB="34290"/>
                </a:tc>
                <a:tc>
                  <a:txBody>
                    <a:bodyPr/>
                    <a:p>
                      <a:pPr>
                        <a:buNone/>
                      </a:pPr>
                      <a:r>
                        <a:rPr lang="en-US" altLang="zh-CN" sz="1350"/>
                        <a:t>200</a:t>
                      </a:r>
                      <a:r>
                        <a:rPr lang="zh-CN" altLang="en-US" sz="1350"/>
                        <a:t>万</a:t>
                      </a:r>
                      <a:endParaRPr lang="zh-CN" altLang="en-US" sz="1350"/>
                    </a:p>
                  </a:txBody>
                  <a:tcPr marL="68580" marR="68580" marT="34290" marB="34290"/>
                </a:tc>
                <a:tc>
                  <a:txBody>
                    <a:bodyPr/>
                    <a:p>
                      <a:pPr>
                        <a:buNone/>
                      </a:pPr>
                      <a:r>
                        <a:rPr lang="en-US" altLang="zh-CN" sz="1350"/>
                        <a:t>8000</a:t>
                      </a:r>
                      <a:r>
                        <a:rPr lang="zh-CN" altLang="en-US" sz="1350"/>
                        <a:t>万</a:t>
                      </a:r>
                      <a:endParaRPr lang="zh-CN" altLang="en-US" sz="1350"/>
                    </a:p>
                  </a:txBody>
                  <a:tcPr marL="68580" marR="68580" marT="34290" marB="34290"/>
                </a:tc>
                <a:tc>
                  <a:txBody>
                    <a:bodyPr/>
                    <a:p>
                      <a:pPr>
                        <a:buNone/>
                      </a:pPr>
                      <a:r>
                        <a:rPr lang="en-US" altLang="zh-CN" sz="1350"/>
                        <a:t>2000</a:t>
                      </a:r>
                      <a:r>
                        <a:rPr lang="zh-CN" altLang="en-US" sz="1350"/>
                        <a:t>万</a:t>
                      </a:r>
                      <a:endParaRPr lang="zh-CN" altLang="en-US" sz="1350"/>
                    </a:p>
                  </a:txBody>
                  <a:tcPr marL="68580" marR="68580" marT="34290" marB="34290"/>
                </a:tc>
                <a:tc>
                  <a:txBody>
                    <a:bodyPr/>
                    <a:p>
                      <a:pPr>
                        <a:buNone/>
                      </a:pPr>
                      <a:r>
                        <a:rPr lang="en-US" altLang="zh-CN" sz="1350"/>
                        <a:t>1</a:t>
                      </a:r>
                      <a:r>
                        <a:rPr lang="zh-CN" altLang="en-US" sz="1350"/>
                        <a:t>亿</a:t>
                      </a:r>
                      <a:endParaRPr lang="zh-CN" altLang="en-US" sz="1350"/>
                    </a:p>
                  </a:txBody>
                  <a:tcPr marL="68580" marR="68580" marT="34290" marB="34290"/>
                </a:tc>
              </a:tr>
              <a:tr h="736600">
                <a:tc>
                  <a:txBody>
                    <a:bodyPr/>
                    <a:p>
                      <a:pPr>
                        <a:buNone/>
                      </a:pPr>
                      <a:r>
                        <a:rPr lang="en-US" altLang="zh-CN" sz="1350"/>
                        <a:t>2019</a:t>
                      </a:r>
                      <a:endParaRPr lang="en-US" altLang="zh-CN" sz="1350"/>
                    </a:p>
                  </a:txBody>
                  <a:tcPr marL="68580" marR="68580" marT="34290" marB="34290"/>
                </a:tc>
                <a:tc>
                  <a:txBody>
                    <a:bodyPr/>
                    <a:p>
                      <a:pPr>
                        <a:buNone/>
                      </a:pPr>
                      <a:r>
                        <a:rPr lang="en-US" altLang="zh-CN" sz="1350"/>
                        <a:t>500</a:t>
                      </a:r>
                      <a:r>
                        <a:rPr lang="zh-CN" altLang="en-US" sz="1350"/>
                        <a:t>家</a:t>
                      </a:r>
                      <a:endParaRPr lang="zh-CN" altLang="en-US" sz="1350"/>
                    </a:p>
                  </a:txBody>
                  <a:tcPr marL="68580" marR="68580" marT="34290" marB="34290"/>
                </a:tc>
                <a:tc>
                  <a:txBody>
                    <a:bodyPr/>
                    <a:p>
                      <a:pPr>
                        <a:buNone/>
                      </a:pPr>
                      <a:r>
                        <a:rPr lang="en-US" altLang="zh-CN" sz="1350"/>
                        <a:t>500</a:t>
                      </a:r>
                      <a:r>
                        <a:rPr lang="zh-CN" altLang="en-US" sz="1350"/>
                        <a:t>万</a:t>
                      </a:r>
                      <a:endParaRPr lang="zh-CN" altLang="en-US" sz="1350"/>
                    </a:p>
                  </a:txBody>
                  <a:tcPr marL="68580" marR="68580" marT="34290" marB="34290"/>
                </a:tc>
                <a:tc>
                  <a:txBody>
                    <a:bodyPr/>
                    <a:p>
                      <a:pPr>
                        <a:buNone/>
                      </a:pPr>
                      <a:r>
                        <a:rPr lang="en-US" altLang="zh-CN" sz="1350"/>
                        <a:t>2</a:t>
                      </a:r>
                      <a:r>
                        <a:rPr lang="zh-CN" altLang="en-US" sz="1350"/>
                        <a:t>亿</a:t>
                      </a:r>
                      <a:endParaRPr lang="zh-CN" altLang="en-US" sz="1350"/>
                    </a:p>
                  </a:txBody>
                  <a:tcPr marL="68580" marR="68580" marT="34290" marB="34290"/>
                </a:tc>
                <a:tc>
                  <a:txBody>
                    <a:bodyPr/>
                    <a:p>
                      <a:pPr>
                        <a:buNone/>
                      </a:pPr>
                      <a:r>
                        <a:rPr lang="en-US" altLang="zh-CN" sz="1350"/>
                        <a:t>5000</a:t>
                      </a:r>
                      <a:r>
                        <a:rPr lang="zh-CN" altLang="en-US" sz="1350"/>
                        <a:t>万</a:t>
                      </a:r>
                      <a:endParaRPr lang="zh-CN" altLang="en-US" sz="1350"/>
                    </a:p>
                  </a:txBody>
                  <a:tcPr marL="68580" marR="68580" marT="34290" marB="34290"/>
                </a:tc>
                <a:tc>
                  <a:txBody>
                    <a:bodyPr/>
                    <a:p>
                      <a:pPr>
                        <a:buNone/>
                      </a:pPr>
                      <a:r>
                        <a:rPr lang="en-US" altLang="zh-CN" sz="1350"/>
                        <a:t>2.5</a:t>
                      </a:r>
                      <a:r>
                        <a:rPr lang="zh-CN" altLang="en-US" sz="1350"/>
                        <a:t>亿</a:t>
                      </a:r>
                      <a:endParaRPr lang="zh-CN" altLang="en-US" sz="1350"/>
                    </a:p>
                  </a:txBody>
                  <a:tcPr marL="68580" marR="68580" marT="34290" marB="34290"/>
                </a:tc>
              </a:tr>
              <a:tr h="736600">
                <a:tc>
                  <a:txBody>
                    <a:bodyPr/>
                    <a:p>
                      <a:pPr>
                        <a:buNone/>
                      </a:pPr>
                      <a:r>
                        <a:rPr lang="en-US" altLang="zh-CN" sz="1350"/>
                        <a:t>2020</a:t>
                      </a:r>
                      <a:endParaRPr lang="en-US" altLang="zh-CN" sz="1350"/>
                    </a:p>
                  </a:txBody>
                  <a:tcPr marL="68580" marR="68580" marT="34290" marB="34290"/>
                </a:tc>
                <a:tc>
                  <a:txBody>
                    <a:bodyPr/>
                    <a:p>
                      <a:pPr>
                        <a:buNone/>
                      </a:pPr>
                      <a:r>
                        <a:rPr lang="en-US" altLang="zh-CN" sz="1350"/>
                        <a:t>1000</a:t>
                      </a:r>
                      <a:r>
                        <a:rPr lang="zh-CN" altLang="en-US" sz="1350"/>
                        <a:t>家</a:t>
                      </a:r>
                      <a:endParaRPr lang="zh-CN" altLang="en-US" sz="1350"/>
                    </a:p>
                  </a:txBody>
                  <a:tcPr marL="68580" marR="68580" marT="34290" marB="34290"/>
                </a:tc>
                <a:tc>
                  <a:txBody>
                    <a:bodyPr/>
                    <a:p>
                      <a:pPr>
                        <a:buNone/>
                      </a:pPr>
                      <a:r>
                        <a:rPr lang="en-US" altLang="zh-CN" sz="1350"/>
                        <a:t>1000</a:t>
                      </a:r>
                      <a:r>
                        <a:rPr lang="zh-CN" altLang="en-US" sz="1350"/>
                        <a:t>万</a:t>
                      </a:r>
                      <a:endParaRPr lang="zh-CN" altLang="en-US" sz="1350"/>
                    </a:p>
                  </a:txBody>
                  <a:tcPr marL="68580" marR="68580" marT="34290" marB="34290"/>
                </a:tc>
                <a:tc>
                  <a:txBody>
                    <a:bodyPr/>
                    <a:p>
                      <a:pPr>
                        <a:buNone/>
                      </a:pPr>
                      <a:r>
                        <a:rPr lang="en-US" altLang="zh-CN" sz="1350"/>
                        <a:t>5</a:t>
                      </a:r>
                      <a:r>
                        <a:rPr lang="zh-CN" altLang="en-US" sz="1350"/>
                        <a:t>亿</a:t>
                      </a:r>
                      <a:endParaRPr lang="zh-CN" altLang="en-US" sz="1350"/>
                    </a:p>
                  </a:txBody>
                  <a:tcPr marL="68580" marR="68580" marT="34290" marB="34290"/>
                </a:tc>
                <a:tc>
                  <a:txBody>
                    <a:bodyPr/>
                    <a:p>
                      <a:pPr>
                        <a:buNone/>
                      </a:pPr>
                      <a:r>
                        <a:rPr lang="en-US" altLang="zh-CN" sz="1350"/>
                        <a:t>1</a:t>
                      </a:r>
                      <a:r>
                        <a:rPr lang="zh-CN" altLang="en-US" sz="1350"/>
                        <a:t>亿</a:t>
                      </a:r>
                      <a:endParaRPr lang="zh-CN" altLang="en-US" sz="1350"/>
                    </a:p>
                  </a:txBody>
                  <a:tcPr marL="68580" marR="68580" marT="34290" marB="34290"/>
                </a:tc>
                <a:tc>
                  <a:txBody>
                    <a:bodyPr/>
                    <a:p>
                      <a:pPr>
                        <a:buNone/>
                      </a:pPr>
                      <a:r>
                        <a:rPr lang="en-US" altLang="zh-CN" sz="1350"/>
                        <a:t>6</a:t>
                      </a:r>
                      <a:r>
                        <a:rPr lang="zh-CN" altLang="en-US" sz="1350"/>
                        <a:t>亿</a:t>
                      </a:r>
                      <a:endParaRPr lang="zh-CN" altLang="en-US" sz="1350"/>
                    </a:p>
                  </a:txBody>
                  <a:tcPr marL="68580" marR="68580" marT="34290" marB="34290"/>
                </a:tc>
              </a:tr>
            </a:tbl>
          </a:graphicData>
        </a:graphic>
      </p:graphicFrame>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6000" b="-6000"/>
          </a:stretch>
        </a:blipFill>
        <a:effectLst/>
      </p:bgPr>
    </p:bg>
    <p:spTree>
      <p:nvGrpSpPr>
        <p:cNvPr id="1" name=""/>
        <p:cNvGrpSpPr/>
        <p:nvPr/>
      </p:nvGrpSpPr>
      <p:grpSpPr/>
      <p:sp>
        <p:nvSpPr>
          <p:cNvPr id="14339" name="文本框 8"/>
          <p:cNvSpPr txBox="1"/>
          <p:nvPr/>
        </p:nvSpPr>
        <p:spPr>
          <a:xfrm>
            <a:off x="3048476" y="1152049"/>
            <a:ext cx="3352324" cy="368300"/>
          </a:xfrm>
          <a:prstGeom prst="rect">
            <a:avLst/>
          </a:prstGeom>
          <a:noFill/>
          <a:ln w="9525">
            <a:noFill/>
          </a:ln>
        </p:spPr>
        <p:txBody>
          <a:bodyPr wrap="square" anchor="t">
            <a:spAutoFit/>
          </a:bodyPr>
          <a:p>
            <a:pPr fontAlgn="auto"/>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缤纷魔方 </a:t>
            </a:r>
            <a:r>
              <a:rPr lang="en-US" altLang="zh-CN"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 </a:t>
            </a:r>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融资需求及规划</a:t>
            </a:r>
            <a:endPar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endParaRPr>
          </a:p>
        </p:txBody>
      </p:sp>
      <p:grpSp>
        <p:nvGrpSpPr>
          <p:cNvPr id="29699" name="组合 23"/>
          <p:cNvGrpSpPr/>
          <p:nvPr/>
        </p:nvGrpSpPr>
        <p:grpSpPr>
          <a:xfrm>
            <a:off x="2670572" y="1569244"/>
            <a:ext cx="3534965" cy="57150"/>
            <a:chOff x="1949423" y="3788624"/>
            <a:chExt cx="3535680" cy="56088"/>
          </a:xfrm>
        </p:grpSpPr>
        <p:sp>
          <p:nvSpPr>
            <p:cNvPr id="25" name="矩形 24"/>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6" name="矩形 25"/>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7" name="矩形 26"/>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8" name="矩形 27"/>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sp>
        <p:nvSpPr>
          <p:cNvPr id="36" name="矩形 35"/>
          <p:cNvSpPr/>
          <p:nvPr/>
        </p:nvSpPr>
        <p:spPr>
          <a:xfrm>
            <a:off x="780286" y="1839575"/>
            <a:ext cx="4988560" cy="4338320"/>
          </a:xfrm>
          <a:prstGeom prst="rect">
            <a:avLst/>
          </a:prstGeom>
        </p:spPr>
        <p:txBody>
          <a:bodyPr wrap="none">
            <a:spAutoFit/>
          </a:bodyPr>
          <a:p>
            <a:pPr algn="l" fontAlgn="base">
              <a:spcBef>
                <a:spcPct val="50000"/>
              </a:spcBef>
              <a:buClr>
                <a:srgbClr val="1F3F5F"/>
              </a:buClr>
            </a:pPr>
            <a:r>
              <a:rPr lang="en-US" altLang="zh-CN"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                        </a:t>
            </a:r>
            <a:r>
              <a:rPr lang="zh-CN" altLang="en-US"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融资金额：</a:t>
            </a:r>
            <a:r>
              <a:rPr lang="en-US" altLang="zh-CN"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1000</a:t>
            </a:r>
            <a:r>
              <a:rPr lang="zh-CN" altLang="en-US"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万</a:t>
            </a:r>
            <a:endParaRPr lang="zh-CN" altLang="en-US"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endParaRPr>
          </a:p>
          <a:p>
            <a:pPr algn="l" fontAlgn="base">
              <a:spcBef>
                <a:spcPct val="50000"/>
              </a:spcBef>
              <a:buClr>
                <a:srgbClr val="1F3F5F"/>
              </a:buClr>
            </a:pPr>
            <a:r>
              <a:rPr lang="zh-CN" altLang="en-US"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                        出让股份：</a:t>
            </a:r>
            <a:r>
              <a:rPr lang="en-US" altLang="zh-CN"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10%</a:t>
            </a:r>
            <a:endParaRPr lang="en-US" altLang="zh-CN"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endParaRPr>
          </a:p>
          <a:p>
            <a:pPr algn="l" fontAlgn="base">
              <a:spcBef>
                <a:spcPct val="50000"/>
              </a:spcBef>
              <a:buClr>
                <a:srgbClr val="1F3F5F"/>
              </a:buClr>
            </a:pPr>
            <a:r>
              <a:rPr lang="zh-CN" altLang="zh-CN"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                        资金用途：</a:t>
            </a:r>
            <a:endParaRPr lang="zh-CN" altLang="zh-CN"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endParaRPr>
          </a:p>
          <a:p>
            <a:pPr algn="l" fontAlgn="base">
              <a:spcBef>
                <a:spcPct val="50000"/>
              </a:spcBef>
              <a:buClr>
                <a:srgbClr val="1F3F5F"/>
              </a:buClr>
            </a:pPr>
            <a:r>
              <a:rPr lang="en-US" altLang="zh-CN"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                        1</a:t>
            </a:r>
            <a:r>
              <a:rPr lang="zh-CN" altLang="en-US"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、无人超市开店</a:t>
            </a:r>
            <a:endParaRPr lang="zh-CN" altLang="en-US"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endParaRPr>
          </a:p>
          <a:p>
            <a:pPr algn="l" fontAlgn="base">
              <a:spcBef>
                <a:spcPct val="50000"/>
              </a:spcBef>
              <a:buClr>
                <a:srgbClr val="1F3F5F"/>
              </a:buClr>
            </a:pPr>
            <a:r>
              <a:rPr lang="en-US" altLang="zh-CN"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                        2</a:t>
            </a:r>
            <a:r>
              <a:rPr lang="zh-CN" altLang="en-US"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、系统与形象升级</a:t>
            </a:r>
            <a:endParaRPr lang="zh-CN" altLang="en-US"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endParaRPr>
          </a:p>
          <a:p>
            <a:pPr algn="l" fontAlgn="base">
              <a:spcBef>
                <a:spcPct val="50000"/>
              </a:spcBef>
              <a:buClr>
                <a:srgbClr val="1F3F5F"/>
              </a:buClr>
            </a:pPr>
            <a:r>
              <a:rPr lang="en-US" altLang="zh-CN"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                        3</a:t>
            </a:r>
            <a:r>
              <a:rPr lang="zh-CN" altLang="en-US"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、团队建设</a:t>
            </a:r>
            <a:endParaRPr lang="zh-CN" altLang="en-US"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endParaRPr>
          </a:p>
          <a:p>
            <a:pPr algn="l" fontAlgn="base">
              <a:spcBef>
                <a:spcPct val="50000"/>
              </a:spcBef>
              <a:buClr>
                <a:srgbClr val="1F3F5F"/>
              </a:buClr>
            </a:pPr>
            <a:r>
              <a:rPr lang="en-US" altLang="zh-CN"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                        4</a:t>
            </a:r>
            <a:r>
              <a:rPr lang="zh-CN" altLang="en-US"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rPr>
              <a:t>、推广与招商</a:t>
            </a:r>
            <a:endParaRPr lang="zh-CN" altLang="en-US"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endParaRPr>
          </a:p>
          <a:p>
            <a:pPr algn="l" fontAlgn="base">
              <a:spcBef>
                <a:spcPct val="50000"/>
              </a:spcBef>
              <a:buClr>
                <a:srgbClr val="1F3F5F"/>
              </a:buClr>
            </a:pPr>
            <a:endParaRPr lang="zh-CN" altLang="zh-CN" sz="24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900" decel="100000" fill="hold"/>
                                        <p:tgtEl>
                                          <p:spTgt spid="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047479" y="3504585"/>
            <a:ext cx="3246120" cy="553085"/>
          </a:xfrm>
          <a:prstGeom prst="rect">
            <a:avLst/>
          </a:prstGeom>
          <a:noFill/>
        </p:spPr>
        <p:txBody>
          <a:bodyPr wrap="none" rtlCol="0">
            <a:spAutoFit/>
            <a:scene3d>
              <a:camera prst="orthographicFront"/>
              <a:lightRig rig="threePt" dir="t"/>
            </a:scene3d>
            <a:sp3d contourW="12700">
              <a:extrusionClr>
                <a:schemeClr val="tx1"/>
              </a:extrusionClr>
              <a:contourClr>
                <a:srgbClr val="002060"/>
              </a:contourClr>
            </a:sp3d>
          </a:bodyPr>
          <a:lstStyle/>
          <a:p>
            <a:pPr marR="0" algn="r" defTabSz="914400" fontAlgn="auto">
              <a:spcBef>
                <a:spcPts val="0"/>
              </a:spcBef>
              <a:spcAft>
                <a:spcPts val="0"/>
              </a:spcAft>
              <a:buClrTx/>
              <a:buSzTx/>
              <a:buFontTx/>
              <a:buNone/>
              <a:defRPr/>
            </a:pPr>
            <a:r>
              <a:rPr kumimoji="0" lang="zh-CN" altLang="en-US" sz="3000" b="1" i="0" kern="1200" cap="none" spc="0" normalizeH="0" baseline="0" noProof="0" dirty="0" smtClean="0">
                <a:gradFill>
                  <a:gsLst>
                    <a:gs pos="0">
                      <a:prstClr val="white"/>
                    </a:gs>
                    <a:gs pos="55000">
                      <a:prstClr val="white">
                        <a:lumMod val="95000"/>
                      </a:prstClr>
                    </a:gs>
                    <a:gs pos="100000">
                      <a:prstClr val="white">
                        <a:lumMod val="85000"/>
                      </a:prstClr>
                    </a:gs>
                  </a:gsLst>
                  <a:lin ang="5400000" scaled="1"/>
                </a:gradFill>
                <a:effectLst>
                  <a:outerShdw blurRad="190500" dist="38100" dir="2700000" algn="tl">
                    <a:srgbClr val="000000">
                      <a:alpha val="64000"/>
                    </a:srgbClr>
                  </a:outerShdw>
                </a:effectLst>
                <a:latin typeface="方正正中黑简体" pitchFamily="2" charset="-122"/>
                <a:ea typeface="方正正中黑简体" pitchFamily="2" charset="-122"/>
                <a:cs typeface="+mn-cs"/>
              </a:rPr>
              <a:t>感谢您的观看指导</a:t>
            </a:r>
            <a:endParaRPr kumimoji="0" lang="zh-CN" altLang="en-US" sz="3000" b="1" i="0" kern="1200" cap="none" spc="0" normalizeH="0" baseline="0" noProof="0" dirty="0" smtClean="0">
              <a:gradFill>
                <a:gsLst>
                  <a:gs pos="0">
                    <a:prstClr val="white"/>
                  </a:gs>
                  <a:gs pos="55000">
                    <a:prstClr val="white">
                      <a:lumMod val="95000"/>
                    </a:prstClr>
                  </a:gs>
                  <a:gs pos="100000">
                    <a:prstClr val="white">
                      <a:lumMod val="85000"/>
                    </a:prstClr>
                  </a:gs>
                </a:gsLst>
                <a:lin ang="5400000" scaled="1"/>
              </a:gradFill>
              <a:effectLst>
                <a:outerShdw blurRad="190500" dist="38100" dir="2700000" algn="tl">
                  <a:srgbClr val="000000">
                    <a:alpha val="64000"/>
                  </a:srgbClr>
                </a:outerShdw>
              </a:effectLst>
              <a:latin typeface="方正正中黑简体" pitchFamily="2" charset="-122"/>
              <a:ea typeface="方正正中黑简体" pitchFamily="2" charset="-122"/>
              <a:cs typeface="+mn-cs"/>
            </a:endParaRPr>
          </a:p>
        </p:txBody>
      </p:sp>
      <p:sp>
        <p:nvSpPr>
          <p:cNvPr id="5" name="文本框 4"/>
          <p:cNvSpPr txBox="1"/>
          <p:nvPr/>
        </p:nvSpPr>
        <p:spPr>
          <a:xfrm>
            <a:off x="4924425" y="2416493"/>
            <a:ext cx="3368993" cy="1014730"/>
          </a:xfrm>
          <a:prstGeom prst="rect">
            <a:avLst/>
          </a:prstGeom>
          <a:noFill/>
        </p:spPr>
        <p:txBody>
          <a:bodyPr wrap="square" rtlCol="0">
            <a:spAutoFit/>
            <a:scene3d>
              <a:camera prst="orthographicFront"/>
              <a:lightRig rig="threePt" dir="t"/>
            </a:scene3d>
            <a:sp3d contourW="12700">
              <a:extrusionClr>
                <a:schemeClr val="tx1"/>
              </a:extrusionClr>
              <a:contourClr>
                <a:srgbClr val="002060"/>
              </a:contourClr>
            </a:sp3d>
          </a:bodyPr>
          <a:lstStyle/>
          <a:p>
            <a:pPr marR="0" algn="r" defTabSz="914400" fontAlgn="auto">
              <a:spcBef>
                <a:spcPts val="0"/>
              </a:spcBef>
              <a:spcAft>
                <a:spcPts val="0"/>
              </a:spcAft>
              <a:buClrTx/>
              <a:buSzTx/>
              <a:buFontTx/>
              <a:buNone/>
              <a:defRPr/>
            </a:pPr>
            <a:r>
              <a:rPr kumimoji="0" lang="zh-CN" altLang="en-US" sz="6000" b="1" i="0" kern="1200" cap="none" spc="0" normalizeH="0" baseline="0" noProof="0" dirty="0" smtClean="0">
                <a:solidFill>
                  <a:prstClr val="white"/>
                </a:solidFill>
                <a:effectLst>
                  <a:outerShdw blurRad="190500" dist="38100" dir="2700000" algn="tl">
                    <a:srgbClr val="000000">
                      <a:alpha val="64000"/>
                    </a:srgbClr>
                  </a:outerShdw>
                </a:effectLst>
                <a:latin typeface="Agency FB" pitchFamily="34" charset="0"/>
                <a:ea typeface="方正正中黑简体" pitchFamily="2" charset="-122"/>
                <a:cs typeface="+mn-cs"/>
              </a:rPr>
              <a:t>缤纷魔方</a:t>
            </a:r>
            <a:endParaRPr kumimoji="0" lang="zh-CN" altLang="en-US" sz="6000" b="1" i="0" kern="1200" cap="none" spc="0" normalizeH="0" baseline="0" noProof="0" dirty="0" smtClean="0">
              <a:solidFill>
                <a:prstClr val="white"/>
              </a:solidFill>
              <a:effectLst>
                <a:outerShdw blurRad="190500" dist="38100" dir="2700000" algn="tl">
                  <a:srgbClr val="000000">
                    <a:alpha val="64000"/>
                  </a:srgbClr>
                </a:outerShdw>
              </a:effectLst>
              <a:latin typeface="Agency FB" pitchFamily="34" charset="0"/>
              <a:ea typeface="方正正中黑简体" pitchFamily="2" charset="-122"/>
              <a:cs typeface="+mn-cs"/>
            </a:endParaRPr>
          </a:p>
        </p:txBody>
      </p:sp>
      <p:pic>
        <p:nvPicPr>
          <p:cNvPr id="18442" name="图片 1" descr="缤纷魔方LOGO"/>
          <p:cNvPicPr>
            <a:picLocks noChangeAspect="1"/>
          </p:cNvPicPr>
          <p:nvPr/>
        </p:nvPicPr>
        <p:blipFill>
          <a:blip r:embed="rId1">
            <a:clrChange>
              <a:clrFrom>
                <a:srgbClr val="FFFFFF"/>
              </a:clrFrom>
              <a:clrTo>
                <a:srgbClr val="FFFFFF">
                  <a:alpha val="0"/>
                </a:srgbClr>
              </a:clrTo>
            </a:clrChange>
          </a:blip>
          <a:srcRect l="3398" t="9523" r="59250" b="15359"/>
          <a:stretch>
            <a:fillRect/>
          </a:stretch>
        </p:blipFill>
        <p:spPr>
          <a:xfrm>
            <a:off x="1134428" y="2313146"/>
            <a:ext cx="2032159" cy="2231231"/>
          </a:xfrm>
          <a:prstGeom prst="rect">
            <a:avLst/>
          </a:prstGeom>
          <a:noFill/>
          <a:ln w="9525">
            <a:noFill/>
          </a:ln>
          <a:effectLst>
            <a:glow rad="1574800">
              <a:schemeClr val="bg1">
                <a:alpha val="70000"/>
              </a:schemeClr>
            </a:glow>
            <a:reflection blurRad="6350" stA="52000" endA="300" endPos="35000" dir="5400000" sy="-100000" algn="bl" rotWithShape="0"/>
          </a:effec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1+#ppt_w/2"/>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289" name="组合 1"/>
          <p:cNvGrpSpPr/>
          <p:nvPr/>
        </p:nvGrpSpPr>
        <p:grpSpPr>
          <a:xfrm>
            <a:off x="0" y="1626394"/>
            <a:ext cx="9144000" cy="45244"/>
            <a:chOff x="0" y="539600"/>
            <a:chExt cx="9144000" cy="45719"/>
          </a:xfrm>
        </p:grpSpPr>
        <p:grpSp>
          <p:nvGrpSpPr>
            <p:cNvPr id="12290" name="组合 6"/>
            <p:cNvGrpSpPr/>
            <p:nvPr/>
          </p:nvGrpSpPr>
          <p:grpSpPr>
            <a:xfrm flipV="1">
              <a:off x="3314700" y="539600"/>
              <a:ext cx="5829300" cy="45719"/>
              <a:chOff x="1949423" y="3788624"/>
              <a:chExt cx="3535680" cy="56088"/>
            </a:xfrm>
          </p:grpSpPr>
          <p:sp>
            <p:nvSpPr>
              <p:cNvPr id="13" name="矩形 12"/>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4" name="矩形 13"/>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5" name="矩形 14"/>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6" name="矩形 15"/>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grpSp>
          <p:nvGrpSpPr>
            <p:cNvPr id="12295" name="组合 7"/>
            <p:cNvGrpSpPr/>
            <p:nvPr/>
          </p:nvGrpSpPr>
          <p:grpSpPr>
            <a:xfrm flipV="1">
              <a:off x="0" y="539600"/>
              <a:ext cx="532448" cy="45719"/>
              <a:chOff x="1949423" y="3788624"/>
              <a:chExt cx="3535680" cy="56088"/>
            </a:xfrm>
          </p:grpSpPr>
          <p:sp>
            <p:nvSpPr>
              <p:cNvPr id="9" name="矩形 8"/>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0" name="矩形 9"/>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1" name="矩形 10"/>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grpSp>
      <p:grpSp>
        <p:nvGrpSpPr>
          <p:cNvPr id="12300" name="组合 6"/>
          <p:cNvGrpSpPr/>
          <p:nvPr/>
        </p:nvGrpSpPr>
        <p:grpSpPr>
          <a:xfrm>
            <a:off x="5444729" y="2308622"/>
            <a:ext cx="3527822" cy="2657475"/>
            <a:chOff x="0" y="0"/>
            <a:chExt cx="5389939" cy="4062493"/>
          </a:xfrm>
        </p:grpSpPr>
        <p:sp>
          <p:nvSpPr>
            <p:cNvPr id="12301" name="六边形 7"/>
            <p:cNvSpPr/>
            <p:nvPr/>
          </p:nvSpPr>
          <p:spPr>
            <a:xfrm>
              <a:off x="2088571" y="1092096"/>
              <a:ext cx="1805879" cy="1556792"/>
            </a:xfrm>
            <a:prstGeom prst="hexagon">
              <a:avLst>
                <a:gd name="adj" fmla="val 24999"/>
                <a:gd name="vf" fmla="val 115470"/>
              </a:avLst>
            </a:prstGeom>
            <a:solidFill>
              <a:srgbClr val="EE7619">
                <a:alpha val="89998"/>
              </a:srgbClr>
            </a:solidFill>
            <a:ln w="9525">
              <a:noFill/>
            </a:ln>
          </p:spPr>
          <p:txBody>
            <a:bodyPr anchor="ctr"/>
            <a:p>
              <a:pPr algn="ctr"/>
              <a:endParaRPr lang="zh-CN" altLang="en-US" sz="18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2302" name="六边形 8"/>
            <p:cNvSpPr/>
            <p:nvPr/>
          </p:nvSpPr>
          <p:spPr>
            <a:xfrm>
              <a:off x="3732563" y="260023"/>
              <a:ext cx="1463161" cy="1261346"/>
            </a:xfrm>
            <a:prstGeom prst="hexagon">
              <a:avLst>
                <a:gd name="adj" fmla="val 24999"/>
                <a:gd name="vf" fmla="val 115470"/>
              </a:avLst>
            </a:prstGeom>
            <a:solidFill>
              <a:srgbClr val="F32307">
                <a:alpha val="89998"/>
              </a:srgbClr>
            </a:solidFill>
            <a:ln w="9525">
              <a:noFill/>
            </a:ln>
          </p:spPr>
          <p:txBody>
            <a:bodyPr anchor="ctr"/>
            <a:p>
              <a:pPr algn="ctr"/>
              <a:endParaRPr lang="zh-CN" altLang="en-US" sz="1800" dirty="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2303" name="六边形 9"/>
            <p:cNvSpPr/>
            <p:nvPr/>
          </p:nvSpPr>
          <p:spPr>
            <a:xfrm>
              <a:off x="4094883" y="1709236"/>
              <a:ext cx="665015" cy="573289"/>
            </a:xfrm>
            <a:prstGeom prst="hexagon">
              <a:avLst>
                <a:gd name="adj" fmla="val 24999"/>
                <a:gd name="vf" fmla="val 115470"/>
              </a:avLst>
            </a:prstGeom>
            <a:solidFill>
              <a:srgbClr val="EE7619">
                <a:alpha val="89998"/>
              </a:srgbClr>
            </a:solidFill>
            <a:ln w="9525">
              <a:noFill/>
            </a:ln>
          </p:spPr>
          <p:txBody>
            <a:bodyPr anchor="ctr"/>
            <a:p>
              <a:pPr algn="ctr"/>
              <a:endParaRPr lang="zh-CN" altLang="en-US" sz="18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2304" name="六边形 10"/>
            <p:cNvSpPr/>
            <p:nvPr/>
          </p:nvSpPr>
          <p:spPr>
            <a:xfrm>
              <a:off x="0" y="1857880"/>
              <a:ext cx="2338820" cy="2016224"/>
            </a:xfrm>
            <a:prstGeom prst="hexagon">
              <a:avLst>
                <a:gd name="adj" fmla="val 24999"/>
                <a:gd name="vf" fmla="val 115470"/>
              </a:avLst>
            </a:prstGeom>
            <a:blipFill rotWithShape="1">
              <a:blip r:embed="rId1"/>
              <a:stretch>
                <a:fillRect/>
              </a:stretch>
            </a:blipFill>
            <a:ln w="9525">
              <a:noFill/>
            </a:ln>
          </p:spPr>
          <p:txBody>
            <a:bodyPr anchor="ctr"/>
            <a:p>
              <a:pPr algn="ctr"/>
              <a:endParaRPr lang="zh-CN" altLang="en-US" sz="18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2305" name="六边形 11"/>
            <p:cNvSpPr/>
            <p:nvPr/>
          </p:nvSpPr>
          <p:spPr>
            <a:xfrm>
              <a:off x="2362790" y="2976905"/>
              <a:ext cx="1169410" cy="1008112"/>
            </a:xfrm>
            <a:prstGeom prst="hexagon">
              <a:avLst>
                <a:gd name="adj" fmla="val 24999"/>
                <a:gd name="vf" fmla="val 115470"/>
              </a:avLst>
            </a:prstGeom>
            <a:solidFill>
              <a:srgbClr val="56781E">
                <a:alpha val="89998"/>
              </a:srgbClr>
            </a:solidFill>
            <a:ln w="9525">
              <a:noFill/>
            </a:ln>
          </p:spPr>
          <p:txBody>
            <a:bodyPr anchor="ctr"/>
            <a:p>
              <a:pPr algn="ctr"/>
              <a:endParaRPr lang="zh-CN" altLang="en-US" sz="18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2306" name="六边形 12"/>
            <p:cNvSpPr/>
            <p:nvPr/>
          </p:nvSpPr>
          <p:spPr>
            <a:xfrm>
              <a:off x="3732563" y="2633721"/>
              <a:ext cx="1657376" cy="1428772"/>
            </a:xfrm>
            <a:prstGeom prst="hexagon">
              <a:avLst>
                <a:gd name="adj" fmla="val 24999"/>
                <a:gd name="vf" fmla="val 115470"/>
              </a:avLst>
            </a:prstGeom>
            <a:blipFill rotWithShape="1">
              <a:blip r:embed="rId2"/>
              <a:stretch>
                <a:fillRect/>
              </a:stretch>
            </a:blipFill>
            <a:ln w="9525">
              <a:noFill/>
            </a:ln>
          </p:spPr>
          <p:txBody>
            <a:bodyPr anchor="ctr"/>
            <a:p>
              <a:pPr algn="ctr"/>
              <a:endParaRPr lang="zh-CN" altLang="en-US" sz="18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2307" name="六边形 13"/>
            <p:cNvSpPr/>
            <p:nvPr/>
          </p:nvSpPr>
          <p:spPr>
            <a:xfrm>
              <a:off x="2088571" y="0"/>
              <a:ext cx="908197" cy="782928"/>
            </a:xfrm>
            <a:prstGeom prst="hexagon">
              <a:avLst>
                <a:gd name="adj" fmla="val 24999"/>
                <a:gd name="vf" fmla="val 115470"/>
              </a:avLst>
            </a:prstGeom>
            <a:solidFill>
              <a:srgbClr val="56781E">
                <a:alpha val="89998"/>
              </a:srgbClr>
            </a:solidFill>
            <a:ln w="9525">
              <a:noFill/>
            </a:ln>
          </p:spPr>
          <p:txBody>
            <a:bodyPr anchor="ctr"/>
            <a:p>
              <a:pPr algn="ctr"/>
              <a:endParaRPr lang="zh-CN" altLang="en-US" sz="1800" dirty="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2308" name="六边形 14"/>
            <p:cNvSpPr/>
            <p:nvPr/>
          </p:nvSpPr>
          <p:spPr>
            <a:xfrm>
              <a:off x="1351499" y="901699"/>
              <a:ext cx="665015" cy="573289"/>
            </a:xfrm>
            <a:prstGeom prst="hexagon">
              <a:avLst>
                <a:gd name="adj" fmla="val 24999"/>
                <a:gd name="vf" fmla="val 115470"/>
              </a:avLst>
            </a:prstGeom>
            <a:solidFill>
              <a:srgbClr val="0099A7">
                <a:alpha val="89998"/>
              </a:srgbClr>
            </a:solidFill>
            <a:ln w="9525">
              <a:noFill/>
            </a:ln>
          </p:spPr>
          <p:txBody>
            <a:bodyPr anchor="ctr"/>
            <a:p>
              <a:pPr algn="ctr"/>
              <a:endParaRPr lang="zh-CN" altLang="en-US" sz="1800">
                <a:solidFill>
                  <a:srgbClr val="FFFFFF"/>
                </a:solidFill>
                <a:latin typeface="微软雅黑" panose="020B0503020204020204" charset="-122"/>
                <a:ea typeface="微软雅黑" panose="020B0503020204020204" charset="-122"/>
                <a:sym typeface="微软雅黑" panose="020B0503020204020204" charset="-122"/>
              </a:endParaRPr>
            </a:p>
          </p:txBody>
        </p:sp>
      </p:grpSp>
      <p:sp>
        <p:nvSpPr>
          <p:cNvPr id="47" name="矩形 15"/>
          <p:cNvSpPr>
            <a:spLocks noChangeArrowheads="1"/>
          </p:cNvSpPr>
          <p:nvPr/>
        </p:nvSpPr>
        <p:spPr bwMode="auto">
          <a:xfrm>
            <a:off x="133350" y="2655570"/>
            <a:ext cx="5461630"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defTabSz="914400" fontAlgn="base">
              <a:lnSpc>
                <a:spcPct val="250000"/>
              </a:lnSpc>
              <a:buFont typeface="Wingdings" panose="05000000000000000000" charset="0"/>
              <a:buChar char="F"/>
            </a:pPr>
            <a:r>
              <a:rPr lang="zh-CN" altLang="en-US" sz="1200" b="1" strike="noStrike"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sym typeface="+mn-ea"/>
              </a:rPr>
              <a:t>朝阳产业：</a:t>
            </a:r>
            <a:r>
              <a:rPr lang="zh-CN" altLang="en-US" sz="1200" b="1" strike="noStrike" cap="small" noProof="1" dirty="0">
                <a:solidFill>
                  <a:schemeClr val="bg1"/>
                </a:solidFill>
                <a:latin typeface="微软雅黑" panose="020B0503020204020204" charset="-122"/>
                <a:ea typeface="微软雅黑" panose="020B0503020204020204" charset="-122"/>
                <a:cs typeface="+mn-cs"/>
                <a:sym typeface="+mn-ea"/>
              </a:rPr>
              <a:t>该</a:t>
            </a:r>
            <a:r>
              <a:rPr lang="zh-CN" altLang="en-US" sz="1200" strike="noStrike" noProof="1" dirty="0">
                <a:solidFill>
                  <a:schemeClr val="bg1"/>
                </a:solidFill>
                <a:effectLst/>
                <a:latin typeface="微软雅黑" panose="020B0503020204020204" charset="-122"/>
                <a:ea typeface="微软雅黑" panose="020B0503020204020204" charset="-122"/>
                <a:cs typeface="+mn-cs"/>
                <a:sym typeface="+mn-ea"/>
              </a:rPr>
              <a:t>项目是自</a:t>
            </a:r>
            <a:r>
              <a:rPr lang="en-US" altLang="zh-CN" sz="1200" strike="noStrike" noProof="1" dirty="0">
                <a:solidFill>
                  <a:schemeClr val="bg1"/>
                </a:solidFill>
                <a:effectLst/>
                <a:latin typeface="微软雅黑" panose="020B0503020204020204" charset="-122"/>
                <a:ea typeface="微软雅黑" panose="020B0503020204020204" charset="-122"/>
                <a:cs typeface="+mn-cs"/>
                <a:sym typeface="+mn-ea"/>
              </a:rPr>
              <a:t>2016</a:t>
            </a:r>
            <a:r>
              <a:rPr lang="zh-CN" altLang="en-US" sz="1200" strike="noStrike" noProof="1" dirty="0">
                <a:solidFill>
                  <a:schemeClr val="bg1"/>
                </a:solidFill>
                <a:effectLst/>
                <a:latin typeface="微软雅黑" panose="020B0503020204020204" charset="-122"/>
                <a:ea typeface="微软雅黑" panose="020B0503020204020204" charset="-122"/>
                <a:cs typeface="+mn-cs"/>
                <a:sym typeface="+mn-ea"/>
              </a:rPr>
              <a:t>年底亚马逊推出无人智能超市后，</a:t>
            </a:r>
            <a:r>
              <a:rPr lang="en-US" altLang="zh-CN" sz="1200" strike="noStrike" noProof="1" dirty="0">
                <a:solidFill>
                  <a:schemeClr val="bg1"/>
                </a:solidFill>
                <a:effectLst/>
                <a:latin typeface="微软雅黑" panose="020B0503020204020204" charset="-122"/>
                <a:ea typeface="微软雅黑" panose="020B0503020204020204" charset="-122"/>
                <a:cs typeface="+mn-cs"/>
                <a:sym typeface="+mn-ea"/>
              </a:rPr>
              <a:t>2017</a:t>
            </a:r>
            <a:r>
              <a:rPr lang="zh-CN" altLang="en-US" sz="1200" strike="noStrike" noProof="1" dirty="0">
                <a:solidFill>
                  <a:schemeClr val="bg1"/>
                </a:solidFill>
                <a:effectLst/>
                <a:latin typeface="微软雅黑" panose="020B0503020204020204" charset="-122"/>
                <a:ea typeface="微软雅黑" panose="020B0503020204020204" charset="-122"/>
                <a:cs typeface="+mn-cs"/>
                <a:sym typeface="+mn-ea"/>
              </a:rPr>
              <a:t>年</a:t>
            </a:r>
            <a:r>
              <a:rPr lang="en-US" altLang="zh-CN" sz="1200" strike="noStrike" noProof="1" dirty="0">
                <a:solidFill>
                  <a:schemeClr val="bg1"/>
                </a:solidFill>
                <a:effectLst/>
                <a:latin typeface="微软雅黑" panose="020B0503020204020204" charset="-122"/>
                <a:ea typeface="微软雅黑" panose="020B0503020204020204" charset="-122"/>
                <a:cs typeface="+mn-cs"/>
                <a:sym typeface="+mn-ea"/>
              </a:rPr>
              <a:t>7</a:t>
            </a:r>
            <a:r>
              <a:rPr lang="zh-CN" altLang="en-US" sz="1200" strike="noStrike" noProof="1" dirty="0">
                <a:solidFill>
                  <a:schemeClr val="bg1"/>
                </a:solidFill>
                <a:effectLst/>
                <a:latin typeface="微软雅黑" panose="020B0503020204020204" charset="-122"/>
                <a:ea typeface="微软雅黑" panose="020B0503020204020204" charset="-122"/>
                <a:cs typeface="+mn-cs"/>
                <a:sym typeface="+mn-ea"/>
              </a:rPr>
              <a:t>月，阿里推出无人超市、欧尚推出缤果盒子的基础上而诞生的</a:t>
            </a:r>
            <a:r>
              <a:rPr lang="en-US" altLang="zh-CN" sz="1200" strike="noStrike" noProof="1" dirty="0">
                <a:solidFill>
                  <a:schemeClr val="bg1"/>
                </a:solidFill>
                <a:effectLst/>
                <a:latin typeface="微软雅黑" panose="020B0503020204020204" charset="-122"/>
                <a:ea typeface="微软雅黑" panose="020B0503020204020204" charset="-122"/>
                <a:cs typeface="+mn-cs"/>
                <a:sym typeface="+mn-ea"/>
              </a:rPr>
              <a:t>“</a:t>
            </a:r>
            <a:r>
              <a:rPr lang="zh-CN" altLang="en-US" sz="1200" strike="noStrike" noProof="1" dirty="0">
                <a:solidFill>
                  <a:schemeClr val="bg1"/>
                </a:solidFill>
                <a:effectLst/>
                <a:latin typeface="微软雅黑" panose="020B0503020204020204" charset="-122"/>
                <a:ea typeface="微软雅黑" panose="020B0503020204020204" charset="-122"/>
                <a:cs typeface="+mn-cs"/>
                <a:sym typeface="+mn-ea"/>
              </a:rPr>
              <a:t>缤纷魔方</a:t>
            </a:r>
            <a:r>
              <a:rPr lang="en-US" altLang="zh-CN" sz="1200" strike="noStrike" noProof="1" dirty="0">
                <a:solidFill>
                  <a:schemeClr val="bg1"/>
                </a:solidFill>
                <a:effectLst/>
                <a:latin typeface="微软雅黑" panose="020B0503020204020204" charset="-122"/>
                <a:ea typeface="微软雅黑" panose="020B0503020204020204" charset="-122"/>
                <a:cs typeface="+mn-cs"/>
                <a:sym typeface="+mn-ea"/>
              </a:rPr>
              <a:t>”</a:t>
            </a:r>
            <a:r>
              <a:rPr lang="zh-CN" altLang="en-US" sz="1200" strike="noStrike" noProof="1" dirty="0">
                <a:solidFill>
                  <a:schemeClr val="bg1"/>
                </a:solidFill>
                <a:effectLst/>
                <a:latin typeface="微软雅黑" panose="020B0503020204020204" charset="-122"/>
                <a:ea typeface="微软雅黑" panose="020B0503020204020204" charset="-122"/>
                <a:cs typeface="+mn-cs"/>
                <a:sym typeface="+mn-ea"/>
              </a:rPr>
              <a:t>项目，也是下一步新零售业发展的必然趋势。</a:t>
            </a:r>
            <a:endParaRPr lang="zh-CN" altLang="en-US" sz="1200" strike="noStrike" baseline="0" noProof="1" dirty="0">
              <a:solidFill>
                <a:schemeClr val="bg1"/>
              </a:solidFill>
              <a:effectLst/>
              <a:latin typeface="微软雅黑" panose="020B0503020204020204" charset="-122"/>
              <a:ea typeface="微软雅黑" panose="020B0503020204020204" charset="-122"/>
              <a:cs typeface="+mn-cs"/>
              <a:sym typeface="+mn-ea"/>
            </a:endParaRPr>
          </a:p>
          <a:p>
            <a:pPr marL="171450" indent="-171450" defTabSz="914400" fontAlgn="base">
              <a:lnSpc>
                <a:spcPct val="250000"/>
              </a:lnSpc>
              <a:buFont typeface="Wingdings" panose="05000000000000000000" charset="0"/>
              <a:buChar char="F"/>
            </a:pPr>
            <a:r>
              <a:rPr lang="zh-CN" altLang="en-US" sz="1200" b="1" strike="noStrike" cap="small" noProof="1" dirty="0">
                <a:solidFill>
                  <a:schemeClr val="accent4"/>
                </a:solidFill>
                <a:effectLst/>
                <a:latin typeface="微软雅黑" panose="020B0503020204020204" charset="-122"/>
                <a:ea typeface="微软雅黑" panose="020B0503020204020204" charset="-122"/>
                <a:cs typeface="+mn-cs"/>
                <a:sym typeface="+mn-ea"/>
              </a:rPr>
              <a:t>革新先锋</a:t>
            </a:r>
            <a:r>
              <a:rPr lang="zh-CN" altLang="en-US" sz="1200" b="1" strike="noStrike" cap="small" noProof="1" dirty="0">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sym typeface="+mn-ea"/>
              </a:rPr>
              <a:t>：</a:t>
            </a:r>
            <a:r>
              <a:rPr lang="en-US" altLang="zh-CN" sz="1200" strike="noStrike" noProof="1" dirty="0">
                <a:gradFill>
                  <a:gsLst>
                    <a:gs pos="21000">
                      <a:srgbClr val="53575C"/>
                    </a:gs>
                    <a:gs pos="88000">
                      <a:srgbClr val="C5C7CA"/>
                    </a:gs>
                  </a:gsLst>
                  <a:lin ang="5400000"/>
                </a:gradFill>
                <a:effectLst/>
                <a:latin typeface="微软雅黑" panose="020B0503020204020204" charset="-122"/>
                <a:ea typeface="微软雅黑" panose="020B0503020204020204" charset="-122"/>
                <a:cs typeface="+mn-cs"/>
                <a:sym typeface="+mn-ea"/>
              </a:rPr>
              <a:t>“</a:t>
            </a:r>
            <a:r>
              <a:rPr lang="zh-CN" altLang="en-US" sz="1200" strike="noStrike" noProof="1" dirty="0">
                <a:solidFill>
                  <a:schemeClr val="bg1"/>
                </a:solidFill>
                <a:effectLst/>
                <a:latin typeface="微软雅黑" panose="020B0503020204020204" charset="-122"/>
                <a:ea typeface="微软雅黑" panose="020B0503020204020204" charset="-122"/>
                <a:cs typeface="+mn-cs"/>
                <a:sym typeface="+mn-ea"/>
              </a:rPr>
              <a:t>缤纷项目</a:t>
            </a:r>
            <a:r>
              <a:rPr lang="en-US" altLang="zh-CN" sz="1200" strike="noStrike" noProof="1" dirty="0">
                <a:solidFill>
                  <a:schemeClr val="bg1"/>
                </a:solidFill>
                <a:effectLst/>
                <a:latin typeface="微软雅黑" panose="020B0503020204020204" charset="-122"/>
                <a:ea typeface="微软雅黑" panose="020B0503020204020204" charset="-122"/>
                <a:cs typeface="+mn-cs"/>
                <a:sym typeface="+mn-ea"/>
              </a:rPr>
              <a:t>”</a:t>
            </a:r>
            <a:r>
              <a:rPr lang="zh-CN" altLang="en-US" sz="1200" strike="noStrike" noProof="1" dirty="0">
                <a:solidFill>
                  <a:schemeClr val="bg1"/>
                </a:solidFill>
                <a:effectLst/>
                <a:latin typeface="微软雅黑" panose="020B0503020204020204" charset="-122"/>
                <a:ea typeface="微软雅黑" panose="020B0503020204020204" charset="-122"/>
                <a:cs typeface="+mn-cs"/>
                <a:sym typeface="+mn-ea"/>
              </a:rPr>
              <a:t>项目在其他项目的基础上进行了全新的迭代升级，</a:t>
            </a:r>
            <a:endParaRPr lang="zh-CN" altLang="en-US" sz="1200" strike="noStrike" noProof="1" dirty="0">
              <a:solidFill>
                <a:schemeClr val="bg1"/>
              </a:solidFill>
              <a:effectLst/>
              <a:latin typeface="微软雅黑" panose="020B0503020204020204" charset="-122"/>
              <a:ea typeface="微软雅黑" panose="020B0503020204020204" charset="-122"/>
              <a:cs typeface="+mn-cs"/>
              <a:sym typeface="+mn-ea"/>
            </a:endParaRPr>
          </a:p>
          <a:p>
            <a:pPr marL="0" indent="0" defTabSz="914400" fontAlgn="base">
              <a:lnSpc>
                <a:spcPct val="250000"/>
              </a:lnSpc>
              <a:buFont typeface="Wingdings" panose="05000000000000000000" charset="0"/>
              <a:buNone/>
            </a:pPr>
            <a:r>
              <a:rPr lang="zh-CN" altLang="en-US" sz="1200" strike="noStrike" noProof="1" dirty="0">
                <a:solidFill>
                  <a:schemeClr val="bg1"/>
                </a:solidFill>
                <a:effectLst/>
                <a:latin typeface="微软雅黑" panose="020B0503020204020204" charset="-122"/>
                <a:ea typeface="微软雅黑" panose="020B0503020204020204" charset="-122"/>
                <a:cs typeface="+mn-cs"/>
                <a:sym typeface="+mn-ea"/>
              </a:rPr>
              <a:t>     体验度更高，更加方便、快捷。</a:t>
            </a:r>
            <a:endParaRPr lang="zh-CN" altLang="en-US" sz="1200" strike="noStrike" baseline="0" noProof="1" dirty="0">
              <a:solidFill>
                <a:schemeClr val="bg1"/>
              </a:solidFill>
              <a:effectLst/>
              <a:latin typeface="微软雅黑" panose="020B0503020204020204" charset="-122"/>
              <a:ea typeface="微软雅黑" panose="020B0503020204020204" charset="-122"/>
              <a:cs typeface="+mn-cs"/>
              <a:sym typeface="+mn-ea"/>
            </a:endParaRPr>
          </a:p>
          <a:p>
            <a:pPr marL="171450" indent="-171450" defTabSz="914400" fontAlgn="base">
              <a:lnSpc>
                <a:spcPct val="250000"/>
              </a:lnSpc>
              <a:buFont typeface="Wingdings" panose="05000000000000000000" charset="0"/>
              <a:buChar char="F"/>
            </a:pPr>
            <a:r>
              <a:rPr lang="zh-CN" altLang="en-US" sz="1200" b="1" strike="noStrike" cap="small" noProof="1" dirty="0">
                <a:solidFill>
                  <a:srgbClr val="00B050"/>
                </a:solidFill>
                <a:latin typeface="微软雅黑" panose="020B0503020204020204" charset="-122"/>
                <a:ea typeface="微软雅黑" panose="020B0503020204020204" charset="-122"/>
                <a:cs typeface="+mn-cs"/>
                <a:sym typeface="+mn-ea"/>
              </a:rPr>
              <a:t>市场潜力</a:t>
            </a:r>
            <a:r>
              <a:rPr lang="zh-CN" altLang="en-US" sz="1200" b="1" strike="noStrike" cap="small" noProof="1" dirty="0">
                <a:solidFill>
                  <a:schemeClr val="bg1"/>
                </a:solidFill>
                <a:latin typeface="微软雅黑" panose="020B0503020204020204" charset="-122"/>
                <a:ea typeface="微软雅黑" panose="020B0503020204020204" charset="-122"/>
                <a:cs typeface="+mn-cs"/>
                <a:sym typeface="+mn-ea"/>
              </a:rPr>
              <a:t>：在知人、知货、知场的条件下全方位构建新零售的格局。</a:t>
            </a:r>
            <a:endParaRPr lang="zh-CN" altLang="en-US" sz="1200" strike="noStrike" noProof="1" dirty="0">
              <a:solidFill>
                <a:schemeClr val="bg1"/>
              </a:solidFill>
              <a:effectLst/>
              <a:latin typeface="微软雅黑" panose="020B0503020204020204" charset="-122"/>
              <a:ea typeface="微软雅黑" panose="020B0503020204020204" charset="-122"/>
              <a:cs typeface="+mn-cs"/>
              <a:sym typeface="+mn-ea"/>
            </a:endParaRPr>
          </a:p>
        </p:txBody>
      </p:sp>
      <p:sp>
        <p:nvSpPr>
          <p:cNvPr id="48" name="文本框 16"/>
          <p:cNvSpPr txBox="1">
            <a:spLocks noChangeArrowheads="1"/>
          </p:cNvSpPr>
          <p:nvPr/>
        </p:nvSpPr>
        <p:spPr bwMode="auto">
          <a:xfrm>
            <a:off x="265510" y="2212181"/>
            <a:ext cx="423148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l" eaLnBrk="1" fontAlgn="base" hangingPunct="1"/>
            <a:r>
              <a:rPr lang="zh-CN" altLang="en-US" sz="1800" b="1" strike="noStrike" noProof="1" dirty="0">
                <a:solidFill>
                  <a:schemeClr val="accent3">
                    <a:lumMod val="20000"/>
                    <a:lumOff val="80000"/>
                  </a:schemeClr>
                </a:solidFill>
                <a:effectLst/>
                <a:latin typeface="微软雅黑" panose="020B0503020204020204" charset="-122"/>
                <a:ea typeface="微软雅黑" panose="020B0503020204020204" charset="-122"/>
                <a:cs typeface="+mn-cs"/>
                <a:sym typeface="+mn-ea"/>
              </a:rPr>
              <a:t>朝阳产业</a:t>
            </a:r>
            <a:r>
              <a:rPr lang="zh-CN" altLang="en-US" sz="1800" b="1" strike="noStrike" noProof="1" dirty="0">
                <a:solidFill>
                  <a:schemeClr val="accent4"/>
                </a:solidFill>
                <a:effectLst/>
                <a:latin typeface="微软雅黑" panose="020B0503020204020204" charset="-122"/>
                <a:ea typeface="微软雅黑" panose="020B0503020204020204" charset="-122"/>
                <a:cs typeface="+mn-cs"/>
                <a:sym typeface="+mn-ea"/>
              </a:rPr>
              <a:t>    革新先锋   </a:t>
            </a:r>
            <a:r>
              <a:rPr lang="zh-CN" altLang="en-US" sz="1800" b="1" strike="noStrike" noProof="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sym typeface="+mn-ea"/>
              </a:rPr>
              <a:t> </a:t>
            </a:r>
            <a:r>
              <a:rPr lang="zh-CN" altLang="en-US"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sym typeface="+mn-ea"/>
              </a:rPr>
              <a:t>市场潜力巨大</a:t>
            </a:r>
            <a:endParaRPr lang="zh-CN" altLang="en-US"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sym typeface="+mn-ea"/>
            </a:endParaRPr>
          </a:p>
        </p:txBody>
      </p:sp>
      <p:sp>
        <p:nvSpPr>
          <p:cNvPr id="17" name="文本框 16"/>
          <p:cNvSpPr txBox="1">
            <a:spLocks noChangeArrowheads="1"/>
          </p:cNvSpPr>
          <p:nvPr/>
        </p:nvSpPr>
        <p:spPr bwMode="auto">
          <a:xfrm>
            <a:off x="629841" y="1454944"/>
            <a:ext cx="254079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eaLnBrk="0" fontAlgn="auto" hangingPunct="0"/>
            <a:r>
              <a:rPr lang="zh-CN" altLang="en-US" sz="1800" b="1" cap="small"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项目发展行业前景分析</a:t>
            </a:r>
            <a:endParaRPr lang="zh-CN" altLang="en-US" sz="1800" b="1" cap="small"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12" name="图片 11" descr="缤纷魔方LOGO"/>
          <p:cNvPicPr>
            <a:picLocks noChangeAspect="1"/>
          </p:cNvPicPr>
          <p:nvPr/>
        </p:nvPicPr>
        <p:blipFill>
          <a:blip r:embed="rId1">
            <a:clrChange>
              <a:clrFrom>
                <a:srgbClr val="FFFFFF">
                  <a:alpha val="100000"/>
                </a:srgbClr>
              </a:clrFrom>
              <a:clrTo>
                <a:srgbClr val="FFFFFF">
                  <a:alpha val="100000"/>
                  <a:alpha val="0"/>
                </a:srgbClr>
              </a:clrTo>
            </a:clrChange>
          </a:blip>
          <a:srcRect l="3399" t="9524" r="59250" b="15360"/>
          <a:stretch>
            <a:fillRect/>
          </a:stretch>
        </p:blipFill>
        <p:spPr>
          <a:xfrm>
            <a:off x="3273902" y="840422"/>
            <a:ext cx="757555" cy="831215"/>
          </a:xfrm>
          <a:prstGeom prst="rect">
            <a:avLst/>
          </a:prstGeom>
          <a:effectLst>
            <a:reflection blurRad="6350" stA="52000" endA="300" endPos="35000" dir="5400000" sy="-100000" algn="bl" rotWithShape="0"/>
          </a:effectLst>
        </p:spPr>
      </p:pic>
      <p:grpSp>
        <p:nvGrpSpPr>
          <p:cNvPr id="14338" name="组合 4"/>
          <p:cNvGrpSpPr/>
          <p:nvPr/>
        </p:nvGrpSpPr>
        <p:grpSpPr>
          <a:xfrm>
            <a:off x="2803922" y="5289947"/>
            <a:ext cx="3537347" cy="670322"/>
            <a:chOff x="4329" y="6457"/>
            <a:chExt cx="5570" cy="1055"/>
          </a:xfrm>
        </p:grpSpPr>
        <p:grpSp>
          <p:nvGrpSpPr>
            <p:cNvPr id="14339" name="组合 23"/>
            <p:cNvGrpSpPr/>
            <p:nvPr/>
          </p:nvGrpSpPr>
          <p:grpSpPr>
            <a:xfrm>
              <a:off x="4329" y="6917"/>
              <a:ext cx="5570" cy="90"/>
              <a:chOff x="1949423" y="3788624"/>
              <a:chExt cx="3535680" cy="56088"/>
            </a:xfrm>
          </p:grpSpPr>
          <p:sp>
            <p:nvSpPr>
              <p:cNvPr id="25" name="矩形 24"/>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6" name="矩形 25"/>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7" name="矩形 26"/>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8" name="矩形 27"/>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sp>
          <p:nvSpPr>
            <p:cNvPr id="14344" name="文本框 2"/>
            <p:cNvSpPr txBox="1"/>
            <p:nvPr/>
          </p:nvSpPr>
          <p:spPr>
            <a:xfrm>
              <a:off x="4817" y="6457"/>
              <a:ext cx="4556" cy="580"/>
            </a:xfrm>
            <a:prstGeom prst="rect">
              <a:avLst/>
            </a:prstGeom>
            <a:noFill/>
            <a:ln w="9525">
              <a:noFill/>
            </a:ln>
          </p:spPr>
          <p:txBody>
            <a:bodyPr wrap="none" anchor="t">
              <a:spAutoFit/>
            </a:bodyPr>
            <a:p>
              <a:pPr algn="dist"/>
              <a:r>
                <a:rPr lang="zh-CN" altLang="en-US" sz="1800" b="1">
                  <a:solidFill>
                    <a:schemeClr val="bg1"/>
                  </a:solidFill>
                  <a:latin typeface="微软雅黑" panose="020B0503020204020204" charset="-122"/>
                  <a:ea typeface="微软雅黑" panose="020B0503020204020204" charset="-122"/>
                  <a:sym typeface="宋体" panose="02010600030101010101" pitchFamily="2" charset="-122"/>
                </a:rPr>
                <a:t>我们每天都在不断进步中</a:t>
              </a:r>
              <a:r>
                <a:rPr lang="en-US" altLang="zh-CN" sz="1800" b="1">
                  <a:solidFill>
                    <a:schemeClr val="bg1"/>
                  </a:solidFill>
                  <a:latin typeface="微软雅黑" panose="020B0503020204020204" charset="-122"/>
                  <a:ea typeface="微软雅黑" panose="020B0503020204020204" charset="-122"/>
                  <a:sym typeface="宋体" panose="02010600030101010101" pitchFamily="2" charset="-122"/>
                </a:rPr>
                <a:t>...</a:t>
              </a:r>
              <a:endParaRPr lang="en-US" altLang="zh-CN" sz="1800" b="1">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167" name=" 167"/>
            <p:cNvSpPr/>
            <p:nvPr/>
          </p:nvSpPr>
          <p:spPr>
            <a:xfrm>
              <a:off x="4329" y="7008"/>
              <a:ext cx="5531" cy="504"/>
            </a:xfrm>
            <a:prstGeom prst="roundRect">
              <a:avLst/>
            </a:prstGeom>
            <a:noFill/>
            <a:ln>
              <a:noFill/>
            </a:ln>
            <a:extLst>
              <a:ext uri="{909E8E84-426E-40DD-AFC4-6F175D3DCCD1}">
                <a14:hiddenFill xmlns:a14="http://schemas.microsoft.com/office/drawing/2010/main">
                  <a:solidFill>
                    <a:srgbClr val="01959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9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rPr>
                <a:t>可规模化复制的</a:t>
              </a:r>
              <a:r>
                <a:rPr lang="en-US" altLang="zh-CN" sz="1400" b="1" strike="noStrike" noProof="1">
                  <a:solidFill>
                    <a:srgbClr val="FFFF00"/>
                  </a:solidFill>
                  <a:effectLst/>
                  <a:latin typeface="微软雅黑" panose="020B0503020204020204" charset="-122"/>
                  <a:ea typeface="微软雅黑" panose="020B0503020204020204" charset="-122"/>
                </a:rPr>
                <a:t>24h</a:t>
              </a:r>
              <a:r>
                <a:rPr lang="zh-CN" altLang="en-US" sz="9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rPr>
                <a:t>无人值守体验店</a:t>
              </a:r>
              <a:endParaRPr lang="zh-CN" altLang="en-US" sz="900" b="1"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endParaRPr>
            </a:p>
          </p:txBody>
        </p:sp>
      </p:grpSp>
      <p:sp>
        <p:nvSpPr>
          <p:cNvPr id="4" name="Copyright Notice"/>
          <p:cNvSpPr/>
          <p:nvPr/>
        </p:nvSpPr>
        <p:spPr bwMode="auto">
          <a:xfrm>
            <a:off x="4155437" y="1237605"/>
            <a:ext cx="184785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p>
            <a:pPr fontAlgn="auto"/>
            <a:r>
              <a:rPr lang="zh-CN" altLang="en-US" sz="2400" b="1" strike="noStrike"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rPr>
              <a:t>缤纷魔方</a:t>
            </a:r>
            <a:endParaRPr lang="zh-CN" altLang="en-US" sz="2400" b="1" strike="noStrike"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endParaRPr>
          </a:p>
        </p:txBody>
      </p:sp>
      <p:pic>
        <p:nvPicPr>
          <p:cNvPr id="14347" name="图片 19" descr="缤纷魔方效果图"/>
          <p:cNvPicPr>
            <a:picLocks noChangeAspect="1"/>
          </p:cNvPicPr>
          <p:nvPr/>
        </p:nvPicPr>
        <p:blipFill>
          <a:blip r:embed="rId2"/>
          <a:srcRect l="7455" t="15533" r="8154" b="10564"/>
          <a:stretch>
            <a:fillRect/>
          </a:stretch>
        </p:blipFill>
        <p:spPr>
          <a:xfrm>
            <a:off x="329804" y="2874169"/>
            <a:ext cx="1847850" cy="1213247"/>
          </a:xfrm>
          <a:prstGeom prst="rect">
            <a:avLst/>
          </a:prstGeom>
          <a:noFill/>
          <a:ln w="9525">
            <a:noFill/>
          </a:ln>
        </p:spPr>
      </p:pic>
      <p:sp>
        <p:nvSpPr>
          <p:cNvPr id="17" name="文本框 16"/>
          <p:cNvSpPr txBox="1"/>
          <p:nvPr/>
        </p:nvSpPr>
        <p:spPr>
          <a:xfrm>
            <a:off x="329804" y="4168378"/>
            <a:ext cx="1683544" cy="275590"/>
          </a:xfrm>
          <a:prstGeom prst="rect">
            <a:avLst/>
          </a:prstGeom>
          <a:noFill/>
        </p:spPr>
        <p:txBody>
          <a:bodyPr wrap="square" rtlCol="0">
            <a:spAutoFit/>
          </a:bodyPr>
          <a:p>
            <a:pPr algn="ctr" defTabSz="1450340"/>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第一代魔方</a:t>
            </a:r>
            <a:endPar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5" name="文本框 4"/>
          <p:cNvSpPr txBox="1"/>
          <p:nvPr/>
        </p:nvSpPr>
        <p:spPr>
          <a:xfrm>
            <a:off x="6112669" y="5110163"/>
            <a:ext cx="1683544" cy="275590"/>
          </a:xfrm>
          <a:prstGeom prst="rect">
            <a:avLst/>
          </a:prstGeom>
          <a:noFill/>
        </p:spPr>
        <p:txBody>
          <a:bodyPr wrap="square" rtlCol="0">
            <a:spAutoFit/>
          </a:bodyPr>
          <a:p>
            <a:pPr algn="ctr" defTabSz="1450340"/>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线下无人超市</a:t>
            </a:r>
            <a:endPar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6" name="文本框 5"/>
          <p:cNvSpPr txBox="1"/>
          <p:nvPr/>
        </p:nvSpPr>
        <p:spPr>
          <a:xfrm>
            <a:off x="5904310" y="3311128"/>
            <a:ext cx="1683544" cy="275590"/>
          </a:xfrm>
          <a:prstGeom prst="rect">
            <a:avLst/>
          </a:prstGeom>
          <a:noFill/>
        </p:spPr>
        <p:txBody>
          <a:bodyPr wrap="square" rtlCol="0">
            <a:spAutoFit/>
          </a:bodyPr>
          <a:p>
            <a:pPr algn="ctr" defTabSz="1450340"/>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第三代魔方</a:t>
            </a:r>
            <a:endPar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pic>
        <p:nvPicPr>
          <p:cNvPr id="14351" name="图片 1" descr="602763092829816292"/>
          <p:cNvPicPr>
            <a:picLocks noChangeAspect="1"/>
          </p:cNvPicPr>
          <p:nvPr/>
        </p:nvPicPr>
        <p:blipFill>
          <a:blip r:embed="rId3"/>
          <a:stretch>
            <a:fillRect/>
          </a:stretch>
        </p:blipFill>
        <p:spPr>
          <a:xfrm>
            <a:off x="5584031" y="1671638"/>
            <a:ext cx="2325291" cy="1639491"/>
          </a:xfrm>
          <a:prstGeom prst="rect">
            <a:avLst/>
          </a:prstGeom>
          <a:noFill/>
          <a:ln w="9525">
            <a:noFill/>
          </a:ln>
        </p:spPr>
      </p:pic>
      <p:pic>
        <p:nvPicPr>
          <p:cNvPr id="14352" name="图片 2" descr="缤纷魔方2.0"/>
          <p:cNvPicPr>
            <a:picLocks noChangeAspect="1"/>
          </p:cNvPicPr>
          <p:nvPr/>
        </p:nvPicPr>
        <p:blipFill>
          <a:blip r:embed="rId4"/>
          <a:stretch>
            <a:fillRect/>
          </a:stretch>
        </p:blipFill>
        <p:spPr>
          <a:xfrm>
            <a:off x="2481263" y="2565797"/>
            <a:ext cx="2341960" cy="1521619"/>
          </a:xfrm>
          <a:prstGeom prst="rect">
            <a:avLst/>
          </a:prstGeom>
          <a:noFill/>
          <a:ln w="9525">
            <a:noFill/>
          </a:ln>
        </p:spPr>
      </p:pic>
      <p:pic>
        <p:nvPicPr>
          <p:cNvPr id="14353" name="图片 -2147482608" descr="48613952856460061"/>
          <p:cNvPicPr>
            <a:picLocks noChangeAspect="1"/>
          </p:cNvPicPr>
          <p:nvPr/>
        </p:nvPicPr>
        <p:blipFill>
          <a:blip r:embed="rId5"/>
          <a:srcRect t="6630" r="10492" b="9471"/>
          <a:stretch>
            <a:fillRect/>
          </a:stretch>
        </p:blipFill>
        <p:spPr>
          <a:xfrm>
            <a:off x="5584031" y="3563541"/>
            <a:ext cx="2324100" cy="1546622"/>
          </a:xfrm>
          <a:prstGeom prst="rect">
            <a:avLst/>
          </a:prstGeom>
          <a:noFill/>
          <a:ln w="9525">
            <a:noFill/>
          </a:ln>
        </p:spPr>
      </p:pic>
      <p:sp>
        <p:nvSpPr>
          <p:cNvPr id="7" name="文本框 6"/>
          <p:cNvSpPr txBox="1"/>
          <p:nvPr/>
        </p:nvSpPr>
        <p:spPr>
          <a:xfrm>
            <a:off x="2888456" y="4087416"/>
            <a:ext cx="1683544" cy="275590"/>
          </a:xfrm>
          <a:prstGeom prst="rect">
            <a:avLst/>
          </a:prstGeom>
          <a:noFill/>
        </p:spPr>
        <p:txBody>
          <a:bodyPr wrap="square" rtlCol="0">
            <a:spAutoFit/>
          </a:bodyPr>
          <a:p>
            <a:pPr algn="ctr" defTabSz="1450340"/>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第二代魔方</a:t>
            </a:r>
            <a:endPar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16385" name="图片 1"/>
          <p:cNvPicPr>
            <a:picLocks noChangeAspect="1"/>
          </p:cNvPicPr>
          <p:nvPr/>
        </p:nvPicPr>
        <p:blipFill>
          <a:blip r:embed="rId1"/>
          <a:srcRect l="11005" t="63147" r="34106"/>
          <a:stretch>
            <a:fillRect/>
          </a:stretch>
        </p:blipFill>
        <p:spPr>
          <a:xfrm rot="10800000">
            <a:off x="0" y="5273279"/>
            <a:ext cx="9144000" cy="691753"/>
          </a:xfrm>
          <a:prstGeom prst="rect">
            <a:avLst/>
          </a:prstGeom>
          <a:noFill/>
          <a:ln w="9525">
            <a:noFill/>
          </a:ln>
        </p:spPr>
      </p:pic>
      <p:sp>
        <p:nvSpPr>
          <p:cNvPr id="2" name="矩形 1"/>
          <p:cNvSpPr/>
          <p:nvPr/>
        </p:nvSpPr>
        <p:spPr>
          <a:xfrm>
            <a:off x="685800" y="1344216"/>
            <a:ext cx="2006204" cy="1388269"/>
          </a:xfrm>
          <a:prstGeom prst="rect">
            <a:avLst/>
          </a:prstGeom>
          <a:blipFill dpi="0" rotWithShape="1">
            <a:blip r:embed="rId2" cstate="print"/>
            <a:srcRect/>
            <a:stretch>
              <a:fillRect/>
            </a:stretch>
          </a:blipFill>
          <a:ln>
            <a:noFill/>
          </a:ln>
          <a:effectLst>
            <a:outerShdw blurRad="50800" dist="508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75" b="0" i="0" u="none" strike="noStrike" kern="1200" cap="none" spc="0" normalizeH="0" baseline="0" noProof="1">
              <a:ln>
                <a:noFill/>
              </a:ln>
              <a:solidFill>
                <a:schemeClr val="bg1">
                  <a:lumMod val="50000"/>
                </a:schemeClr>
              </a:solidFill>
              <a:effectLst/>
              <a:uLnTx/>
              <a:uFillTx/>
              <a:latin typeface="+mn-lt"/>
              <a:ea typeface="+mn-ea"/>
              <a:cs typeface="+mn-cs"/>
            </a:endParaRPr>
          </a:p>
        </p:txBody>
      </p:sp>
      <p:sp>
        <p:nvSpPr>
          <p:cNvPr id="6" name="矩形 5"/>
          <p:cNvSpPr/>
          <p:nvPr/>
        </p:nvSpPr>
        <p:spPr>
          <a:xfrm>
            <a:off x="3301604" y="3839766"/>
            <a:ext cx="2146697" cy="1433513"/>
          </a:xfrm>
          <a:prstGeom prst="rect">
            <a:avLst/>
          </a:prstGeom>
          <a:blipFill rotWithShape="1">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75" b="0" i="0" u="none" strike="noStrike" kern="1200" cap="none" spc="0" normalizeH="0" baseline="0" noProof="1">
              <a:ln>
                <a:noFill/>
              </a:ln>
              <a:solidFill>
                <a:schemeClr val="bg1">
                  <a:lumMod val="50000"/>
                </a:schemeClr>
              </a:solidFill>
              <a:effectLst/>
              <a:uLnTx/>
              <a:uFillTx/>
              <a:latin typeface="+mn-lt"/>
              <a:ea typeface="+mn-ea"/>
              <a:cs typeface="+mn-cs"/>
            </a:endParaRPr>
          </a:p>
        </p:txBody>
      </p:sp>
      <p:sp>
        <p:nvSpPr>
          <p:cNvPr id="7" name="矩形 6"/>
          <p:cNvSpPr/>
          <p:nvPr/>
        </p:nvSpPr>
        <p:spPr>
          <a:xfrm>
            <a:off x="3299222" y="1379935"/>
            <a:ext cx="2022872" cy="1435894"/>
          </a:xfrm>
          <a:prstGeom prst="rect">
            <a:avLst/>
          </a:prstGeom>
          <a:blipFill rotWithShape="1">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75" b="0" i="0" u="none" strike="noStrike" kern="1200" cap="none" spc="0" normalizeH="0" baseline="0" noProof="1">
              <a:ln>
                <a:noFill/>
              </a:ln>
              <a:solidFill>
                <a:schemeClr val="bg1">
                  <a:lumMod val="50000"/>
                </a:schemeClr>
              </a:solidFill>
              <a:effectLst/>
              <a:uLnTx/>
              <a:uFillTx/>
              <a:latin typeface="+mn-lt"/>
              <a:ea typeface="+mn-ea"/>
              <a:cs typeface="+mn-cs"/>
            </a:endParaRPr>
          </a:p>
        </p:txBody>
      </p:sp>
      <p:sp>
        <p:nvSpPr>
          <p:cNvPr id="16389" name="文本框 54"/>
          <p:cNvSpPr txBox="1"/>
          <p:nvPr/>
        </p:nvSpPr>
        <p:spPr>
          <a:xfrm>
            <a:off x="627460" y="2663428"/>
            <a:ext cx="1385888" cy="321945"/>
          </a:xfrm>
          <a:prstGeom prst="rect">
            <a:avLst/>
          </a:prstGeom>
          <a:noFill/>
          <a:ln w="9525">
            <a:noFill/>
          </a:ln>
        </p:spPr>
        <p:txBody>
          <a:bodyPr anchor="t">
            <a:spAutoFit/>
          </a:bodyPr>
          <a:p>
            <a:endParaRPr lang="zh-CN" altLang="en-US" sz="1500" dirty="0">
              <a:solidFill>
                <a:srgbClr val="7F7F7F"/>
              </a:solidFill>
              <a:latin typeface="Aspergit" pitchFamily="50" charset="0"/>
              <a:ea typeface="Broken 15" pitchFamily="2" charset="-122"/>
            </a:endParaRPr>
          </a:p>
        </p:txBody>
      </p:sp>
      <p:sp>
        <p:nvSpPr>
          <p:cNvPr id="8" name="文本框 7"/>
          <p:cNvSpPr txBox="1"/>
          <p:nvPr/>
        </p:nvSpPr>
        <p:spPr>
          <a:xfrm>
            <a:off x="718818" y="2986405"/>
            <a:ext cx="1412875" cy="245110"/>
          </a:xfrm>
          <a:prstGeom prst="rect">
            <a:avLst/>
          </a:prstGeom>
          <a:noFill/>
        </p:spPr>
        <p:txBody>
          <a:bodyPr>
            <a:spAutoFit/>
            <a:scene3d>
              <a:camera prst="orthographicFront"/>
              <a:lightRig rig="threePt" dir="t"/>
            </a:scene3d>
          </a:bodyPr>
          <a:p>
            <a:pPr marR="0" algn="ctr" defTabSz="914400" fontAlgn="auto">
              <a:buClrTx/>
              <a:buSzTx/>
              <a:buFont typeface="Arial" panose="020B0604020202020204" pitchFamily="34" charset="0"/>
              <a:buNone/>
              <a:defRPr/>
            </a:pPr>
            <a:r>
              <a:rPr kumimoji="0" lang="zh-CN" altLang="en-US" sz="1000" b="1" kern="1200" cap="small" spc="0" normalizeH="0" baseline="0" noProof="1">
                <a:solidFill>
                  <a:schemeClr val="bg1"/>
                </a:solidFill>
                <a:latin typeface="微软雅黑" panose="020B0503020204020204" charset="-122"/>
                <a:ea typeface="微软雅黑" panose="020B0503020204020204" charset="-122"/>
                <a:cs typeface="+mn-cs"/>
              </a:rPr>
              <a:t>室内详图</a:t>
            </a:r>
            <a:endParaRPr kumimoji="0" lang="zh-CN" altLang="en-US" sz="1000" b="1" kern="1200" cap="small" spc="0" normalizeH="0" baseline="0" noProof="1">
              <a:solidFill>
                <a:schemeClr val="bg1"/>
              </a:solidFill>
              <a:latin typeface="微软雅黑" panose="020B0503020204020204" charset="-122"/>
              <a:ea typeface="微软雅黑" panose="020B0503020204020204" charset="-122"/>
              <a:cs typeface="+mn-cs"/>
            </a:endParaRPr>
          </a:p>
        </p:txBody>
      </p:sp>
      <p:sp>
        <p:nvSpPr>
          <p:cNvPr id="9" name="等腰三角形 8"/>
          <p:cNvSpPr/>
          <p:nvPr/>
        </p:nvSpPr>
        <p:spPr>
          <a:xfrm>
            <a:off x="1377554" y="2842022"/>
            <a:ext cx="119063" cy="101204"/>
          </a:xfrm>
          <a:prstGeom prst="triangle">
            <a:avLst/>
          </a:prstGeom>
          <a:solidFill>
            <a:srgbClr val="A3A2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75" b="0" i="0" u="none" strike="noStrike" kern="1200" cap="none" spc="0" normalizeH="0" baseline="0" noProof="1">
              <a:ln>
                <a:noFill/>
              </a:ln>
              <a:solidFill>
                <a:schemeClr val="bg1">
                  <a:lumMod val="50000"/>
                </a:schemeClr>
              </a:solidFill>
              <a:effectLst/>
              <a:uLnTx/>
              <a:uFillTx/>
              <a:latin typeface="+mn-lt"/>
              <a:ea typeface="+mn-ea"/>
              <a:cs typeface="+mn-cs"/>
            </a:endParaRPr>
          </a:p>
        </p:txBody>
      </p:sp>
      <p:grpSp>
        <p:nvGrpSpPr>
          <p:cNvPr id="10" name="组合 58"/>
          <p:cNvGrpSpPr/>
          <p:nvPr/>
        </p:nvGrpSpPr>
        <p:grpSpPr>
          <a:xfrm>
            <a:off x="3604022" y="3301603"/>
            <a:ext cx="1413272" cy="420693"/>
            <a:chOff x="751062" y="476801"/>
            <a:chExt cx="1883338" cy="559256"/>
          </a:xfrm>
        </p:grpSpPr>
        <p:sp>
          <p:nvSpPr>
            <p:cNvPr id="11" name="文本框 10"/>
            <p:cNvSpPr txBox="1"/>
            <p:nvPr/>
          </p:nvSpPr>
          <p:spPr>
            <a:xfrm>
              <a:off x="751062" y="710216"/>
              <a:ext cx="1883338" cy="325841"/>
            </a:xfrm>
            <a:prstGeom prst="rect">
              <a:avLst/>
            </a:prstGeom>
            <a:noFill/>
          </p:spPr>
          <p:txBody>
            <a:bodyPr>
              <a:spAutoFit/>
            </a:bodyPr>
            <a:p>
              <a:pPr marR="0" algn="ctr" defTabSz="914400" fontAlgn="auto">
                <a:buClrTx/>
                <a:buSzTx/>
                <a:buFont typeface="Arial" panose="020B0604020202020204" pitchFamily="34" charset="0"/>
                <a:buNone/>
                <a:defRPr/>
              </a:pPr>
              <a:r>
                <a:rPr kumimoji="0" lang="zh-CN" altLang="en-US" sz="1000" b="1" kern="1200" cap="small" spc="0" normalizeH="0" baseline="0" noProof="1">
                  <a:gradFill>
                    <a:gsLst>
                      <a:gs pos="21000">
                        <a:srgbClr val="53575C"/>
                      </a:gs>
                      <a:gs pos="88000">
                        <a:srgbClr val="C5C7CA"/>
                      </a:gs>
                    </a:gsLst>
                    <a:lin ang="5400000"/>
                  </a:gradFill>
                  <a:latin typeface="微软雅黑" panose="020B0503020204020204" charset="-122"/>
                  <a:ea typeface="微软雅黑" panose="020B0503020204020204" charset="-122"/>
                  <a:cs typeface="+mn-cs"/>
                  <a:sym typeface="+mn-ea"/>
                </a:rPr>
                <a:t>   </a:t>
              </a:r>
              <a:r>
                <a:rPr kumimoji="0" lang="zh-CN" altLang="en-US" sz="1000" b="1" kern="1200" cap="small" spc="0" normalizeH="0" baseline="0" noProof="1">
                  <a:solidFill>
                    <a:schemeClr val="bg1"/>
                  </a:solidFill>
                  <a:latin typeface="微软雅黑" panose="020B0503020204020204" charset="-122"/>
                  <a:ea typeface="微软雅黑" panose="020B0503020204020204" charset="-122"/>
                  <a:cs typeface="+mn-cs"/>
                  <a:sym typeface="+mn-ea"/>
                </a:rPr>
                <a:t>室内详图</a:t>
              </a:r>
              <a:endParaRPr kumimoji="0" lang="zh-CN" altLang="en-US" sz="1000" b="1" kern="1200" cap="small" spc="0" normalizeH="0" baseline="0" noProof="1">
                <a:solidFill>
                  <a:schemeClr val="bg1"/>
                </a:solidFill>
                <a:latin typeface="微软雅黑" panose="020B0503020204020204" charset="-122"/>
                <a:ea typeface="微软雅黑" panose="020B0503020204020204" charset="-122"/>
                <a:cs typeface="+mn-cs"/>
                <a:sym typeface="+mn-ea"/>
              </a:endParaRPr>
            </a:p>
          </p:txBody>
        </p:sp>
        <p:sp>
          <p:nvSpPr>
            <p:cNvPr id="12" name="等腰三角形 11"/>
            <p:cNvSpPr/>
            <p:nvPr/>
          </p:nvSpPr>
          <p:spPr>
            <a:xfrm flipV="1">
              <a:off x="1699871" y="476801"/>
              <a:ext cx="158664" cy="136119"/>
            </a:xfrm>
            <a:prstGeom prst="triangle">
              <a:avLst/>
            </a:prstGeom>
            <a:solidFill>
              <a:srgbClr val="A3A2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75" b="0" i="0" u="none" strike="noStrike" kern="1200" cap="none" spc="0" normalizeH="0" baseline="0" noProof="1">
                <a:ln>
                  <a:noFill/>
                </a:ln>
                <a:solidFill>
                  <a:schemeClr val="bg1">
                    <a:lumMod val="50000"/>
                  </a:schemeClr>
                </a:solidFill>
                <a:effectLst/>
                <a:uLnTx/>
                <a:uFillTx/>
                <a:latin typeface="+mn-lt"/>
                <a:ea typeface="+mn-ea"/>
                <a:cs typeface="+mn-cs"/>
              </a:endParaRPr>
            </a:p>
          </p:txBody>
        </p:sp>
      </p:grpSp>
      <p:grpSp>
        <p:nvGrpSpPr>
          <p:cNvPr id="13" name="组合 63"/>
          <p:cNvGrpSpPr/>
          <p:nvPr/>
        </p:nvGrpSpPr>
        <p:grpSpPr>
          <a:xfrm>
            <a:off x="4305300" y="2815828"/>
            <a:ext cx="3345656" cy="380773"/>
            <a:chOff x="751062" y="539989"/>
            <a:chExt cx="4458766" cy="506222"/>
          </a:xfrm>
        </p:grpSpPr>
        <p:sp>
          <p:nvSpPr>
            <p:cNvPr id="14" name="文本框 13"/>
            <p:cNvSpPr txBox="1"/>
            <p:nvPr/>
          </p:nvSpPr>
          <p:spPr>
            <a:xfrm>
              <a:off x="751062" y="710216"/>
              <a:ext cx="1883338" cy="335995"/>
            </a:xfrm>
            <a:prstGeom prst="rect">
              <a:avLst/>
            </a:prstGeom>
            <a:noFill/>
          </p:spPr>
          <p:txBody>
            <a:bodyPr>
              <a:spAutoFit/>
              <a:scene3d>
                <a:camera prst="orthographicFront"/>
                <a:lightRig rig="threePt" dir="t"/>
              </a:scene3d>
            </a:bodyPr>
            <a:p>
              <a:pPr marR="0" algn="ctr" defTabSz="914400" fontAlgn="auto">
                <a:buClrTx/>
                <a:buSzTx/>
                <a:buFont typeface="Arial" panose="020B0604020202020204" pitchFamily="34" charset="0"/>
                <a:buNone/>
                <a:defRPr/>
              </a:pPr>
              <a:r>
                <a:rPr kumimoji="0" lang="en-US" altLang="zh-CN" sz="1050" b="1" kern="1200" cap="none" spc="0" normalizeH="0" baseline="0" noProof="1">
                  <a:gradFill>
                    <a:gsLst>
                      <a:gs pos="21000">
                        <a:srgbClr val="53575C"/>
                      </a:gs>
                      <a:gs pos="88000">
                        <a:srgbClr val="C5C7CA"/>
                      </a:gs>
                    </a:gsLst>
                    <a:lin ang="5400000"/>
                  </a:gradFill>
                  <a:latin typeface="微软雅黑" panose="020B0503020204020204" charset="-122"/>
                  <a:ea typeface="微软雅黑" panose="020B0503020204020204" charset="-122"/>
                  <a:cs typeface="Aharoni" pitchFamily="2" charset="-79"/>
                  <a:sym typeface="+mn-ea"/>
                </a:rPr>
                <a:t> </a:t>
              </a:r>
              <a:r>
                <a:rPr kumimoji="0" lang="zh-CN" altLang="en-US" sz="1000" b="1" kern="1200" cap="small" spc="0" normalizeH="0" baseline="0" noProof="1">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sym typeface="+mn-ea"/>
                </a:rPr>
                <a:t> </a:t>
              </a:r>
              <a:r>
                <a:rPr kumimoji="0" lang="zh-CN" altLang="en-US" sz="1000" b="1" kern="1200" cap="small" spc="0" normalizeH="0" baseline="0" noProof="1">
                  <a:solidFill>
                    <a:schemeClr val="bg1"/>
                  </a:solidFill>
                  <a:latin typeface="微软雅黑" panose="020B0503020204020204" charset="-122"/>
                  <a:ea typeface="微软雅黑" panose="020B0503020204020204" charset="-122"/>
                  <a:cs typeface="+mn-cs"/>
                  <a:sym typeface="+mn-ea"/>
                </a:rPr>
                <a:t>全智能便民柜</a:t>
              </a:r>
              <a:endParaRPr kumimoji="0" lang="zh-CN" altLang="en-US" sz="1000" b="1" kern="1200" cap="small" spc="0" normalizeH="0" baseline="0" noProof="1">
                <a:solidFill>
                  <a:schemeClr val="bg1"/>
                </a:solidFill>
                <a:latin typeface="微软雅黑" panose="020B0503020204020204" charset="-122"/>
                <a:ea typeface="微软雅黑" panose="020B0503020204020204" charset="-122"/>
                <a:cs typeface="+mn-cs"/>
                <a:sym typeface="+mn-ea"/>
              </a:endParaRPr>
            </a:p>
          </p:txBody>
        </p:sp>
        <p:sp>
          <p:nvSpPr>
            <p:cNvPr id="15" name="等腰三角形 14"/>
            <p:cNvSpPr/>
            <p:nvPr/>
          </p:nvSpPr>
          <p:spPr>
            <a:xfrm>
              <a:off x="1699871" y="539989"/>
              <a:ext cx="158664" cy="136128"/>
            </a:xfrm>
            <a:prstGeom prst="triangle">
              <a:avLst/>
            </a:prstGeom>
            <a:solidFill>
              <a:srgbClr val="A3A2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75" b="0" i="0" u="none" strike="noStrike" kern="1200" cap="none" spc="0" normalizeH="0" baseline="0" noProof="1">
                <a:ln>
                  <a:noFill/>
                </a:ln>
                <a:solidFill>
                  <a:schemeClr val="bg1">
                    <a:lumMod val="50000"/>
                  </a:schemeClr>
                </a:solidFill>
                <a:effectLst/>
                <a:uLnTx/>
                <a:uFillTx/>
                <a:latin typeface="+mn-lt"/>
                <a:ea typeface="+mn-ea"/>
                <a:cs typeface="+mn-cs"/>
              </a:endParaRPr>
            </a:p>
          </p:txBody>
        </p:sp>
        <p:sp>
          <p:nvSpPr>
            <p:cNvPr id="16" name="文本框 15"/>
            <p:cNvSpPr txBox="1"/>
            <p:nvPr/>
          </p:nvSpPr>
          <p:spPr>
            <a:xfrm>
              <a:off x="3326490" y="677292"/>
              <a:ext cx="1883338" cy="335995"/>
            </a:xfrm>
            <a:prstGeom prst="rect">
              <a:avLst/>
            </a:prstGeom>
            <a:noFill/>
          </p:spPr>
          <p:txBody>
            <a:bodyPr>
              <a:spAutoFit/>
              <a:scene3d>
                <a:camera prst="orthographicFront"/>
                <a:lightRig rig="threePt" dir="t"/>
              </a:scene3d>
            </a:bodyPr>
            <a:p>
              <a:pPr marR="0" algn="ctr" defTabSz="914400" fontAlgn="auto">
                <a:buClrTx/>
                <a:buSzTx/>
                <a:buFont typeface="Arial" panose="020B0604020202020204" pitchFamily="34" charset="0"/>
                <a:buNone/>
                <a:defRPr/>
              </a:pPr>
              <a:r>
                <a:rPr kumimoji="0" lang="en-US" altLang="zh-CN" sz="1050" b="1" kern="1200" cap="none" spc="0" normalizeH="0" baseline="0" noProof="1">
                  <a:solidFill>
                    <a:schemeClr val="bg1"/>
                  </a:solidFill>
                  <a:latin typeface="微软雅黑" panose="020B0503020204020204" charset="-122"/>
                  <a:ea typeface="微软雅黑" panose="020B0503020204020204" charset="-122"/>
                  <a:cs typeface="Aharoni" pitchFamily="2" charset="-79"/>
                  <a:sym typeface="+mn-ea"/>
                </a:rPr>
                <a:t> </a:t>
              </a:r>
              <a:r>
                <a:rPr kumimoji="0" lang="zh-CN" altLang="en-US" sz="1050" b="1" kern="1200" cap="none" spc="0" normalizeH="0" baseline="0" noProof="1">
                  <a:solidFill>
                    <a:schemeClr val="bg1"/>
                  </a:solidFill>
                  <a:latin typeface="微软雅黑" panose="020B0503020204020204" charset="-122"/>
                  <a:ea typeface="微软雅黑" panose="020B0503020204020204" charset="-122"/>
                  <a:cs typeface="Aharoni" pitchFamily="2" charset="-79"/>
                  <a:sym typeface="+mn-ea"/>
                </a:rPr>
                <a:t>智能服务系统</a:t>
              </a:r>
              <a:endParaRPr kumimoji="0" lang="zh-CN" altLang="en-US" sz="1050" b="1" kern="1200" cap="none" spc="0" normalizeH="0" baseline="0" noProof="1">
                <a:solidFill>
                  <a:schemeClr val="bg1"/>
                </a:solidFill>
                <a:latin typeface="微软雅黑" panose="020B0503020204020204" charset="-122"/>
                <a:ea typeface="微软雅黑" panose="020B0503020204020204" charset="-122"/>
                <a:cs typeface="Aharoni" pitchFamily="2" charset="-79"/>
                <a:sym typeface="+mn-ea"/>
              </a:endParaRPr>
            </a:p>
          </p:txBody>
        </p:sp>
      </p:grpSp>
      <p:grpSp>
        <p:nvGrpSpPr>
          <p:cNvPr id="17" name="组合 68"/>
          <p:cNvGrpSpPr/>
          <p:nvPr/>
        </p:nvGrpSpPr>
        <p:grpSpPr>
          <a:xfrm>
            <a:off x="6197204" y="3376613"/>
            <a:ext cx="1413272" cy="433229"/>
            <a:chOff x="676558" y="480861"/>
            <a:chExt cx="1883338" cy="576022"/>
          </a:xfrm>
        </p:grpSpPr>
        <p:sp>
          <p:nvSpPr>
            <p:cNvPr id="18" name="文本框 17"/>
            <p:cNvSpPr txBox="1"/>
            <p:nvPr/>
          </p:nvSpPr>
          <p:spPr>
            <a:xfrm>
              <a:off x="676558" y="730984"/>
              <a:ext cx="1883338" cy="325899"/>
            </a:xfrm>
            <a:prstGeom prst="rect">
              <a:avLst/>
            </a:prstGeom>
            <a:noFill/>
          </p:spPr>
          <p:txBody>
            <a:bodyPr>
              <a:spAutoFit/>
            </a:bodyPr>
            <a:p>
              <a:pPr marR="0" algn="ctr" defTabSz="914400" fontAlgn="auto">
                <a:buClrTx/>
                <a:buSzTx/>
                <a:buFont typeface="Arial" panose="020B0604020202020204" pitchFamily="34" charset="0"/>
                <a:buNone/>
                <a:defRPr/>
              </a:pPr>
              <a:r>
                <a:rPr kumimoji="0" lang="zh-CN" altLang="en-US" sz="1000" b="1" kern="1200" cap="small" spc="0" normalizeH="0" baseline="0" noProof="1">
                  <a:solidFill>
                    <a:schemeClr val="bg1"/>
                  </a:solidFill>
                  <a:latin typeface="微软雅黑" panose="020B0503020204020204" charset="-122"/>
                  <a:ea typeface="微软雅黑" panose="020B0503020204020204" charset="-122"/>
                  <a:cs typeface="+mn-cs"/>
                  <a:sym typeface="+mn-ea"/>
                </a:rPr>
                <a:t>  智能终端机</a:t>
              </a:r>
              <a:endParaRPr kumimoji="0" lang="zh-CN" altLang="en-US" sz="1000" b="1" kern="1200" cap="small" spc="0" normalizeH="0" baseline="0" noProof="1">
                <a:solidFill>
                  <a:schemeClr val="bg1"/>
                </a:solidFill>
                <a:latin typeface="微软雅黑" panose="020B0503020204020204" charset="-122"/>
                <a:ea typeface="微软雅黑" panose="020B0503020204020204" charset="-122"/>
                <a:cs typeface="+mn-cs"/>
                <a:sym typeface="+mn-ea"/>
              </a:endParaRPr>
            </a:p>
          </p:txBody>
        </p:sp>
        <p:sp>
          <p:nvSpPr>
            <p:cNvPr id="19" name="等腰三角形 18"/>
            <p:cNvSpPr/>
            <p:nvPr/>
          </p:nvSpPr>
          <p:spPr>
            <a:xfrm flipV="1">
              <a:off x="1598394" y="480861"/>
              <a:ext cx="147558" cy="147225"/>
            </a:xfrm>
            <a:prstGeom prst="triangle">
              <a:avLst/>
            </a:prstGeom>
            <a:solidFill>
              <a:srgbClr val="A3A2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75" b="0" i="0" u="none" strike="noStrike" kern="1200" cap="none" spc="0" normalizeH="0" baseline="0" noProof="1">
                <a:ln>
                  <a:noFill/>
                </a:ln>
                <a:solidFill>
                  <a:schemeClr val="bg1">
                    <a:lumMod val="50000"/>
                  </a:schemeClr>
                </a:solidFill>
                <a:effectLst/>
                <a:uLnTx/>
                <a:uFillTx/>
                <a:latin typeface="+mn-lt"/>
                <a:ea typeface="+mn-ea"/>
                <a:cs typeface="+mn-cs"/>
              </a:endParaRPr>
            </a:p>
          </p:txBody>
        </p:sp>
      </p:grpSp>
      <p:sp>
        <p:nvSpPr>
          <p:cNvPr id="20" name="文本框 19"/>
          <p:cNvSpPr txBox="1"/>
          <p:nvPr/>
        </p:nvSpPr>
        <p:spPr>
          <a:xfrm rot="5400000">
            <a:off x="6940154" y="3400425"/>
            <a:ext cx="2264569" cy="398780"/>
          </a:xfrm>
          <a:prstGeom prst="rect">
            <a:avLst/>
          </a:prstGeom>
          <a:noFill/>
        </p:spPr>
        <p:txBody>
          <a:bodyPr>
            <a:spAutoFit/>
          </a:bodyPr>
          <a:p>
            <a:pPr marR="0" defTabSz="914400" fontAlgn="auto">
              <a:buClrTx/>
              <a:buSzTx/>
              <a:buFont typeface="Arial" panose="020B0604020202020204" pitchFamily="34" charset="0"/>
              <a:buNone/>
              <a:defRPr/>
            </a:pPr>
            <a:r>
              <a:rPr kumimoji="0" lang="zh-CN" altLang="en-US" sz="2000" kern="1200" cap="none" spc="0" normalizeH="0" baseline="0" noProof="1">
                <a:solidFill>
                  <a:srgbClr val="FFFF00"/>
                </a:solidFill>
                <a:latin typeface="Calibri" panose="020F0502020204030204" charset="0"/>
                <a:ea typeface="微软雅黑" panose="020B0503020204020204" charset="-122"/>
                <a:cs typeface="+mn-cs"/>
                <a:sym typeface="+mn-ea"/>
              </a:rPr>
              <a:t>Adva</a:t>
            </a:r>
            <a:r>
              <a:rPr kumimoji="0" lang="zh-CN" altLang="en-US" sz="1800" b="1" kern="1200" cap="small" spc="0" normalizeH="0" baseline="0" noProof="1">
                <a:solidFill>
                  <a:srgbClr val="FFFF00"/>
                </a:solidFill>
                <a:latin typeface="微软雅黑" panose="020B0503020204020204" charset="-122"/>
                <a:ea typeface="微软雅黑" panose="020B0503020204020204" charset="-122"/>
                <a:cs typeface="+mn-cs"/>
                <a:sym typeface="+mn-ea"/>
              </a:rPr>
              <a:t>ntage</a:t>
            </a:r>
            <a:r>
              <a:rPr kumimoji="0" lang="zh-CN" altLang="en-US" sz="1800" kern="1200" cap="none" spc="0" normalizeH="0" baseline="0" noProof="1">
                <a:solidFill>
                  <a:srgbClr val="FFFF00"/>
                </a:solidFill>
                <a:latin typeface="Calibri" panose="020F0502020204030204" charset="0"/>
                <a:ea typeface="微软雅黑" panose="020B0503020204020204" charset="-122"/>
                <a:cs typeface="+mn-cs"/>
                <a:sym typeface="+mn-ea"/>
              </a:rPr>
              <a:t> </a:t>
            </a:r>
            <a:r>
              <a:rPr kumimoji="0" lang="zh-CN" altLang="en-US" sz="2000" kern="1200" cap="none" spc="0" normalizeH="0" baseline="0" noProof="1">
                <a:solidFill>
                  <a:srgbClr val="FFFF00"/>
                </a:solidFill>
                <a:latin typeface="Calibri" panose="020F0502020204030204" charset="0"/>
                <a:ea typeface="微软雅黑" panose="020B0503020204020204" charset="-122"/>
                <a:cs typeface="+mn-cs"/>
                <a:sym typeface="+mn-ea"/>
              </a:rPr>
              <a:t>ana</a:t>
            </a:r>
            <a:r>
              <a:rPr kumimoji="0" lang="zh-CN" altLang="en-US" sz="1800" b="1" kern="1200" cap="small" spc="0" normalizeH="0" baseline="0" noProof="1">
                <a:solidFill>
                  <a:srgbClr val="FFFF00"/>
                </a:solidFill>
                <a:latin typeface="微软雅黑" panose="020B0503020204020204" charset="-122"/>
                <a:ea typeface="微软雅黑" panose="020B0503020204020204" charset="-122"/>
                <a:cs typeface="+mn-cs"/>
                <a:sym typeface="+mn-ea"/>
              </a:rPr>
              <a:t>lysis</a:t>
            </a:r>
            <a:endParaRPr kumimoji="0" lang="zh-CN" altLang="en-US" sz="1800" b="1" kern="1200" cap="small" spc="0" normalizeH="0" baseline="0" noProof="1">
              <a:solidFill>
                <a:srgbClr val="FFFF00"/>
              </a:solidFill>
              <a:latin typeface="微软雅黑" panose="020B0503020204020204" charset="-122"/>
              <a:ea typeface="微软雅黑" panose="020B0503020204020204" charset="-122"/>
              <a:cs typeface="+mn-cs"/>
              <a:sym typeface="+mn-ea"/>
            </a:endParaRPr>
          </a:p>
        </p:txBody>
      </p:sp>
      <p:sp>
        <p:nvSpPr>
          <p:cNvPr id="21" name="文本框 20"/>
          <p:cNvSpPr txBox="1"/>
          <p:nvPr/>
        </p:nvSpPr>
        <p:spPr>
          <a:xfrm>
            <a:off x="7827008" y="1211103"/>
            <a:ext cx="1106170" cy="2165350"/>
          </a:xfrm>
          <a:prstGeom prst="rect">
            <a:avLst/>
          </a:prstGeom>
          <a:noFill/>
        </p:spPr>
        <p:txBody>
          <a:bodyPr vert="eaVert">
            <a:spAutoFit/>
          </a:bodyPr>
          <a:p>
            <a:pPr marR="0" defTabSz="914400" fontAlgn="auto">
              <a:buClrTx/>
              <a:buSzTx/>
              <a:buFont typeface="Arial" panose="020B0604020202020204" pitchFamily="34" charset="0"/>
              <a:buNone/>
              <a:defRPr/>
            </a:pPr>
            <a:r>
              <a:rPr kumimoji="0" lang="zh-CN" altLang="en-US" sz="3200" b="1" kern="1200" cap="small" spc="0" normalizeH="0" baseline="0" noProof="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cs"/>
              </a:rPr>
              <a:t>魔方多视角</a:t>
            </a:r>
            <a:endParaRPr kumimoji="0" lang="zh-CN" altLang="en-US" sz="3200" b="1" kern="1200" cap="small" spc="0" normalizeH="0" baseline="0" noProof="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cs"/>
            </a:endParaRPr>
          </a:p>
          <a:p>
            <a:pPr marR="0" defTabSz="914400" fontAlgn="auto">
              <a:buClrTx/>
              <a:buSzTx/>
              <a:buFont typeface="Arial" panose="020B0604020202020204" pitchFamily="34" charset="0"/>
              <a:buNone/>
              <a:defRPr/>
            </a:pPr>
            <a:r>
              <a:rPr kumimoji="0" lang="zh-CN" altLang="en-US" sz="2800" b="1" kern="1200" cap="small" spc="0" normalizeH="0" baseline="0" noProof="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cs"/>
              </a:rPr>
              <a:t>分析图</a:t>
            </a:r>
            <a:endParaRPr kumimoji="0" lang="zh-CN" altLang="en-US" sz="2800" b="1" kern="1200" cap="small" spc="0" normalizeH="0" baseline="0" noProof="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cs"/>
            </a:endParaRPr>
          </a:p>
        </p:txBody>
      </p:sp>
      <p:pic>
        <p:nvPicPr>
          <p:cNvPr id="16404" name="图片 3" descr="缤纷魔方效果图"/>
          <p:cNvPicPr>
            <a:picLocks noChangeAspect="1"/>
          </p:cNvPicPr>
          <p:nvPr/>
        </p:nvPicPr>
        <p:blipFill>
          <a:blip r:embed="rId5"/>
          <a:srcRect l="72218" t="41809" r="11031" b="37450"/>
          <a:stretch>
            <a:fillRect/>
          </a:stretch>
        </p:blipFill>
        <p:spPr>
          <a:xfrm>
            <a:off x="5934075" y="3830241"/>
            <a:ext cx="1938338" cy="1443038"/>
          </a:xfrm>
          <a:prstGeom prst="rect">
            <a:avLst/>
          </a:prstGeom>
          <a:noFill/>
          <a:ln w="9525">
            <a:noFill/>
          </a:ln>
        </p:spPr>
      </p:pic>
      <p:grpSp>
        <p:nvGrpSpPr>
          <p:cNvPr id="22" name="组合 2"/>
          <p:cNvGrpSpPr/>
          <p:nvPr/>
        </p:nvGrpSpPr>
        <p:grpSpPr>
          <a:xfrm>
            <a:off x="994172" y="3403997"/>
            <a:ext cx="1413272" cy="574654"/>
            <a:chOff x="751062" y="476801"/>
            <a:chExt cx="1883338" cy="762664"/>
          </a:xfrm>
        </p:grpSpPr>
        <p:sp>
          <p:nvSpPr>
            <p:cNvPr id="23" name="文本框 22"/>
            <p:cNvSpPr txBox="1"/>
            <p:nvPr/>
          </p:nvSpPr>
          <p:spPr>
            <a:xfrm>
              <a:off x="751062" y="710216"/>
              <a:ext cx="1883338" cy="529249"/>
            </a:xfrm>
            <a:prstGeom prst="rect">
              <a:avLst/>
            </a:prstGeom>
            <a:noFill/>
          </p:spPr>
          <p:txBody>
            <a:bodyPr>
              <a:spAutoFit/>
            </a:bodyPr>
            <a:p>
              <a:pPr marR="0" algn="ctr" defTabSz="914400" fontAlgn="auto">
                <a:buClrTx/>
                <a:buSzTx/>
                <a:buFont typeface="Arial" panose="020B0604020202020204" pitchFamily="34" charset="0"/>
                <a:buNone/>
                <a:defRPr/>
              </a:pPr>
              <a:r>
                <a:rPr kumimoji="0" lang="zh-CN" altLang="en-US" sz="1000" b="1" kern="1200" cap="small" spc="0" normalizeH="0" baseline="0" noProof="1">
                  <a:gradFill>
                    <a:gsLst>
                      <a:gs pos="21000">
                        <a:srgbClr val="53575C"/>
                      </a:gs>
                      <a:gs pos="88000">
                        <a:srgbClr val="C5C7CA"/>
                      </a:gs>
                    </a:gsLst>
                    <a:lin ang="5400000"/>
                  </a:gradFill>
                  <a:latin typeface="微软雅黑" panose="020B0503020204020204" charset="-122"/>
                  <a:ea typeface="微软雅黑" panose="020B0503020204020204" charset="-122"/>
                  <a:cs typeface="+mn-cs"/>
                  <a:sym typeface="+mn-ea"/>
                </a:rPr>
                <a:t>   </a:t>
              </a:r>
              <a:r>
                <a:rPr kumimoji="0" lang="zh-CN" altLang="en-US" sz="1000" b="1" kern="1200" cap="small" spc="0" normalizeH="0" baseline="0" noProof="1">
                  <a:solidFill>
                    <a:schemeClr val="bg1"/>
                  </a:solidFill>
                  <a:latin typeface="微软雅黑" panose="020B0503020204020204" charset="-122"/>
                  <a:ea typeface="微软雅黑" panose="020B0503020204020204" charset="-122"/>
                  <a:cs typeface="+mn-cs"/>
                  <a:sym typeface="+mn-ea"/>
                </a:rPr>
                <a:t>幻彩式外形灯光设计</a:t>
              </a:r>
              <a:endParaRPr kumimoji="0" lang="zh-CN" altLang="en-US" sz="1000" b="1" kern="1200" cap="small" spc="0" normalizeH="0" baseline="0" noProof="1">
                <a:solidFill>
                  <a:schemeClr val="bg1"/>
                </a:solidFill>
                <a:latin typeface="微软雅黑" panose="020B0503020204020204" charset="-122"/>
                <a:ea typeface="微软雅黑" panose="020B0503020204020204" charset="-122"/>
                <a:cs typeface="+mn-cs"/>
                <a:sym typeface="+mn-ea"/>
              </a:endParaRPr>
            </a:p>
          </p:txBody>
        </p:sp>
        <p:sp>
          <p:nvSpPr>
            <p:cNvPr id="24" name="等腰三角形 23"/>
            <p:cNvSpPr/>
            <p:nvPr/>
          </p:nvSpPr>
          <p:spPr>
            <a:xfrm flipV="1">
              <a:off x="1699871" y="476801"/>
              <a:ext cx="158664" cy="135955"/>
            </a:xfrm>
            <a:prstGeom prst="triangle">
              <a:avLst/>
            </a:prstGeom>
            <a:solidFill>
              <a:srgbClr val="A3A2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75" b="0" i="0" u="none" strike="noStrike" kern="1200" cap="none" spc="0" normalizeH="0" baseline="0" noProof="1">
                <a:ln>
                  <a:noFill/>
                </a:ln>
                <a:solidFill>
                  <a:schemeClr val="bg1">
                    <a:lumMod val="50000"/>
                  </a:schemeClr>
                </a:solidFill>
                <a:effectLst/>
                <a:uLnTx/>
                <a:uFillTx/>
                <a:latin typeface="+mn-lt"/>
                <a:ea typeface="+mn-ea"/>
                <a:cs typeface="+mn-cs"/>
              </a:endParaRPr>
            </a:p>
          </p:txBody>
        </p:sp>
      </p:grpSp>
      <p:pic>
        <p:nvPicPr>
          <p:cNvPr id="16408" name="图片 -2147482601" descr="449556851295721205"/>
          <p:cNvPicPr>
            <a:picLocks noChangeAspect="1"/>
          </p:cNvPicPr>
          <p:nvPr/>
        </p:nvPicPr>
        <p:blipFill>
          <a:blip r:embed="rId6"/>
          <a:stretch>
            <a:fillRect/>
          </a:stretch>
        </p:blipFill>
        <p:spPr>
          <a:xfrm>
            <a:off x="5934075" y="1396604"/>
            <a:ext cx="1890713" cy="1419225"/>
          </a:xfrm>
          <a:prstGeom prst="rect">
            <a:avLst/>
          </a:prstGeom>
          <a:noFill/>
          <a:ln w="9525">
            <a:noFill/>
          </a:ln>
        </p:spPr>
      </p:pic>
      <p:pic>
        <p:nvPicPr>
          <p:cNvPr id="16409" name="图片 12" descr="743012610934779867"/>
          <p:cNvPicPr>
            <a:picLocks noChangeAspect="1"/>
          </p:cNvPicPr>
          <p:nvPr/>
        </p:nvPicPr>
        <p:blipFill>
          <a:blip r:embed="rId7"/>
          <a:stretch>
            <a:fillRect/>
          </a:stretch>
        </p:blipFill>
        <p:spPr>
          <a:xfrm>
            <a:off x="535781" y="3814763"/>
            <a:ext cx="2069306" cy="1458516"/>
          </a:xfrm>
          <a:prstGeom prst="rect">
            <a:avLst/>
          </a:prstGeom>
          <a:noFill/>
          <a:ln w="9525">
            <a:noFill/>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vertical)">
                                      <p:cBhvr>
                                        <p:cTn id="10" dur="500"/>
                                        <p:tgtEl>
                                          <p:spTgt spid="6"/>
                                        </p:tgtEl>
                                      </p:cBhvr>
                                    </p:animEffect>
                                  </p:childTnLst>
                                </p:cTn>
                              </p:par>
                              <p:par>
                                <p:cTn id="11" presetID="47"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par>
                                <p:cTn id="29" presetID="50" presetClass="entr" presetSubtype="0" decel="100000" fill="hold" grpId="0" nodeType="withEffect">
                                  <p:stCondLst>
                                    <p:cond delay="0"/>
                                  </p:stCondLst>
                                  <p:iterate type="wd">
                                    <p:tmPct val="10000"/>
                                  </p:iterate>
                                  <p:childTnLst>
                                    <p:set>
                                      <p:cBhvr>
                                        <p:cTn id="30" dur="1" fill="hold">
                                          <p:stCondLst>
                                            <p:cond delay="0"/>
                                          </p:stCondLst>
                                        </p:cTn>
                                        <p:tgtEl>
                                          <p:spTgt spid="20"/>
                                        </p:tgtEl>
                                        <p:attrNameLst>
                                          <p:attrName>style.visibility</p:attrName>
                                        </p:attrNameLst>
                                      </p:cBhvr>
                                      <p:to>
                                        <p:strVal val="visible"/>
                                      </p:to>
                                    </p:set>
                                    <p:anim calcmode="lin" valueType="num">
                                      <p:cBhvr>
                                        <p:cTn id="31" dur="750" fill="hold"/>
                                        <p:tgtEl>
                                          <p:spTgt spid="20"/>
                                        </p:tgtEl>
                                        <p:attrNameLst>
                                          <p:attrName>ppt_w</p:attrName>
                                        </p:attrNameLst>
                                      </p:cBhvr>
                                      <p:tavLst>
                                        <p:tav tm="0">
                                          <p:val>
                                            <p:strVal val="#ppt_w+.3"/>
                                          </p:val>
                                        </p:tav>
                                        <p:tav tm="100000">
                                          <p:val>
                                            <p:strVal val="#ppt_w"/>
                                          </p:val>
                                        </p:tav>
                                      </p:tavLst>
                                    </p:anim>
                                    <p:anim calcmode="lin" valueType="num">
                                      <p:cBhvr>
                                        <p:cTn id="32" dur="750" fill="hold"/>
                                        <p:tgtEl>
                                          <p:spTgt spid="20"/>
                                        </p:tgtEl>
                                        <p:attrNameLst>
                                          <p:attrName>ppt_h</p:attrName>
                                        </p:attrNameLst>
                                      </p:cBhvr>
                                      <p:tavLst>
                                        <p:tav tm="0">
                                          <p:val>
                                            <p:strVal val="#ppt_h"/>
                                          </p:val>
                                        </p:tav>
                                        <p:tav tm="100000">
                                          <p:val>
                                            <p:strVal val="#ppt_h"/>
                                          </p:val>
                                        </p:tav>
                                      </p:tavLst>
                                    </p:anim>
                                    <p:animEffect transition="in" filter="fade">
                                      <p:cBhvr>
                                        <p:cTn id="33" dur="750"/>
                                        <p:tgtEl>
                                          <p:spTgt spid="20"/>
                                        </p:tgtEl>
                                      </p:cBhvr>
                                    </p:animEffect>
                                  </p:childTnLst>
                                </p:cTn>
                              </p:par>
                              <p:par>
                                <p:cTn id="34" presetID="47"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P spid="7" grpId="0" bldLvl="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17409" name="组合 1"/>
          <p:cNvGrpSpPr/>
          <p:nvPr/>
        </p:nvGrpSpPr>
        <p:grpSpPr>
          <a:xfrm>
            <a:off x="0" y="1396604"/>
            <a:ext cx="9144000" cy="46434"/>
            <a:chOff x="0" y="539600"/>
            <a:chExt cx="9144000" cy="45719"/>
          </a:xfrm>
        </p:grpSpPr>
        <p:grpSp>
          <p:nvGrpSpPr>
            <p:cNvPr id="17410" name="组合 6"/>
            <p:cNvGrpSpPr/>
            <p:nvPr/>
          </p:nvGrpSpPr>
          <p:grpSpPr>
            <a:xfrm flipV="1">
              <a:off x="3314700" y="539600"/>
              <a:ext cx="5829300" cy="45719"/>
              <a:chOff x="1949423" y="3788624"/>
              <a:chExt cx="3535680" cy="56088"/>
            </a:xfrm>
          </p:grpSpPr>
          <p:sp>
            <p:nvSpPr>
              <p:cNvPr id="13" name="矩形 12"/>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4" name="矩形 13"/>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5" name="矩形 14"/>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6" name="矩形 15"/>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grpSp>
          <p:nvGrpSpPr>
            <p:cNvPr id="17415" name="组合 7"/>
            <p:cNvGrpSpPr/>
            <p:nvPr/>
          </p:nvGrpSpPr>
          <p:grpSpPr>
            <a:xfrm flipV="1">
              <a:off x="0" y="539600"/>
              <a:ext cx="532448" cy="45719"/>
              <a:chOff x="1949423" y="3788624"/>
              <a:chExt cx="3535680" cy="56088"/>
            </a:xfrm>
          </p:grpSpPr>
          <p:sp>
            <p:nvSpPr>
              <p:cNvPr id="9" name="矩形 8"/>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0" name="矩形 9"/>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1" name="矩形 10"/>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grpSp>
      <p:sp>
        <p:nvSpPr>
          <p:cNvPr id="17" name="文本框 16"/>
          <p:cNvSpPr txBox="1">
            <a:spLocks noChangeArrowheads="1"/>
          </p:cNvSpPr>
          <p:nvPr/>
        </p:nvSpPr>
        <p:spPr bwMode="auto">
          <a:xfrm>
            <a:off x="795020" y="1036955"/>
            <a:ext cx="241744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eaLnBrk="0" fontAlgn="auto" hangingPunct="0"/>
            <a:r>
              <a:rPr lang="en-US" altLang="zh-CN"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sym typeface="+mn-ea"/>
              </a:rPr>
              <a:t>3.0</a:t>
            </a:r>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sym typeface="+mn-ea"/>
              </a:rPr>
              <a:t>版项目</a:t>
            </a:r>
            <a:r>
              <a:rPr lang="en-US" altLang="zh-CN" sz="32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sym typeface="+mn-ea"/>
              </a:rPr>
              <a:t>5</a:t>
            </a:r>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sym typeface="+mn-ea"/>
              </a:rPr>
              <a:t>大优势</a:t>
            </a:r>
            <a:endPar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sym typeface="+mn-ea"/>
            </a:endParaRPr>
          </a:p>
        </p:txBody>
      </p:sp>
      <p:sp>
        <p:nvSpPr>
          <p:cNvPr id="3" name="六边形 2"/>
          <p:cNvSpPr/>
          <p:nvPr/>
        </p:nvSpPr>
        <p:spPr>
          <a:xfrm rot="16200000">
            <a:off x="3340298" y="1992511"/>
            <a:ext cx="1139429" cy="1012031"/>
          </a:xfrm>
          <a:prstGeom prst="hexagon">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z="1000" strike="noStrike" noProof="1" dirty="0">
              <a:latin typeface="微软雅黑" panose="020B0503020204020204" charset="-122"/>
              <a:ea typeface="微软雅黑" panose="020B0503020204020204" charset="-122"/>
              <a:sym typeface="微软雅黑" panose="020B0503020204020204" charset="-122"/>
            </a:endParaRPr>
          </a:p>
        </p:txBody>
      </p:sp>
      <p:sp>
        <p:nvSpPr>
          <p:cNvPr id="4" name="六边形 3"/>
          <p:cNvSpPr/>
          <p:nvPr/>
        </p:nvSpPr>
        <p:spPr>
          <a:xfrm rot="16200000">
            <a:off x="4478536" y="1992511"/>
            <a:ext cx="1139429" cy="1012031"/>
          </a:xfrm>
          <a:prstGeom prst="hexago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z="1000" strike="noStrike" noProof="1">
              <a:latin typeface="微软雅黑" panose="020B0503020204020204" charset="-122"/>
              <a:ea typeface="微软雅黑" panose="020B0503020204020204" charset="-122"/>
              <a:sym typeface="微软雅黑" panose="020B0503020204020204" charset="-122"/>
            </a:endParaRPr>
          </a:p>
        </p:txBody>
      </p:sp>
      <p:sp>
        <p:nvSpPr>
          <p:cNvPr id="5" name="六边形 4"/>
          <p:cNvSpPr/>
          <p:nvPr/>
        </p:nvSpPr>
        <p:spPr>
          <a:xfrm rot="16200000">
            <a:off x="5048250" y="3005138"/>
            <a:ext cx="1139429" cy="1013222"/>
          </a:xfrm>
          <a:prstGeom prst="hexagon">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z="1000" strike="noStrike" noProof="1">
              <a:latin typeface="微软雅黑" panose="020B0503020204020204" charset="-122"/>
              <a:ea typeface="微软雅黑" panose="020B0503020204020204" charset="-122"/>
              <a:sym typeface="微软雅黑" panose="020B0503020204020204" charset="-122"/>
            </a:endParaRPr>
          </a:p>
        </p:txBody>
      </p:sp>
      <p:sp>
        <p:nvSpPr>
          <p:cNvPr id="6" name="六边形 5"/>
          <p:cNvSpPr/>
          <p:nvPr/>
        </p:nvSpPr>
        <p:spPr>
          <a:xfrm rot="16200000">
            <a:off x="3910013" y="3005138"/>
            <a:ext cx="1139429" cy="1013222"/>
          </a:xfrm>
          <a:prstGeom prst="hexago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z="1000" strike="noStrike" noProof="1">
              <a:latin typeface="微软雅黑" panose="020B0503020204020204" charset="-122"/>
              <a:ea typeface="微软雅黑" panose="020B0503020204020204" charset="-122"/>
              <a:sym typeface="微软雅黑" panose="020B0503020204020204" charset="-122"/>
            </a:endParaRPr>
          </a:p>
        </p:txBody>
      </p:sp>
      <p:sp>
        <p:nvSpPr>
          <p:cNvPr id="18" name="六边形 17"/>
          <p:cNvSpPr/>
          <p:nvPr/>
        </p:nvSpPr>
        <p:spPr>
          <a:xfrm rot="16200000">
            <a:off x="3340894" y="4017169"/>
            <a:ext cx="1138238" cy="1012031"/>
          </a:xfrm>
          <a:prstGeom prst="hexagon">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z="1000" strike="noStrike" noProof="1">
              <a:latin typeface="微软雅黑" panose="020B0503020204020204" charset="-122"/>
              <a:ea typeface="微软雅黑" panose="020B0503020204020204" charset="-122"/>
              <a:sym typeface="微软雅黑" panose="020B0503020204020204" charset="-122"/>
            </a:endParaRPr>
          </a:p>
        </p:txBody>
      </p:sp>
      <p:sp>
        <p:nvSpPr>
          <p:cNvPr id="55" name="六边形 54"/>
          <p:cNvSpPr/>
          <p:nvPr/>
        </p:nvSpPr>
        <p:spPr>
          <a:xfrm rot="16200000">
            <a:off x="4479131" y="4017169"/>
            <a:ext cx="1138238" cy="1012031"/>
          </a:xfrm>
          <a:prstGeom prst="hexago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z="1000" strike="noStrike" noProof="1">
              <a:latin typeface="微软雅黑" panose="020B0503020204020204" charset="-122"/>
              <a:ea typeface="微软雅黑" panose="020B0503020204020204" charset="-122"/>
              <a:sym typeface="微软雅黑" panose="020B0503020204020204" charset="-122"/>
            </a:endParaRPr>
          </a:p>
        </p:txBody>
      </p:sp>
      <p:sp>
        <p:nvSpPr>
          <p:cNvPr id="56" name="矩形 16"/>
          <p:cNvSpPr>
            <a:spLocks noChangeArrowheads="1"/>
          </p:cNvSpPr>
          <p:nvPr/>
        </p:nvSpPr>
        <p:spPr bwMode="auto">
          <a:xfrm>
            <a:off x="197644" y="1969294"/>
            <a:ext cx="3162300" cy="87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marL="171450" indent="0" algn="r" eaLnBrk="1" fontAlgn="base" latinLnBrk="0" hangingPunct="1">
              <a:lnSpc>
                <a:spcPct val="150000"/>
              </a:lnSpc>
              <a:buFont typeface="Wingdings" panose="05000000000000000000" charset="0"/>
              <a:buChar char="F"/>
            </a:pPr>
            <a:r>
              <a:rPr lang="zh-CN" altLang="en-US" sz="1400" b="1" strike="noStrike" cap="small" noProof="1" dirty="0">
                <a:solidFill>
                  <a:srgbClr val="FFC000"/>
                </a:solidFill>
                <a:effectLst/>
                <a:latin typeface="微软雅黑" panose="020B0503020204020204" charset="-122"/>
                <a:ea typeface="微软雅黑" panose="020B0503020204020204" charset="-122"/>
                <a:cs typeface="+mn-cs"/>
                <a:sym typeface="+mn-ea"/>
              </a:rPr>
              <a:t>体验度更高</a:t>
            </a:r>
            <a:endParaRPr lang="zh-CN" altLang="en-US" sz="1400" b="1" strike="noStrike" cap="small" noProof="1" dirty="0">
              <a:solidFill>
                <a:srgbClr val="FFC000"/>
              </a:solidFill>
              <a:effectLst/>
              <a:latin typeface="微软雅黑" panose="020B0503020204020204" charset="-122"/>
              <a:ea typeface="微软雅黑" panose="020B0503020204020204" charset="-122"/>
              <a:sym typeface="+mn-ea"/>
            </a:endParaRPr>
          </a:p>
          <a:p>
            <a:pPr indent="0" algn="r" eaLnBrk="1" fontAlgn="auto" latinLnBrk="0" hangingPunct="1">
              <a:lnSpc>
                <a:spcPct val="150000"/>
              </a:lnSpc>
              <a:spcBef>
                <a:spcPts val="0"/>
              </a:spcBef>
              <a:spcAft>
                <a:spcPts val="0"/>
              </a:spcAft>
              <a:defRPr/>
            </a:pPr>
            <a:r>
              <a:rPr lang="zh-CN" altLang="en-US" sz="1000" strike="noStrike" noProof="1">
                <a:solidFill>
                  <a:srgbClr val="FFC000"/>
                </a:solidFill>
                <a:effectLst/>
                <a:latin typeface="微软雅黑" panose="020B0503020204020204" charset="-122"/>
                <a:ea typeface="微软雅黑" panose="020B0503020204020204" charset="-122"/>
                <a:cs typeface="+mn-cs"/>
                <a:sym typeface="+mn-ea"/>
              </a:rPr>
              <a:t>采用</a:t>
            </a:r>
            <a:r>
              <a:rPr lang="en-US" altLang="zh-CN" sz="1000" strike="noStrike" noProof="1">
                <a:solidFill>
                  <a:srgbClr val="FFC000"/>
                </a:solidFill>
                <a:effectLst/>
                <a:latin typeface="微软雅黑" panose="020B0503020204020204" charset="-122"/>
                <a:ea typeface="微软雅黑" panose="020B0503020204020204" charset="-122"/>
                <a:cs typeface="+mn-cs"/>
                <a:sym typeface="+mn-ea"/>
              </a:rPr>
              <a:t>REID</a:t>
            </a:r>
            <a:r>
              <a:rPr lang="zh-CN" altLang="zh-CN" sz="1000" strike="noStrike" noProof="1">
                <a:solidFill>
                  <a:srgbClr val="FFC000"/>
                </a:solidFill>
                <a:effectLst/>
                <a:latin typeface="微软雅黑" panose="020B0503020204020204" charset="-122"/>
                <a:ea typeface="微软雅黑" panose="020B0503020204020204" charset="-122"/>
                <a:cs typeface="+mn-cs"/>
                <a:sym typeface="+mn-ea"/>
              </a:rPr>
              <a:t>、红外感应和重力感应相结合，</a:t>
            </a:r>
            <a:r>
              <a:rPr lang="zh-CN" altLang="en-US" sz="1000" strike="noStrike" noProof="1">
                <a:solidFill>
                  <a:srgbClr val="FFC000"/>
                </a:solidFill>
                <a:effectLst/>
                <a:latin typeface="微软雅黑" panose="020B0503020204020204" charset="-122"/>
                <a:ea typeface="微软雅黑" panose="020B0503020204020204" charset="-122"/>
                <a:cs typeface="+mn-cs"/>
                <a:sym typeface="+mn-ea"/>
              </a:rPr>
              <a:t>从扫码开门，到结算出门，比其他无人超市缩短六秒。</a:t>
            </a:r>
            <a:endParaRPr lang="zh-CN" altLang="zh-CN" sz="1000" strike="noStrike" noProof="1">
              <a:solidFill>
                <a:srgbClr val="FFC000"/>
              </a:solidFill>
              <a:effectLst/>
              <a:latin typeface="微软雅黑" panose="020B0503020204020204" charset="-122"/>
              <a:ea typeface="微软雅黑" panose="020B0503020204020204" charset="-122"/>
              <a:cs typeface="+mn-cs"/>
              <a:sym typeface="+mn-ea"/>
            </a:endParaRPr>
          </a:p>
        </p:txBody>
      </p:sp>
      <p:sp>
        <p:nvSpPr>
          <p:cNvPr id="26646" name="TextBox 10"/>
          <p:cNvSpPr txBox="1"/>
          <p:nvPr/>
        </p:nvSpPr>
        <p:spPr>
          <a:xfrm>
            <a:off x="3499247" y="2206229"/>
            <a:ext cx="821531" cy="583565"/>
          </a:xfrm>
          <a:prstGeom prst="rect">
            <a:avLst/>
          </a:prstGeom>
          <a:noFill/>
          <a:ln w="9525">
            <a:noFill/>
          </a:ln>
        </p:spPr>
        <p:txBody>
          <a:bodyPr wrap="square" anchor="t">
            <a:spAutoFit/>
          </a:bodyPr>
          <a:p>
            <a:pPr fontAlgn="auto"/>
            <a:r>
              <a:rPr lang="en-US" altLang="zh-CN" sz="3200" b="1" noProof="1" dirty="0">
                <a:solidFill>
                  <a:schemeClr val="bg1"/>
                </a:solidFill>
                <a:latin typeface="微软雅黑" panose="020B0503020204020204" charset="-122"/>
                <a:ea typeface="微软雅黑" panose="020B0503020204020204" charset="-122"/>
                <a:cs typeface="+mn-cs"/>
                <a:sym typeface="微软雅黑" panose="020B0503020204020204" charset="-122"/>
              </a:rPr>
              <a:t>01</a:t>
            </a:r>
            <a:endParaRPr lang="zh-CN" altLang="en-US" sz="3200" b="1" noProof="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26647" name="TextBox 11"/>
          <p:cNvSpPr txBox="1"/>
          <p:nvPr/>
        </p:nvSpPr>
        <p:spPr>
          <a:xfrm>
            <a:off x="5281613" y="3257550"/>
            <a:ext cx="863204" cy="583565"/>
          </a:xfrm>
          <a:prstGeom prst="rect">
            <a:avLst/>
          </a:prstGeom>
          <a:noFill/>
          <a:ln w="9525">
            <a:noFill/>
          </a:ln>
        </p:spPr>
        <p:txBody>
          <a:bodyPr wrap="square" anchor="t">
            <a:spAutoFit/>
          </a:bodyPr>
          <a:p>
            <a:pPr fontAlgn="auto"/>
            <a:r>
              <a:rPr lang="en-US" altLang="zh-CN" sz="3200" b="1" noProof="1" dirty="0">
                <a:solidFill>
                  <a:schemeClr val="bg1"/>
                </a:solidFill>
                <a:latin typeface="微软雅黑" panose="020B0503020204020204" charset="-122"/>
                <a:ea typeface="微软雅黑" panose="020B0503020204020204" charset="-122"/>
                <a:cs typeface="+mn-cs"/>
                <a:sym typeface="微软雅黑" panose="020B0503020204020204" charset="-122"/>
              </a:rPr>
              <a:t>03</a:t>
            </a:r>
            <a:endParaRPr lang="zh-CN" altLang="en-US" sz="3200" b="1" noProof="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26648" name="TextBox 12"/>
          <p:cNvSpPr txBox="1"/>
          <p:nvPr/>
        </p:nvSpPr>
        <p:spPr>
          <a:xfrm>
            <a:off x="3562350" y="4232672"/>
            <a:ext cx="758429" cy="583565"/>
          </a:xfrm>
          <a:prstGeom prst="rect">
            <a:avLst/>
          </a:prstGeom>
          <a:noFill/>
          <a:ln w="9525">
            <a:noFill/>
          </a:ln>
        </p:spPr>
        <p:txBody>
          <a:bodyPr wrap="square" anchor="t">
            <a:spAutoFit/>
          </a:bodyPr>
          <a:p>
            <a:pPr fontAlgn="auto"/>
            <a:r>
              <a:rPr lang="en-US" altLang="zh-CN" sz="3200" b="1" noProof="1" dirty="0">
                <a:solidFill>
                  <a:schemeClr val="bg1"/>
                </a:solidFill>
                <a:latin typeface="微软雅黑" panose="020B0503020204020204" charset="-122"/>
                <a:ea typeface="微软雅黑" panose="020B0503020204020204" charset="-122"/>
                <a:cs typeface="+mn-cs"/>
                <a:sym typeface="微软雅黑" panose="020B0503020204020204" charset="-122"/>
              </a:rPr>
              <a:t>05</a:t>
            </a:r>
            <a:endParaRPr lang="zh-CN" altLang="en-US" sz="3200" b="1" noProof="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3" name="矩形 16"/>
          <p:cNvSpPr>
            <a:spLocks noChangeArrowheads="1"/>
          </p:cNvSpPr>
          <p:nvPr/>
        </p:nvSpPr>
        <p:spPr bwMode="auto">
          <a:xfrm>
            <a:off x="197644" y="4081463"/>
            <a:ext cx="3094435" cy="87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marL="171450" indent="0" algn="r" eaLnBrk="1" fontAlgn="base" latinLnBrk="0" hangingPunct="1">
              <a:lnSpc>
                <a:spcPct val="150000"/>
              </a:lnSpc>
              <a:buFont typeface="Wingdings" panose="05000000000000000000" charset="0"/>
              <a:buChar char="F"/>
            </a:pPr>
            <a:r>
              <a:rPr lang="zh-CN" altLang="en-US" sz="1400" b="1" strike="noStrike" cap="small" noProof="1" dirty="0">
                <a:solidFill>
                  <a:srgbClr val="00B0F0"/>
                </a:solidFill>
                <a:effectLst/>
                <a:latin typeface="微软雅黑" panose="020B0503020204020204" charset="-122"/>
                <a:ea typeface="微软雅黑" panose="020B0503020204020204" charset="-122"/>
                <a:cs typeface="+mn-cs"/>
                <a:sym typeface="+mn-ea"/>
              </a:rPr>
              <a:t>魔方设计优势</a:t>
            </a:r>
            <a:endParaRPr lang="zh-CN" altLang="en-US" sz="1400" b="1" strike="noStrike" cap="small" noProof="1" dirty="0">
              <a:solidFill>
                <a:srgbClr val="00B0F0"/>
              </a:solidFill>
              <a:effectLst/>
              <a:latin typeface="微软雅黑" panose="020B0503020204020204" charset="-122"/>
              <a:ea typeface="微软雅黑" panose="020B0503020204020204" charset="-122"/>
              <a:sym typeface="+mn-ea"/>
            </a:endParaRPr>
          </a:p>
          <a:p>
            <a:pPr marL="171450" indent="0" algn="r" eaLnBrk="1" fontAlgn="base" latinLnBrk="0" hangingPunct="1">
              <a:lnSpc>
                <a:spcPct val="150000"/>
              </a:lnSpc>
              <a:buFont typeface="Wingdings" panose="05000000000000000000" charset="0"/>
              <a:buNone/>
            </a:pPr>
            <a:r>
              <a:rPr lang="zh-CN" altLang="en-US" sz="1000" strike="noStrike" noProof="1" dirty="0">
                <a:solidFill>
                  <a:srgbClr val="00B0F0"/>
                </a:solidFill>
                <a:latin typeface="微软雅黑" panose="020B0503020204020204" charset="-122"/>
                <a:ea typeface="微软雅黑" panose="020B0503020204020204" charset="-122"/>
                <a:cs typeface="+mn-cs"/>
                <a:sym typeface="微软雅黑" panose="020B0503020204020204" charset="-122"/>
              </a:rPr>
              <a:t>全新形象设计，让消费场景更加温馨，</a:t>
            </a:r>
            <a:endParaRPr lang="zh-CN" altLang="en-US" sz="1000" strike="noStrike" noProof="1" dirty="0">
              <a:solidFill>
                <a:srgbClr val="00B0F0"/>
              </a:solidFill>
              <a:latin typeface="微软雅黑" panose="020B0503020204020204" charset="-122"/>
              <a:ea typeface="微软雅黑" panose="020B0503020204020204" charset="-122"/>
              <a:cs typeface="+mn-cs"/>
              <a:sym typeface="微软雅黑" panose="020B0503020204020204" charset="-122"/>
            </a:endParaRPr>
          </a:p>
          <a:p>
            <a:pPr marL="171450" indent="0" algn="r" eaLnBrk="1" fontAlgn="base" latinLnBrk="0" hangingPunct="1">
              <a:lnSpc>
                <a:spcPct val="150000"/>
              </a:lnSpc>
              <a:buFont typeface="Wingdings" panose="05000000000000000000" charset="0"/>
              <a:buNone/>
            </a:pPr>
            <a:r>
              <a:rPr lang="zh-CN" altLang="en-US" sz="1000" strike="noStrike" noProof="1" dirty="0">
                <a:solidFill>
                  <a:srgbClr val="00B0F0"/>
                </a:solidFill>
                <a:latin typeface="微软雅黑" panose="020B0503020204020204" charset="-122"/>
                <a:ea typeface="微软雅黑" panose="020B0503020204020204" charset="-122"/>
                <a:cs typeface="+mn-cs"/>
                <a:sym typeface="微软雅黑" panose="020B0503020204020204" charset="-122"/>
              </a:rPr>
              <a:t>全新功能提升，让魔方冬暖夏凉。</a:t>
            </a:r>
            <a:r>
              <a:rPr lang="en-US" altLang="zh-CN" sz="1000" strike="noStrike" noProof="1" dirty="0">
                <a:solidFill>
                  <a:schemeClr val="bg1"/>
                </a:solidFill>
                <a:latin typeface="微软雅黑" panose="020B0503020204020204" charset="-122"/>
                <a:ea typeface="微软雅黑" panose="020B0503020204020204" charset="-122"/>
                <a:cs typeface="+mn-cs"/>
                <a:sym typeface="微软雅黑" panose="020B0503020204020204" charset="-122"/>
              </a:rPr>
              <a:t> </a:t>
            </a:r>
            <a:endParaRPr lang="en-US" altLang="zh-CN" sz="1000" strike="noStrike" noProof="1" dirty="0">
              <a:solidFill>
                <a:schemeClr val="bg1"/>
              </a:solidFill>
              <a:latin typeface="微软雅黑" panose="020B0503020204020204" charset="-122"/>
              <a:ea typeface="微软雅黑" panose="020B0503020204020204" charset="-122"/>
              <a:sym typeface="微软雅黑" panose="020B0503020204020204" charset="-122"/>
            </a:endParaRPr>
          </a:p>
        </p:txBody>
      </p:sp>
      <p:pic>
        <p:nvPicPr>
          <p:cNvPr id="17432" name="图片 61"/>
          <p:cNvPicPr>
            <a:picLocks noChangeAspect="1"/>
          </p:cNvPicPr>
          <p:nvPr/>
        </p:nvPicPr>
        <p:blipFill>
          <a:blip r:embed="rId1"/>
          <a:stretch>
            <a:fillRect/>
          </a:stretch>
        </p:blipFill>
        <p:spPr>
          <a:xfrm>
            <a:off x="4101704" y="3163491"/>
            <a:ext cx="756047" cy="678656"/>
          </a:xfrm>
          <a:prstGeom prst="rect">
            <a:avLst/>
          </a:prstGeom>
          <a:noFill/>
          <a:ln w="9525">
            <a:noFill/>
          </a:ln>
        </p:spPr>
      </p:pic>
      <p:sp>
        <p:nvSpPr>
          <p:cNvPr id="2" name="TextBox 11"/>
          <p:cNvSpPr txBox="1"/>
          <p:nvPr/>
        </p:nvSpPr>
        <p:spPr>
          <a:xfrm>
            <a:off x="4707731" y="2206229"/>
            <a:ext cx="864394" cy="583565"/>
          </a:xfrm>
          <a:prstGeom prst="rect">
            <a:avLst/>
          </a:prstGeom>
          <a:noFill/>
          <a:ln w="9525">
            <a:noFill/>
          </a:ln>
        </p:spPr>
        <p:txBody>
          <a:bodyPr wrap="square" anchor="t">
            <a:spAutoFit/>
          </a:bodyPr>
          <a:p>
            <a:pPr fontAlgn="auto"/>
            <a:r>
              <a:rPr lang="en-US" altLang="zh-CN" sz="3200" b="1" noProof="1" dirty="0">
                <a:solidFill>
                  <a:schemeClr val="bg1"/>
                </a:solidFill>
                <a:latin typeface="微软雅黑" panose="020B0503020204020204" charset="-122"/>
                <a:ea typeface="微软雅黑" panose="020B0503020204020204" charset="-122"/>
                <a:cs typeface="+mn-cs"/>
                <a:sym typeface="微软雅黑" panose="020B0503020204020204" charset="-122"/>
              </a:rPr>
              <a:t>02</a:t>
            </a:r>
            <a:endParaRPr lang="zh-CN" altLang="en-US" sz="3200" b="1" noProof="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7" name="TextBox 11"/>
          <p:cNvSpPr txBox="1"/>
          <p:nvPr/>
        </p:nvSpPr>
        <p:spPr>
          <a:xfrm>
            <a:off x="4691063" y="4325541"/>
            <a:ext cx="864394" cy="583565"/>
          </a:xfrm>
          <a:prstGeom prst="rect">
            <a:avLst/>
          </a:prstGeom>
          <a:noFill/>
          <a:ln w="9525">
            <a:noFill/>
          </a:ln>
        </p:spPr>
        <p:txBody>
          <a:bodyPr wrap="square" anchor="t">
            <a:spAutoFit/>
          </a:bodyPr>
          <a:p>
            <a:pPr fontAlgn="auto"/>
            <a:r>
              <a:rPr lang="en-US" altLang="zh-CN" sz="3200" b="1" noProof="1" dirty="0">
                <a:solidFill>
                  <a:schemeClr val="bg1"/>
                </a:solidFill>
                <a:latin typeface="微软雅黑" panose="020B0503020204020204" charset="-122"/>
                <a:ea typeface="微软雅黑" panose="020B0503020204020204" charset="-122"/>
                <a:cs typeface="+mn-cs"/>
                <a:sym typeface="微软雅黑" panose="020B0503020204020204" charset="-122"/>
              </a:rPr>
              <a:t>04</a:t>
            </a:r>
            <a:endParaRPr lang="zh-CN" altLang="en-US" sz="3200" b="1" noProof="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8" name="矩形 16"/>
          <p:cNvSpPr>
            <a:spLocks noChangeArrowheads="1"/>
          </p:cNvSpPr>
          <p:nvPr/>
        </p:nvSpPr>
        <p:spPr bwMode="auto">
          <a:xfrm>
            <a:off x="5570935" y="4232672"/>
            <a:ext cx="3162300" cy="87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marL="171450" indent="0" algn="r" eaLnBrk="1" fontAlgn="base" latinLnBrk="0" hangingPunct="1">
              <a:lnSpc>
                <a:spcPct val="150000"/>
              </a:lnSpc>
              <a:buFont typeface="Wingdings" panose="05000000000000000000" charset="0"/>
              <a:buChar char="F"/>
            </a:pPr>
            <a:r>
              <a:rPr lang="zh-CN" altLang="en-US" sz="1400" b="1" strike="noStrike" cap="small" noProof="1" dirty="0">
                <a:solidFill>
                  <a:schemeClr val="bg1"/>
                </a:solidFill>
                <a:effectLst/>
                <a:latin typeface="微软雅黑" panose="020B0503020204020204" charset="-122"/>
                <a:ea typeface="微软雅黑" panose="020B0503020204020204" charset="-122"/>
                <a:cs typeface="+mn-cs"/>
                <a:sym typeface="+mn-ea"/>
              </a:rPr>
              <a:t>多功能集成优势</a:t>
            </a:r>
            <a:endParaRPr lang="zh-CN" altLang="en-US" sz="1400" b="1" strike="noStrike" cap="small" noProof="1" dirty="0">
              <a:solidFill>
                <a:schemeClr val="bg1"/>
              </a:solidFill>
              <a:effectLst/>
              <a:latin typeface="微软雅黑" panose="020B0503020204020204" charset="-122"/>
              <a:ea typeface="微软雅黑" panose="020B0503020204020204" charset="-122"/>
              <a:sym typeface="+mn-ea"/>
            </a:endParaRPr>
          </a:p>
          <a:p>
            <a:pPr indent="0" algn="r" eaLnBrk="1" fontAlgn="auto" latinLnBrk="0" hangingPunct="1">
              <a:lnSpc>
                <a:spcPct val="150000"/>
              </a:lnSpc>
              <a:spcBef>
                <a:spcPts val="0"/>
              </a:spcBef>
              <a:spcAft>
                <a:spcPts val="0"/>
              </a:spcAft>
              <a:defRPr/>
            </a:pPr>
            <a:r>
              <a:rPr lang="zh-CN" altLang="en-US" sz="1000" strike="noStrike" noProof="1">
                <a:solidFill>
                  <a:schemeClr val="bg1"/>
                </a:solidFill>
                <a:effectLst/>
                <a:latin typeface="微软雅黑" panose="020B0503020204020204" charset="-122"/>
                <a:ea typeface="微软雅黑" panose="020B0503020204020204" charset="-122"/>
                <a:cs typeface="+mn-cs"/>
                <a:sym typeface="+mn-ea"/>
              </a:rPr>
              <a:t>增加社区服务功能，如干洗、快递、自动取款、政务社保查询等</a:t>
            </a:r>
            <a:endParaRPr lang="zh-CN" altLang="en-US" sz="1000" strike="noStrike" noProof="1">
              <a:solidFill>
                <a:schemeClr val="bg1"/>
              </a:solidFill>
              <a:effectLst/>
              <a:latin typeface="微软雅黑" panose="020B0503020204020204" charset="-122"/>
              <a:ea typeface="微软雅黑" panose="020B0503020204020204" charset="-122"/>
              <a:cs typeface="+mn-cs"/>
              <a:sym typeface="+mn-ea"/>
            </a:endParaRPr>
          </a:p>
        </p:txBody>
      </p:sp>
      <p:sp>
        <p:nvSpPr>
          <p:cNvPr id="19" name="矩形 16"/>
          <p:cNvSpPr>
            <a:spLocks noChangeArrowheads="1"/>
          </p:cNvSpPr>
          <p:nvPr/>
        </p:nvSpPr>
        <p:spPr bwMode="auto">
          <a:xfrm>
            <a:off x="6144816" y="3226594"/>
            <a:ext cx="2566988" cy="87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marL="171450" indent="0" algn="r" eaLnBrk="1" fontAlgn="base" latinLnBrk="0" hangingPunct="1">
              <a:lnSpc>
                <a:spcPct val="150000"/>
              </a:lnSpc>
              <a:buFont typeface="Wingdings" panose="05000000000000000000" charset="0"/>
              <a:buChar char="F"/>
            </a:pPr>
            <a:r>
              <a:rPr lang="zh-CN" altLang="en-US" sz="1400" b="1" strike="noStrike" cap="small" noProof="1" dirty="0">
                <a:solidFill>
                  <a:srgbClr val="92D050"/>
                </a:solidFill>
                <a:effectLst/>
                <a:latin typeface="微软雅黑" panose="020B0503020204020204" charset="-122"/>
                <a:ea typeface="微软雅黑" panose="020B0503020204020204" charset="-122"/>
                <a:cs typeface="+mn-cs"/>
                <a:sym typeface="+mn-ea"/>
              </a:rPr>
              <a:t>智选生鲜优势</a:t>
            </a:r>
            <a:endParaRPr lang="zh-CN" altLang="en-US" sz="1400" b="1" strike="noStrike" cap="small" noProof="1" dirty="0">
              <a:solidFill>
                <a:srgbClr val="92D050"/>
              </a:solidFill>
              <a:effectLst/>
              <a:latin typeface="微软雅黑" panose="020B0503020204020204" charset="-122"/>
              <a:ea typeface="微软雅黑" panose="020B0503020204020204" charset="-122"/>
              <a:sym typeface="+mn-ea"/>
            </a:endParaRPr>
          </a:p>
          <a:p>
            <a:pPr indent="0" algn="r" eaLnBrk="1" fontAlgn="auto" latinLnBrk="0" hangingPunct="1">
              <a:lnSpc>
                <a:spcPct val="150000"/>
              </a:lnSpc>
              <a:spcBef>
                <a:spcPts val="0"/>
              </a:spcBef>
              <a:spcAft>
                <a:spcPts val="0"/>
              </a:spcAft>
              <a:defRPr/>
            </a:pPr>
            <a:r>
              <a:rPr lang="zh-CN" altLang="en-US" sz="1000" strike="noStrike" noProof="1">
                <a:solidFill>
                  <a:srgbClr val="92D050"/>
                </a:solidFill>
                <a:effectLst/>
                <a:latin typeface="微软雅黑" panose="020B0503020204020204" charset="-122"/>
                <a:ea typeface="微软雅黑" panose="020B0503020204020204" charset="-122"/>
                <a:cs typeface="+mn-cs"/>
                <a:sym typeface="+mn-ea"/>
              </a:rPr>
              <a:t>根据魔方植入的不同业态，选取更加优质的生鲜产品组合，满足不同客户的需求。</a:t>
            </a:r>
            <a:endParaRPr lang="zh-CN" altLang="en-US" sz="1000" strike="noStrike" noProof="1">
              <a:solidFill>
                <a:srgbClr val="92D050"/>
              </a:solidFill>
              <a:effectLst/>
              <a:latin typeface="微软雅黑" panose="020B0503020204020204" charset="-122"/>
              <a:ea typeface="微软雅黑" panose="020B0503020204020204" charset="-122"/>
              <a:cs typeface="+mn-cs"/>
              <a:sym typeface="+mn-ea"/>
            </a:endParaRPr>
          </a:p>
        </p:txBody>
      </p:sp>
      <p:sp>
        <p:nvSpPr>
          <p:cNvPr id="20" name="矩形 16"/>
          <p:cNvSpPr>
            <a:spLocks noChangeArrowheads="1"/>
          </p:cNvSpPr>
          <p:nvPr/>
        </p:nvSpPr>
        <p:spPr bwMode="auto">
          <a:xfrm>
            <a:off x="5555456" y="1516856"/>
            <a:ext cx="31623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marL="171450" indent="0" algn="r" eaLnBrk="1" fontAlgn="base" latinLnBrk="0" hangingPunct="1">
              <a:lnSpc>
                <a:spcPct val="150000"/>
              </a:lnSpc>
              <a:buFont typeface="Wingdings" panose="05000000000000000000" charset="0"/>
              <a:buChar char="F"/>
            </a:pPr>
            <a:r>
              <a:rPr lang="zh-CN" altLang="en-US" sz="1400" b="1" strike="noStrike" cap="small" noProof="1" dirty="0">
                <a:solidFill>
                  <a:schemeClr val="bg1"/>
                </a:solidFill>
                <a:effectLst/>
                <a:latin typeface="微软雅黑" panose="020B0503020204020204" charset="-122"/>
                <a:ea typeface="微软雅黑" panose="020B0503020204020204" charset="-122"/>
                <a:cs typeface="+mn-cs"/>
                <a:sym typeface="+mn-ea"/>
              </a:rPr>
              <a:t>产品组合优势</a:t>
            </a:r>
            <a:endParaRPr lang="zh-CN" altLang="en-US" sz="1400" b="1" strike="noStrike" cap="small" noProof="1" dirty="0">
              <a:solidFill>
                <a:schemeClr val="bg1"/>
              </a:solidFill>
              <a:effectLst/>
              <a:latin typeface="微软雅黑" panose="020B0503020204020204" charset="-122"/>
              <a:ea typeface="微软雅黑" panose="020B0503020204020204" charset="-122"/>
              <a:sym typeface="+mn-ea"/>
            </a:endParaRPr>
          </a:p>
          <a:p>
            <a:pPr indent="0" algn="r" eaLnBrk="1" fontAlgn="auto" latinLnBrk="0" hangingPunct="1">
              <a:lnSpc>
                <a:spcPct val="150000"/>
              </a:lnSpc>
              <a:spcBef>
                <a:spcPts val="0"/>
              </a:spcBef>
              <a:spcAft>
                <a:spcPts val="0"/>
              </a:spcAft>
              <a:defRPr/>
            </a:pPr>
            <a:r>
              <a:rPr lang="zh-CN" altLang="en-US" sz="1000" strike="noStrike" noProof="1">
                <a:solidFill>
                  <a:schemeClr val="bg1"/>
                </a:solidFill>
                <a:effectLst/>
                <a:latin typeface="微软雅黑" panose="020B0503020204020204" charset="-122"/>
                <a:ea typeface="微软雅黑" panose="020B0503020204020204" charset="-122"/>
                <a:cs typeface="+mn-cs"/>
                <a:sym typeface="+mn-ea"/>
              </a:rPr>
              <a:t>A、B类，</a:t>
            </a:r>
            <a:endParaRPr lang="zh-CN" altLang="en-US" sz="1000" strike="noStrike" noProof="1">
              <a:solidFill>
                <a:schemeClr val="bg1"/>
              </a:solidFill>
              <a:effectLst/>
              <a:latin typeface="微软雅黑" panose="020B0503020204020204" charset="-122"/>
              <a:ea typeface="微软雅黑" panose="020B0503020204020204" charset="-122"/>
              <a:cs typeface="+mn-cs"/>
              <a:sym typeface="+mn-ea"/>
            </a:endParaRPr>
          </a:p>
          <a:p>
            <a:pPr indent="0" algn="r" eaLnBrk="1" fontAlgn="auto" latinLnBrk="0" hangingPunct="1">
              <a:lnSpc>
                <a:spcPct val="150000"/>
              </a:lnSpc>
              <a:spcBef>
                <a:spcPts val="0"/>
              </a:spcBef>
              <a:spcAft>
                <a:spcPts val="0"/>
              </a:spcAft>
              <a:defRPr/>
            </a:pPr>
            <a:r>
              <a:rPr lang="zh-CN" altLang="en-US" sz="1000" strike="noStrike" noProof="1">
                <a:solidFill>
                  <a:schemeClr val="bg1"/>
                </a:solidFill>
                <a:effectLst/>
                <a:latin typeface="微软雅黑" panose="020B0503020204020204" charset="-122"/>
                <a:ea typeface="微软雅黑" panose="020B0503020204020204" charset="-122"/>
                <a:cs typeface="+mn-cs"/>
                <a:sym typeface="+mn-ea"/>
              </a:rPr>
              <a:t>A类地标性产品、精准扶贫农特产品、</a:t>
            </a:r>
            <a:endParaRPr lang="zh-CN" altLang="en-US" sz="1000" strike="noStrike" noProof="1">
              <a:solidFill>
                <a:schemeClr val="bg1"/>
              </a:solidFill>
              <a:effectLst/>
              <a:latin typeface="微软雅黑" panose="020B0503020204020204" charset="-122"/>
              <a:ea typeface="微软雅黑" panose="020B0503020204020204" charset="-122"/>
              <a:cs typeface="+mn-cs"/>
              <a:sym typeface="+mn-ea"/>
            </a:endParaRPr>
          </a:p>
          <a:p>
            <a:pPr indent="0" algn="r" eaLnBrk="1" fontAlgn="auto" latinLnBrk="0" hangingPunct="1">
              <a:lnSpc>
                <a:spcPct val="150000"/>
              </a:lnSpc>
              <a:spcBef>
                <a:spcPts val="0"/>
              </a:spcBef>
              <a:spcAft>
                <a:spcPts val="0"/>
              </a:spcAft>
              <a:defRPr/>
            </a:pPr>
            <a:r>
              <a:rPr lang="zh-CN" altLang="en-US" sz="1000" strike="noStrike" noProof="1">
                <a:solidFill>
                  <a:schemeClr val="bg1"/>
                </a:solidFill>
                <a:effectLst/>
                <a:latin typeface="微软雅黑" panose="020B0503020204020204" charset="-122"/>
                <a:ea typeface="微软雅黑" panose="020B0503020204020204" charset="-122"/>
                <a:cs typeface="+mn-cs"/>
                <a:sym typeface="+mn-ea"/>
              </a:rPr>
              <a:t>乡村振兴类产品；</a:t>
            </a:r>
            <a:endParaRPr lang="zh-CN" altLang="en-US" sz="1000" strike="noStrike" noProof="1">
              <a:solidFill>
                <a:schemeClr val="bg1"/>
              </a:solidFill>
              <a:effectLst/>
              <a:latin typeface="微软雅黑" panose="020B0503020204020204" charset="-122"/>
              <a:ea typeface="微软雅黑" panose="020B0503020204020204" charset="-122"/>
              <a:cs typeface="+mn-cs"/>
              <a:sym typeface="+mn-ea"/>
            </a:endParaRPr>
          </a:p>
          <a:p>
            <a:pPr indent="0" algn="r" eaLnBrk="1" fontAlgn="auto" latinLnBrk="0" hangingPunct="1">
              <a:lnSpc>
                <a:spcPct val="150000"/>
              </a:lnSpc>
              <a:spcBef>
                <a:spcPts val="0"/>
              </a:spcBef>
              <a:spcAft>
                <a:spcPts val="0"/>
              </a:spcAft>
              <a:defRPr/>
            </a:pPr>
            <a:r>
              <a:rPr lang="zh-CN" altLang="en-US" sz="1000" strike="noStrike" noProof="1">
                <a:solidFill>
                  <a:schemeClr val="bg1"/>
                </a:solidFill>
                <a:effectLst/>
                <a:latin typeface="微软雅黑" panose="020B0503020204020204" charset="-122"/>
                <a:ea typeface="微软雅黑" panose="020B0503020204020204" charset="-122"/>
                <a:cs typeface="+mn-cs"/>
                <a:sym typeface="+mn-ea"/>
              </a:rPr>
              <a:t>    B类大众类商品，全国各地代理商可提供各自本土的优质产品上缤纷魔方无人超市全国市场平台</a:t>
            </a:r>
            <a:endParaRPr lang="zh-CN" altLang="en-US" sz="1000" strike="noStrike" noProof="1">
              <a:solidFill>
                <a:schemeClr val="bg1"/>
              </a:solidFill>
              <a:effectLst/>
              <a:latin typeface="微软雅黑" panose="020B0503020204020204" charset="-122"/>
              <a:ea typeface="微软雅黑" panose="020B0503020204020204" charset="-122"/>
              <a:cs typeface="+mn-cs"/>
              <a:sym typeface="+mn-ea"/>
            </a:endParaRPr>
          </a:p>
        </p:txBody>
      </p:sp>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18433" name="组合 1"/>
          <p:cNvGrpSpPr/>
          <p:nvPr/>
        </p:nvGrpSpPr>
        <p:grpSpPr>
          <a:xfrm>
            <a:off x="0" y="1396604"/>
            <a:ext cx="9144000" cy="46434"/>
            <a:chOff x="0" y="539600"/>
            <a:chExt cx="9144000" cy="45719"/>
          </a:xfrm>
        </p:grpSpPr>
        <p:grpSp>
          <p:nvGrpSpPr>
            <p:cNvPr id="18434" name="组合 6"/>
            <p:cNvGrpSpPr/>
            <p:nvPr/>
          </p:nvGrpSpPr>
          <p:grpSpPr>
            <a:xfrm flipV="1">
              <a:off x="3314700" y="539600"/>
              <a:ext cx="5829300" cy="45719"/>
              <a:chOff x="1949423" y="3788624"/>
              <a:chExt cx="3535680" cy="56088"/>
            </a:xfrm>
          </p:grpSpPr>
          <p:sp>
            <p:nvSpPr>
              <p:cNvPr id="13" name="矩形 12"/>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4" name="矩形 13"/>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5" name="矩形 14"/>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6" name="矩形 15"/>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grpSp>
          <p:nvGrpSpPr>
            <p:cNvPr id="18439" name="组合 7"/>
            <p:cNvGrpSpPr/>
            <p:nvPr/>
          </p:nvGrpSpPr>
          <p:grpSpPr>
            <a:xfrm flipV="1">
              <a:off x="0" y="539600"/>
              <a:ext cx="532448" cy="45719"/>
              <a:chOff x="1949423" y="3788624"/>
              <a:chExt cx="3535680" cy="56088"/>
            </a:xfrm>
          </p:grpSpPr>
          <p:sp>
            <p:nvSpPr>
              <p:cNvPr id="9" name="矩形 8"/>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0" name="矩形 9"/>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1" name="矩形 10"/>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grpSp>
      <p:sp>
        <p:nvSpPr>
          <p:cNvPr id="3" name="饼形 18"/>
          <p:cNvSpPr/>
          <p:nvPr/>
        </p:nvSpPr>
        <p:spPr>
          <a:xfrm>
            <a:off x="2114550" y="2080022"/>
            <a:ext cx="1713310" cy="1409700"/>
          </a:xfrm>
          <a:custGeom>
            <a:avLst/>
            <a:gdLst>
              <a:gd name="connsiteX0" fmla="*/ 57234 w 3556000"/>
              <a:gd name="connsiteY0" fmla="*/ 1330509 h 3556000"/>
              <a:gd name="connsiteX1" fmla="*/ 1333717 w 3556000"/>
              <a:gd name="connsiteY1" fmla="*/ 56403 h 3556000"/>
              <a:gd name="connsiteX2" fmla="*/ 1778000 w 3556000"/>
              <a:gd name="connsiteY2" fmla="*/ 1778000 h 3556000"/>
              <a:gd name="connsiteX3" fmla="*/ 57234 w 3556000"/>
              <a:gd name="connsiteY3" fmla="*/ 1330509 h 3556000"/>
              <a:gd name="connsiteX0-1" fmla="*/ 1720766 w 1812206"/>
              <a:gd name="connsiteY0-2" fmla="*/ 1721597 h 1813037"/>
              <a:gd name="connsiteX1-3" fmla="*/ 0 w 1812206"/>
              <a:gd name="connsiteY1-4" fmla="*/ 1274106 h 1813037"/>
              <a:gd name="connsiteX2-5" fmla="*/ 1276483 w 1812206"/>
              <a:gd name="connsiteY2-6" fmla="*/ 0 h 1813037"/>
              <a:gd name="connsiteX3-7" fmla="*/ 1812206 w 1812206"/>
              <a:gd name="connsiteY3-8" fmla="*/ 1813037 h 1813037"/>
              <a:gd name="connsiteX0-9" fmla="*/ 1720766 w 1720766"/>
              <a:gd name="connsiteY0-10" fmla="*/ 1721597 h 1721597"/>
              <a:gd name="connsiteX1-11" fmla="*/ 0 w 1720766"/>
              <a:gd name="connsiteY1-12" fmla="*/ 1274106 h 1721597"/>
              <a:gd name="connsiteX2-13" fmla="*/ 1276483 w 1720766"/>
              <a:gd name="connsiteY2-14" fmla="*/ 0 h 1721597"/>
              <a:gd name="connsiteX0-15" fmla="*/ 0 w 1276483"/>
              <a:gd name="connsiteY0-16" fmla="*/ 1274106 h 1274106"/>
              <a:gd name="connsiteX1-17" fmla="*/ 1276483 w 1276483"/>
              <a:gd name="connsiteY1-18" fmla="*/ 0 h 1274106"/>
            </a:gdLst>
            <a:ahLst/>
            <a:cxnLst>
              <a:cxn ang="0">
                <a:pos x="connsiteX0-1" y="connsiteY0-2"/>
              </a:cxn>
              <a:cxn ang="0">
                <a:pos x="connsiteX1-3" y="connsiteY1-4"/>
              </a:cxn>
            </a:cxnLst>
            <a:rect l="l" t="t" r="r" b="b"/>
            <a:pathLst>
              <a:path w="1276483" h="1274106">
                <a:moveTo>
                  <a:pt x="0" y="1274106"/>
                </a:moveTo>
                <a:cubicBezTo>
                  <a:pt x="162534" y="649103"/>
                  <a:pt x="651178" y="161369"/>
                  <a:pt x="1276483" y="0"/>
                </a:cubicBezTo>
              </a:path>
            </a:pathLst>
          </a:custGeom>
          <a:noFill/>
          <a:ln w="12700" cmpd="sng">
            <a:solidFill>
              <a:schemeClr val="bg1"/>
            </a:solidFill>
            <a:prstDash val="sysDot"/>
            <a:headEnd type="oval" w="med" len="me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760" strike="noStrike" noProof="1">
              <a:solidFill>
                <a:schemeClr val="tx1"/>
              </a:solidFill>
              <a:latin typeface="+mj-ea"/>
              <a:ea typeface="+mj-ea"/>
            </a:endParaRPr>
          </a:p>
        </p:txBody>
      </p:sp>
      <p:sp>
        <p:nvSpPr>
          <p:cNvPr id="4" name="饼形 18"/>
          <p:cNvSpPr/>
          <p:nvPr/>
        </p:nvSpPr>
        <p:spPr>
          <a:xfrm flipH="1">
            <a:off x="5011341" y="2080022"/>
            <a:ext cx="1712119" cy="1409700"/>
          </a:xfrm>
          <a:custGeom>
            <a:avLst/>
            <a:gdLst>
              <a:gd name="connsiteX0" fmla="*/ 57234 w 3556000"/>
              <a:gd name="connsiteY0" fmla="*/ 1330509 h 3556000"/>
              <a:gd name="connsiteX1" fmla="*/ 1333717 w 3556000"/>
              <a:gd name="connsiteY1" fmla="*/ 56403 h 3556000"/>
              <a:gd name="connsiteX2" fmla="*/ 1778000 w 3556000"/>
              <a:gd name="connsiteY2" fmla="*/ 1778000 h 3556000"/>
              <a:gd name="connsiteX3" fmla="*/ 57234 w 3556000"/>
              <a:gd name="connsiteY3" fmla="*/ 1330509 h 3556000"/>
              <a:gd name="connsiteX0-1" fmla="*/ 1720766 w 1812206"/>
              <a:gd name="connsiteY0-2" fmla="*/ 1721597 h 1813037"/>
              <a:gd name="connsiteX1-3" fmla="*/ 0 w 1812206"/>
              <a:gd name="connsiteY1-4" fmla="*/ 1274106 h 1813037"/>
              <a:gd name="connsiteX2-5" fmla="*/ 1276483 w 1812206"/>
              <a:gd name="connsiteY2-6" fmla="*/ 0 h 1813037"/>
              <a:gd name="connsiteX3-7" fmla="*/ 1812206 w 1812206"/>
              <a:gd name="connsiteY3-8" fmla="*/ 1813037 h 1813037"/>
              <a:gd name="connsiteX0-9" fmla="*/ 1720766 w 1720766"/>
              <a:gd name="connsiteY0-10" fmla="*/ 1721597 h 1721597"/>
              <a:gd name="connsiteX1-11" fmla="*/ 0 w 1720766"/>
              <a:gd name="connsiteY1-12" fmla="*/ 1274106 h 1721597"/>
              <a:gd name="connsiteX2-13" fmla="*/ 1276483 w 1720766"/>
              <a:gd name="connsiteY2-14" fmla="*/ 0 h 1721597"/>
              <a:gd name="connsiteX0-15" fmla="*/ 0 w 1276483"/>
              <a:gd name="connsiteY0-16" fmla="*/ 1274106 h 1274106"/>
              <a:gd name="connsiteX1-17" fmla="*/ 1276483 w 1276483"/>
              <a:gd name="connsiteY1-18" fmla="*/ 0 h 1274106"/>
            </a:gdLst>
            <a:ahLst/>
            <a:cxnLst>
              <a:cxn ang="0">
                <a:pos x="connsiteX0-1" y="connsiteY0-2"/>
              </a:cxn>
              <a:cxn ang="0">
                <a:pos x="connsiteX1-3" y="connsiteY1-4"/>
              </a:cxn>
            </a:cxnLst>
            <a:rect l="l" t="t" r="r" b="b"/>
            <a:pathLst>
              <a:path w="1276483" h="1274106">
                <a:moveTo>
                  <a:pt x="0" y="1274106"/>
                </a:moveTo>
                <a:cubicBezTo>
                  <a:pt x="162534" y="649103"/>
                  <a:pt x="651178" y="161369"/>
                  <a:pt x="1276483" y="0"/>
                </a:cubicBezTo>
              </a:path>
            </a:pathLst>
          </a:custGeom>
          <a:noFill/>
          <a:ln w="12700" cmpd="sng">
            <a:solidFill>
              <a:schemeClr val="bg1"/>
            </a:solidFill>
            <a:prstDash val="sysDot"/>
            <a:headEnd type="oval" w="med" len="me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760" strike="noStrike" noProof="1">
              <a:solidFill>
                <a:schemeClr val="tx1"/>
              </a:solidFill>
              <a:latin typeface="+mj-ea"/>
              <a:ea typeface="+mj-ea"/>
            </a:endParaRPr>
          </a:p>
        </p:txBody>
      </p:sp>
      <p:pic>
        <p:nvPicPr>
          <p:cNvPr id="18446" name="Picture 5" descr="ipad.png"/>
          <p:cNvPicPr>
            <a:picLocks noChangeAspect="1"/>
          </p:cNvPicPr>
          <p:nvPr/>
        </p:nvPicPr>
        <p:blipFill>
          <a:blip r:embed="rId1"/>
          <a:stretch>
            <a:fillRect/>
          </a:stretch>
        </p:blipFill>
        <p:spPr>
          <a:xfrm>
            <a:off x="2189560" y="3861197"/>
            <a:ext cx="1487090" cy="1443038"/>
          </a:xfrm>
          <a:prstGeom prst="rect">
            <a:avLst/>
          </a:prstGeom>
          <a:noFill/>
          <a:ln w="9525">
            <a:noFill/>
          </a:ln>
        </p:spPr>
      </p:pic>
      <p:pic>
        <p:nvPicPr>
          <p:cNvPr id="18447" name="Picture 2" descr="Monitor.png"/>
          <p:cNvPicPr>
            <a:picLocks noChangeAspect="1"/>
          </p:cNvPicPr>
          <p:nvPr/>
        </p:nvPicPr>
        <p:blipFill>
          <a:blip r:embed="rId2"/>
          <a:stretch>
            <a:fillRect/>
          </a:stretch>
        </p:blipFill>
        <p:spPr>
          <a:xfrm>
            <a:off x="1184672" y="3606404"/>
            <a:ext cx="1683544" cy="1418034"/>
          </a:xfrm>
          <a:prstGeom prst="rect">
            <a:avLst/>
          </a:prstGeom>
          <a:noFill/>
          <a:ln w="9525">
            <a:noFill/>
          </a:ln>
        </p:spPr>
      </p:pic>
      <p:pic>
        <p:nvPicPr>
          <p:cNvPr id="18448" name="Picture 4" descr="Monitor-Light.png"/>
          <p:cNvPicPr>
            <a:picLocks noChangeAspect="1"/>
          </p:cNvPicPr>
          <p:nvPr/>
        </p:nvPicPr>
        <p:blipFill>
          <a:blip r:embed="rId3"/>
          <a:stretch>
            <a:fillRect/>
          </a:stretch>
        </p:blipFill>
        <p:spPr>
          <a:xfrm>
            <a:off x="2189560" y="3642122"/>
            <a:ext cx="642938" cy="796528"/>
          </a:xfrm>
          <a:prstGeom prst="rect">
            <a:avLst/>
          </a:prstGeom>
          <a:noFill/>
          <a:ln w="9525">
            <a:noFill/>
          </a:ln>
        </p:spPr>
      </p:pic>
      <p:pic>
        <p:nvPicPr>
          <p:cNvPr id="18449" name="Picture 7" descr="ipad-light.png"/>
          <p:cNvPicPr>
            <a:picLocks noChangeAspect="1"/>
          </p:cNvPicPr>
          <p:nvPr/>
        </p:nvPicPr>
        <p:blipFill>
          <a:blip r:embed="rId4"/>
          <a:stretch>
            <a:fillRect/>
          </a:stretch>
        </p:blipFill>
        <p:spPr>
          <a:xfrm flipH="1">
            <a:off x="2847975" y="3894535"/>
            <a:ext cx="490538" cy="1120378"/>
          </a:xfrm>
          <a:prstGeom prst="rect">
            <a:avLst/>
          </a:prstGeom>
          <a:noFill/>
          <a:ln w="9525">
            <a:noFill/>
          </a:ln>
        </p:spPr>
      </p:pic>
      <p:pic>
        <p:nvPicPr>
          <p:cNvPr id="19" name="图片 18"/>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3827621" y="1739741"/>
            <a:ext cx="1334930" cy="490061"/>
          </a:xfrm>
          <a:prstGeom prst="rect">
            <a:avLst/>
          </a:prstGeom>
          <a:effectLst>
            <a:glow rad="101600">
              <a:schemeClr val="bg1">
                <a:alpha val="97000"/>
              </a:schemeClr>
            </a:glow>
          </a:effectLst>
        </p:spPr>
      </p:pic>
      <p:pic>
        <p:nvPicPr>
          <p:cNvPr id="18451" name="图片 1" descr="缤纷魔方LOGO"/>
          <p:cNvPicPr>
            <a:picLocks noChangeAspect="1"/>
          </p:cNvPicPr>
          <p:nvPr/>
        </p:nvPicPr>
        <p:blipFill>
          <a:blip r:embed="rId6">
            <a:clrChange>
              <a:clrFrom>
                <a:srgbClr val="FFFFFF"/>
              </a:clrFrom>
              <a:clrTo>
                <a:srgbClr val="FFFFFF">
                  <a:alpha val="0"/>
                </a:srgbClr>
              </a:clrTo>
            </a:clrChange>
          </a:blip>
          <a:srcRect l="3398" t="9523" r="59250" b="15359"/>
          <a:stretch>
            <a:fillRect/>
          </a:stretch>
        </p:blipFill>
        <p:spPr>
          <a:xfrm>
            <a:off x="1684735" y="3732610"/>
            <a:ext cx="747713" cy="823913"/>
          </a:xfrm>
          <a:prstGeom prst="rect">
            <a:avLst/>
          </a:prstGeom>
          <a:noFill/>
          <a:ln w="9525">
            <a:noFill/>
          </a:ln>
        </p:spPr>
      </p:pic>
      <p:pic>
        <p:nvPicPr>
          <p:cNvPr id="18452" name="图片 19" descr="缤纷魔方效果图"/>
          <p:cNvPicPr>
            <a:picLocks noChangeAspect="1"/>
          </p:cNvPicPr>
          <p:nvPr/>
        </p:nvPicPr>
        <p:blipFill>
          <a:blip r:embed="rId7"/>
          <a:srcRect l="7455" t="15533" r="8154" b="10564"/>
          <a:stretch>
            <a:fillRect/>
          </a:stretch>
        </p:blipFill>
        <p:spPr>
          <a:xfrm>
            <a:off x="5538788" y="3506391"/>
            <a:ext cx="2318147" cy="1522809"/>
          </a:xfrm>
          <a:prstGeom prst="rect">
            <a:avLst/>
          </a:prstGeom>
          <a:noFill/>
          <a:ln w="9525">
            <a:noFill/>
          </a:ln>
        </p:spPr>
      </p:pic>
      <p:sp>
        <p:nvSpPr>
          <p:cNvPr id="21" name="Copyright Notice"/>
          <p:cNvSpPr/>
          <p:nvPr/>
        </p:nvSpPr>
        <p:spPr bwMode="auto">
          <a:xfrm>
            <a:off x="658494" y="1243330"/>
            <a:ext cx="2599056" cy="3251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54000" tIns="24300" rIns="54000" bIns="24300" rtlCol="0" anchor="t">
            <a:spAutoFit/>
          </a:bodyPr>
          <a:p>
            <a:pPr fontAlgn="auto"/>
            <a:r>
              <a:rPr lang="zh-CN" altLang="en-US" sz="1800" b="1" strike="noStrike"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rPr>
              <a:t>线上、线下互动式结合</a:t>
            </a:r>
            <a:endParaRPr lang="zh-CN" altLang="en-US" sz="1800" b="1" strike="noStrike"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endParaRPr>
          </a:p>
        </p:txBody>
      </p:sp>
      <p:sp>
        <p:nvSpPr>
          <p:cNvPr id="10251" name="文本框 3"/>
          <p:cNvSpPr txBox="1"/>
          <p:nvPr/>
        </p:nvSpPr>
        <p:spPr>
          <a:xfrm>
            <a:off x="463550" y="5156831"/>
            <a:ext cx="3665852" cy="284480"/>
          </a:xfrm>
          <a:prstGeom prst="rect">
            <a:avLst/>
          </a:prstGeom>
          <a:noFill/>
          <a:ln w="9525">
            <a:noFill/>
          </a:ln>
        </p:spPr>
        <p:txBody>
          <a:bodyPr wrap="square" anchor="t">
            <a:spAutoFit/>
            <a:scene3d>
              <a:camera prst="orthographicFront"/>
              <a:lightRig rig="threePt" dir="t"/>
            </a:scene3d>
          </a:bodyPr>
          <a:p>
            <a:pPr algn="ctr" fontAlgn="auto">
              <a:lnSpc>
                <a:spcPct val="120000"/>
              </a:lnSpc>
            </a:pPr>
            <a:r>
              <a:rPr lang="zh-CN" altLang="zh-CN" sz="1050" noProof="1">
                <a:gradFill>
                  <a:gsLst>
                    <a:gs pos="21000">
                      <a:srgbClr val="53575C"/>
                    </a:gs>
                    <a:gs pos="88000">
                      <a:srgbClr val="C5C7CA"/>
                    </a:gs>
                  </a:gsLst>
                  <a:lin ang="5400000"/>
                </a:gradFill>
                <a:latin typeface="微软雅黑" panose="020B0503020204020204" charset="-122"/>
                <a:ea typeface="微软雅黑" panose="020B0503020204020204" charset="-122"/>
                <a:cs typeface="+mn-cs"/>
              </a:rPr>
              <a:t>线上：为线下体验店做推广、展示、销售等服务 </a:t>
            </a:r>
            <a:r>
              <a:rPr lang="zh-CN" altLang="zh-CN" sz="1050" noProof="1">
                <a:gradFill>
                  <a:gsLst>
                    <a:gs pos="21000">
                      <a:srgbClr val="53575C"/>
                    </a:gs>
                    <a:gs pos="88000">
                      <a:srgbClr val="C5C7CA"/>
                    </a:gs>
                  </a:gsLst>
                  <a:lin ang="5400000"/>
                </a:gradFill>
                <a:latin typeface="经典中圆简" charset="-122"/>
                <a:ea typeface="经典中圆简" charset="-122"/>
                <a:cs typeface="+mn-cs"/>
              </a:rPr>
              <a:t> </a:t>
            </a:r>
            <a:r>
              <a:rPr lang="zh-CN" altLang="zh-CN" sz="975" noProof="1">
                <a:gradFill>
                  <a:gsLst>
                    <a:gs pos="21000">
                      <a:srgbClr val="53575C"/>
                    </a:gs>
                    <a:gs pos="88000">
                      <a:srgbClr val="C5C7CA"/>
                    </a:gs>
                  </a:gsLst>
                  <a:lin ang="5400000"/>
                </a:gradFill>
                <a:latin typeface="经典中圆简" charset="-122"/>
                <a:ea typeface="经典中圆简" charset="-122"/>
                <a:cs typeface="+mn-cs"/>
              </a:rPr>
              <a:t>  </a:t>
            </a:r>
            <a:r>
              <a:rPr lang="zh-CN" altLang="zh-CN" sz="975" noProof="1">
                <a:gradFill>
                  <a:gsLst>
                    <a:gs pos="21000">
                      <a:srgbClr val="53575C"/>
                    </a:gs>
                    <a:gs pos="88000">
                      <a:srgbClr val="C5C7CA"/>
                    </a:gs>
                  </a:gsLst>
                  <a:lin ang="5400000"/>
                </a:gradFill>
                <a:latin typeface="Calibri" panose="020F0502020204030204" charset="0"/>
                <a:ea typeface="宋体" panose="02010600030101010101" pitchFamily="2" charset="-122"/>
                <a:cs typeface="+mn-cs"/>
              </a:rPr>
              <a:t> </a:t>
            </a:r>
            <a:endParaRPr lang="zh-CN" altLang="zh-CN" sz="975" noProof="1">
              <a:gradFill>
                <a:gsLst>
                  <a:gs pos="21000">
                    <a:srgbClr val="53575C"/>
                  </a:gs>
                  <a:gs pos="88000">
                    <a:srgbClr val="C5C7CA"/>
                  </a:gs>
                </a:gsLst>
                <a:lin ang="5400000"/>
              </a:gradFill>
              <a:latin typeface="Calibri" panose="020F0502020204030204" charset="0"/>
              <a:ea typeface="宋体" panose="02010600030101010101" pitchFamily="2" charset="-122"/>
            </a:endParaRPr>
          </a:p>
        </p:txBody>
      </p:sp>
      <p:sp>
        <p:nvSpPr>
          <p:cNvPr id="5" name="文本框 3"/>
          <p:cNvSpPr txBox="1"/>
          <p:nvPr/>
        </p:nvSpPr>
        <p:spPr>
          <a:xfrm>
            <a:off x="4902197" y="5156831"/>
            <a:ext cx="3716652" cy="284480"/>
          </a:xfrm>
          <a:prstGeom prst="rect">
            <a:avLst/>
          </a:prstGeom>
          <a:noFill/>
          <a:ln w="9525">
            <a:noFill/>
          </a:ln>
        </p:spPr>
        <p:txBody>
          <a:bodyPr wrap="square" anchor="t">
            <a:spAutoFit/>
            <a:scene3d>
              <a:camera prst="orthographicFront"/>
              <a:lightRig rig="threePt" dir="t"/>
            </a:scene3d>
          </a:bodyPr>
          <a:p>
            <a:pPr algn="ctr" fontAlgn="auto">
              <a:lnSpc>
                <a:spcPct val="120000"/>
              </a:lnSpc>
            </a:pPr>
            <a:r>
              <a:rPr lang="zh-CN" altLang="zh-CN" sz="1050" noProof="1">
                <a:gradFill>
                  <a:gsLst>
                    <a:gs pos="21000">
                      <a:srgbClr val="53575C"/>
                    </a:gs>
                    <a:gs pos="88000">
                      <a:srgbClr val="C5C7CA"/>
                    </a:gs>
                  </a:gsLst>
                  <a:lin ang="5400000"/>
                </a:gradFill>
                <a:latin typeface="微软雅黑" panose="020B0503020204020204" charset="-122"/>
                <a:ea typeface="微软雅黑" panose="020B0503020204020204" charset="-122"/>
                <a:cs typeface="+mn-cs"/>
              </a:rPr>
              <a:t>线下：体验店为平台引流、提货、生活体验服务等业务 </a:t>
            </a:r>
            <a:r>
              <a:rPr lang="zh-CN" altLang="zh-CN" sz="1050" noProof="1">
                <a:gradFill>
                  <a:gsLst>
                    <a:gs pos="21000">
                      <a:srgbClr val="53575C"/>
                    </a:gs>
                    <a:gs pos="88000">
                      <a:srgbClr val="C5C7CA"/>
                    </a:gs>
                  </a:gsLst>
                  <a:lin ang="5400000"/>
                </a:gradFill>
                <a:latin typeface="经典中圆简" charset="-122"/>
                <a:ea typeface="经典中圆简" charset="-122"/>
                <a:cs typeface="+mn-cs"/>
              </a:rPr>
              <a:t> </a:t>
            </a:r>
            <a:r>
              <a:rPr lang="zh-CN" altLang="zh-CN" sz="975" noProof="1">
                <a:gradFill>
                  <a:gsLst>
                    <a:gs pos="21000">
                      <a:srgbClr val="53575C"/>
                    </a:gs>
                    <a:gs pos="88000">
                      <a:srgbClr val="C5C7CA"/>
                    </a:gs>
                  </a:gsLst>
                  <a:lin ang="5400000"/>
                </a:gradFill>
                <a:latin typeface="经典中圆简" charset="-122"/>
                <a:ea typeface="经典中圆简" charset="-122"/>
                <a:cs typeface="+mn-cs"/>
              </a:rPr>
              <a:t>  </a:t>
            </a:r>
            <a:r>
              <a:rPr lang="zh-CN" altLang="zh-CN" sz="975" noProof="1">
                <a:gradFill>
                  <a:gsLst>
                    <a:gs pos="21000">
                      <a:srgbClr val="53575C"/>
                    </a:gs>
                    <a:gs pos="88000">
                      <a:srgbClr val="C5C7CA"/>
                    </a:gs>
                  </a:gsLst>
                  <a:lin ang="5400000"/>
                </a:gradFill>
                <a:latin typeface="Calibri" panose="020F0502020204030204" charset="0"/>
                <a:ea typeface="宋体" panose="02010600030101010101" pitchFamily="2" charset="-122"/>
                <a:cs typeface="+mn-cs"/>
              </a:rPr>
              <a:t> </a:t>
            </a:r>
            <a:endParaRPr lang="zh-CN" altLang="zh-CN" sz="975" noProof="1">
              <a:gradFill>
                <a:gsLst>
                  <a:gs pos="21000">
                    <a:srgbClr val="53575C"/>
                  </a:gs>
                  <a:gs pos="88000">
                    <a:srgbClr val="C5C7CA"/>
                  </a:gs>
                </a:gsLst>
                <a:lin ang="5400000"/>
              </a:gradFill>
              <a:latin typeface="Calibri" panose="020F0502020204030204" charset="0"/>
              <a:ea typeface="宋体" panose="02010600030101010101" pitchFamily="2" charset="-122"/>
            </a:endParaRPr>
          </a:p>
        </p:txBody>
      </p:sp>
      <p:sp>
        <p:nvSpPr>
          <p:cNvPr id="2" name="文本框 1"/>
          <p:cNvSpPr txBox="1"/>
          <p:nvPr/>
        </p:nvSpPr>
        <p:spPr>
          <a:xfrm>
            <a:off x="3045619" y="2495550"/>
            <a:ext cx="2899172" cy="460375"/>
          </a:xfrm>
          <a:prstGeom prst="rect">
            <a:avLst/>
          </a:prstGeom>
          <a:noFill/>
        </p:spPr>
        <p:txBody>
          <a:bodyPr wrap="square" rtlCol="0">
            <a:spAutoFit/>
          </a:bodyPr>
          <a:p>
            <a:pPr fontAlgn="auto"/>
            <a:r>
              <a:rPr lang="en-US" altLang="zh-CN" sz="2400" b="1" noProof="1">
                <a:solidFill>
                  <a:schemeClr val="bg1"/>
                </a:solidFill>
                <a:effectLst>
                  <a:outerShdw blurRad="38100" dist="38100" dir="2700000" algn="tl">
                    <a:srgbClr val="000000">
                      <a:alpha val="43137"/>
                    </a:srgbClr>
                  </a:outerShdw>
                </a:effectLst>
                <a:latin typeface="+mn-lt"/>
                <a:ea typeface="+mn-ea"/>
                <a:cs typeface="+mn-cs"/>
              </a:rPr>
              <a:t>O2O</a:t>
            </a:r>
            <a:r>
              <a:rPr lang="zh-CN" altLang="en-US" sz="2400" b="1" noProof="1">
                <a:solidFill>
                  <a:schemeClr val="bg1"/>
                </a:solidFill>
                <a:effectLst>
                  <a:outerShdw blurRad="38100" dist="38100" dir="2700000" algn="tl">
                    <a:srgbClr val="000000">
                      <a:alpha val="43137"/>
                    </a:srgbClr>
                  </a:outerShdw>
                </a:effectLst>
                <a:latin typeface="+mn-lt"/>
                <a:ea typeface="+mn-ea"/>
                <a:cs typeface="+mn-cs"/>
              </a:rPr>
              <a:t>模式极致体现</a:t>
            </a:r>
            <a:endParaRPr lang="zh-CN" altLang="en-US" sz="2400" b="1" noProof="1">
              <a:solidFill>
                <a:schemeClr val="bg1"/>
              </a:solidFill>
              <a:effectLst>
                <a:outerShdw blurRad="38100" dist="38100" dir="2700000" algn="tl">
                  <a:srgbClr val="000000">
                    <a:alpha val="43137"/>
                  </a:srgbClr>
                </a:outerShdw>
              </a:effectLst>
            </a:endParaRPr>
          </a:p>
        </p:txBody>
      </p:sp>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19457" name="组合 1"/>
          <p:cNvGrpSpPr/>
          <p:nvPr/>
        </p:nvGrpSpPr>
        <p:grpSpPr>
          <a:xfrm>
            <a:off x="0" y="1396604"/>
            <a:ext cx="9144000" cy="46434"/>
            <a:chOff x="0" y="539600"/>
            <a:chExt cx="9144000" cy="45719"/>
          </a:xfrm>
        </p:grpSpPr>
        <p:grpSp>
          <p:nvGrpSpPr>
            <p:cNvPr id="19458" name="组合 6"/>
            <p:cNvGrpSpPr/>
            <p:nvPr/>
          </p:nvGrpSpPr>
          <p:grpSpPr>
            <a:xfrm flipV="1">
              <a:off x="3314700" y="539600"/>
              <a:ext cx="5829300" cy="45719"/>
              <a:chOff x="1949423" y="3788624"/>
              <a:chExt cx="3535680" cy="56088"/>
            </a:xfrm>
          </p:grpSpPr>
          <p:sp>
            <p:nvSpPr>
              <p:cNvPr id="13" name="矩形 12"/>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4" name="矩形 13"/>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5" name="矩形 14"/>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6" name="矩形 15"/>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grpSp>
          <p:nvGrpSpPr>
            <p:cNvPr id="19463" name="组合 7"/>
            <p:cNvGrpSpPr/>
            <p:nvPr/>
          </p:nvGrpSpPr>
          <p:grpSpPr>
            <a:xfrm flipV="1">
              <a:off x="0" y="539600"/>
              <a:ext cx="532448" cy="45719"/>
              <a:chOff x="1949423" y="3788624"/>
              <a:chExt cx="3535680" cy="56088"/>
            </a:xfrm>
          </p:grpSpPr>
          <p:sp>
            <p:nvSpPr>
              <p:cNvPr id="9" name="矩形 8"/>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0" name="矩形 9"/>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1" name="矩形 10"/>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grpSp>
      <p:sp>
        <p:nvSpPr>
          <p:cNvPr id="17" name="文本框 16"/>
          <p:cNvSpPr txBox="1">
            <a:spLocks noChangeArrowheads="1"/>
          </p:cNvSpPr>
          <p:nvPr/>
        </p:nvSpPr>
        <p:spPr bwMode="auto">
          <a:xfrm>
            <a:off x="539748" y="967899"/>
            <a:ext cx="2963546"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eaLnBrk="0" fontAlgn="auto" hangingPunct="0"/>
            <a:r>
              <a:rPr lang="zh-CN" altLang="en-US" sz="32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sym typeface="+mn-ea"/>
              </a:rPr>
              <a:t>3</a:t>
            </a:r>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sym typeface="+mn-ea"/>
              </a:rPr>
              <a:t>大特性让您</a:t>
            </a:r>
            <a:r>
              <a:rPr lang="zh-CN" altLang="en-US" sz="40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sym typeface="+mn-ea"/>
              </a:rPr>
              <a:t>玩</a:t>
            </a:r>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sym typeface="+mn-ea"/>
              </a:rPr>
              <a:t>转魔方</a:t>
            </a:r>
            <a:endPar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sym typeface="+mn-ea"/>
            </a:endParaRPr>
          </a:p>
        </p:txBody>
      </p:sp>
      <p:sp>
        <p:nvSpPr>
          <p:cNvPr id="64" name="矩形 16"/>
          <p:cNvSpPr>
            <a:spLocks noChangeArrowheads="1"/>
          </p:cNvSpPr>
          <p:nvPr/>
        </p:nvSpPr>
        <p:spPr bwMode="auto">
          <a:xfrm>
            <a:off x="749298" y="4048125"/>
            <a:ext cx="2753996" cy="184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l" fontAlgn="auto">
              <a:lnSpc>
                <a:spcPct val="150000"/>
              </a:lnSpc>
              <a:spcBef>
                <a:spcPts val="0"/>
              </a:spcBef>
              <a:spcAft>
                <a:spcPts val="0"/>
              </a:spcAft>
              <a:defRPr/>
            </a:pPr>
            <a:r>
              <a:rPr lang="zh-CN" altLang="en-US" sz="2000" b="1" strike="noStrike" noProof="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sym typeface="+mn-ea"/>
              </a:rPr>
              <a:t>躺着赚钱</a:t>
            </a:r>
            <a:endParaRPr lang="zh-CN" altLang="en-US" sz="2000" b="1" strike="noStrike" noProof="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sym typeface="+mn-ea"/>
            </a:endParaRPr>
          </a:p>
          <a:p>
            <a:pPr algn="l" fontAlgn="auto">
              <a:lnSpc>
                <a:spcPct val="150000"/>
              </a:lnSpc>
              <a:spcBef>
                <a:spcPts val="0"/>
              </a:spcBef>
              <a:spcAft>
                <a:spcPts val="0"/>
              </a:spcAft>
              <a:defRPr/>
            </a:pPr>
            <a:r>
              <a:rPr lang="zh-CN" altLang="en-US" sz="1600" b="1" strike="noStrike" noProof="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sym typeface="+mn-ea"/>
              </a:rPr>
              <a:t>真开心</a:t>
            </a:r>
            <a:endParaRPr lang="zh-CN" altLang="en-US" sz="1600" b="1" strike="noStrike" noProof="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sym typeface="+mn-ea"/>
            </a:endParaRPr>
          </a:p>
          <a:p>
            <a:pPr algn="l" fontAlgn="auto">
              <a:lnSpc>
                <a:spcPct val="150000"/>
              </a:lnSpc>
              <a:spcBef>
                <a:spcPts val="0"/>
              </a:spcBef>
              <a:spcAft>
                <a:spcPts val="0"/>
              </a:spcAft>
              <a:defRPr/>
            </a:pPr>
            <a:r>
              <a:rPr lang="zh-CN" altLang="en-US" sz="1000" strike="noStrike" noProof="1">
                <a:solidFill>
                  <a:srgbClr val="A4E2F1"/>
                </a:solidFill>
                <a:effectLst/>
                <a:latin typeface="微软雅黑" panose="020B0503020204020204" charset="-122"/>
                <a:ea typeface="微软雅黑" panose="020B0503020204020204" charset="-122"/>
                <a:cs typeface="+mn-cs"/>
                <a:sym typeface="+mn-ea"/>
              </a:rPr>
              <a:t>一名工作人员可管理</a:t>
            </a:r>
            <a:r>
              <a:rPr lang="en-US" altLang="zh-CN" sz="1000" strike="noStrike" noProof="1">
                <a:solidFill>
                  <a:srgbClr val="A4E2F1"/>
                </a:solidFill>
                <a:effectLst/>
                <a:latin typeface="微软雅黑" panose="020B0503020204020204" charset="-122"/>
                <a:ea typeface="微软雅黑" panose="020B0503020204020204" charset="-122"/>
                <a:cs typeface="+mn-cs"/>
                <a:sym typeface="+mn-ea"/>
              </a:rPr>
              <a:t>1</a:t>
            </a:r>
            <a:r>
              <a:rPr lang="zh-CN" altLang="en-US" sz="1000" strike="noStrike" noProof="1">
                <a:solidFill>
                  <a:srgbClr val="A4E2F1"/>
                </a:solidFill>
                <a:effectLst/>
                <a:latin typeface="微软雅黑" panose="020B0503020204020204" charset="-122"/>
                <a:ea typeface="微软雅黑" panose="020B0503020204020204" charset="-122"/>
                <a:cs typeface="+mn-cs"/>
                <a:sym typeface="+mn-ea"/>
              </a:rPr>
              <a:t>十家店</a:t>
            </a:r>
            <a:endParaRPr lang="zh-CN" altLang="en-US" sz="1000" strike="noStrike" noProof="1">
              <a:solidFill>
                <a:srgbClr val="A4E2F1"/>
              </a:solidFill>
              <a:effectLst/>
              <a:latin typeface="微软雅黑" panose="020B0503020204020204" charset="-122"/>
              <a:ea typeface="微软雅黑" panose="020B0503020204020204" charset="-122"/>
              <a:cs typeface="+mn-cs"/>
              <a:sym typeface="+mn-ea"/>
            </a:endParaRPr>
          </a:p>
          <a:p>
            <a:pPr algn="l" fontAlgn="auto">
              <a:lnSpc>
                <a:spcPct val="150000"/>
              </a:lnSpc>
              <a:spcBef>
                <a:spcPts val="0"/>
              </a:spcBef>
              <a:spcAft>
                <a:spcPts val="0"/>
              </a:spcAft>
              <a:defRPr/>
            </a:pPr>
            <a:r>
              <a:rPr lang="zh-CN" altLang="en-US" sz="1000" strike="noStrike" noProof="1">
                <a:solidFill>
                  <a:srgbClr val="A4E2F1"/>
                </a:solidFill>
                <a:effectLst/>
                <a:latin typeface="微软雅黑" panose="020B0503020204020204" charset="-122"/>
                <a:ea typeface="微软雅黑" panose="020B0503020204020204" charset="-122"/>
                <a:cs typeface="+mn-cs"/>
                <a:sym typeface="+mn-ea"/>
              </a:rPr>
              <a:t>无需收银、无需导购。</a:t>
            </a:r>
            <a:endParaRPr lang="zh-CN" altLang="en-US" sz="1000" strike="noStrike" noProof="1">
              <a:solidFill>
                <a:srgbClr val="A4E2F1"/>
              </a:solidFill>
              <a:effectLst/>
              <a:latin typeface="微软雅黑" panose="020B0503020204020204" charset="-122"/>
              <a:ea typeface="微软雅黑" panose="020B0503020204020204" charset="-122"/>
              <a:cs typeface="+mn-cs"/>
              <a:sym typeface="+mn-ea"/>
            </a:endParaRPr>
          </a:p>
          <a:p>
            <a:pPr algn="l" fontAlgn="auto">
              <a:lnSpc>
                <a:spcPct val="150000"/>
              </a:lnSpc>
              <a:spcBef>
                <a:spcPts val="0"/>
              </a:spcBef>
              <a:spcAft>
                <a:spcPts val="0"/>
              </a:spcAft>
              <a:defRPr/>
            </a:pPr>
            <a:r>
              <a:rPr lang="zh-CN" altLang="en-US" sz="1000" strike="noStrike" noProof="1">
                <a:solidFill>
                  <a:srgbClr val="A4E2F1"/>
                </a:solidFill>
                <a:effectLst/>
                <a:latin typeface="微软雅黑" panose="020B0503020204020204" charset="-122"/>
                <a:ea typeface="微软雅黑" panose="020B0503020204020204" charset="-122"/>
                <a:cs typeface="+mn-cs"/>
                <a:sym typeface="+mn-ea"/>
              </a:rPr>
              <a:t>管理成本，一笔勾销。</a:t>
            </a:r>
            <a:endParaRPr lang="zh-CN" altLang="en-US" sz="1000" strike="noStrike" noProof="1">
              <a:solidFill>
                <a:srgbClr val="A4E2F1"/>
              </a:solidFill>
              <a:effectLst/>
              <a:latin typeface="微软雅黑" panose="020B0503020204020204" charset="-122"/>
              <a:ea typeface="微软雅黑" panose="020B0503020204020204" charset="-122"/>
              <a:cs typeface="+mn-cs"/>
              <a:sym typeface="+mn-ea"/>
            </a:endParaRPr>
          </a:p>
          <a:p>
            <a:pPr algn="l" fontAlgn="auto">
              <a:lnSpc>
                <a:spcPct val="150000"/>
              </a:lnSpc>
              <a:spcBef>
                <a:spcPts val="0"/>
              </a:spcBef>
              <a:spcAft>
                <a:spcPts val="0"/>
              </a:spcAft>
              <a:defRPr/>
            </a:pPr>
            <a:endParaRPr lang="zh-CN" altLang="en-US" sz="1000" strike="noStrike" noProof="1">
              <a:gradFill>
                <a:gsLst>
                  <a:gs pos="21000">
                    <a:srgbClr val="53575C"/>
                  </a:gs>
                  <a:gs pos="88000">
                    <a:srgbClr val="C5C7CA"/>
                  </a:gs>
                </a:gsLst>
                <a:lin ang="5400000"/>
              </a:gradFill>
              <a:effectLst/>
              <a:latin typeface="微软雅黑" panose="020B0503020204020204" charset="-122"/>
              <a:ea typeface="微软雅黑" panose="020B0503020204020204" charset="-122"/>
              <a:sym typeface="+mn-ea"/>
            </a:endParaRPr>
          </a:p>
        </p:txBody>
      </p:sp>
      <p:pic>
        <p:nvPicPr>
          <p:cNvPr id="8" name="图片 7" descr="1"/>
          <p:cNvPicPr>
            <a:picLocks noChangeAspect="1"/>
          </p:cNvPicPr>
          <p:nvPr/>
        </p:nvPicPr>
        <p:blipFill>
          <a:blip r:embed="rId1"/>
          <a:stretch>
            <a:fillRect/>
          </a:stretch>
        </p:blipFill>
        <p:spPr>
          <a:xfrm>
            <a:off x="6468745" y="2235835"/>
            <a:ext cx="1614170" cy="1927225"/>
          </a:xfrm>
          <a:prstGeom prst="rect">
            <a:avLst/>
          </a:prstGeom>
          <a:effectLst>
            <a:reflection blurRad="406400" stA="58000" endA="300" endPos="15000" dir="5400000" sy="-100000" algn="bl" rotWithShape="0"/>
          </a:effectLst>
        </p:spPr>
      </p:pic>
      <p:pic>
        <p:nvPicPr>
          <p:cNvPr id="19" name="图片 18" descr="3.1"/>
          <p:cNvPicPr>
            <a:picLocks noChangeAspect="1"/>
          </p:cNvPicPr>
          <p:nvPr/>
        </p:nvPicPr>
        <p:blipFill>
          <a:blip r:embed="rId2"/>
          <a:stretch>
            <a:fillRect/>
          </a:stretch>
        </p:blipFill>
        <p:spPr>
          <a:xfrm>
            <a:off x="3674110" y="2212975"/>
            <a:ext cx="1607820" cy="1927225"/>
          </a:xfrm>
          <a:prstGeom prst="rect">
            <a:avLst/>
          </a:prstGeom>
          <a:effectLst>
            <a:reflection blurRad="406400" stA="58000" endA="300" endPos="15000" dir="5400000" sy="-100000" algn="bl" rotWithShape="0"/>
          </a:effectLst>
        </p:spPr>
      </p:pic>
      <p:pic>
        <p:nvPicPr>
          <p:cNvPr id="20" name="图片 19" descr="2"/>
          <p:cNvPicPr>
            <a:picLocks noChangeAspect="1"/>
          </p:cNvPicPr>
          <p:nvPr/>
        </p:nvPicPr>
        <p:blipFill>
          <a:blip r:embed="rId3"/>
          <a:stretch>
            <a:fillRect/>
          </a:stretch>
        </p:blipFill>
        <p:spPr>
          <a:xfrm>
            <a:off x="859155" y="2235835"/>
            <a:ext cx="1595755" cy="1904365"/>
          </a:xfrm>
          <a:prstGeom prst="rect">
            <a:avLst/>
          </a:prstGeom>
          <a:effectLst>
            <a:reflection blurRad="406400" stA="58000" endA="300" endPos="15000" dir="5400000" sy="-100000" algn="bl" rotWithShape="0"/>
          </a:effectLst>
        </p:spPr>
      </p:pic>
      <p:sp>
        <p:nvSpPr>
          <p:cNvPr id="21" name="矩形 16"/>
          <p:cNvSpPr>
            <a:spLocks noChangeArrowheads="1"/>
          </p:cNvSpPr>
          <p:nvPr/>
        </p:nvSpPr>
        <p:spPr bwMode="auto">
          <a:xfrm>
            <a:off x="3674110" y="4041140"/>
            <a:ext cx="2753993"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p>
            <a:pPr algn="l" fontAlgn="auto">
              <a:lnSpc>
                <a:spcPct val="150000"/>
              </a:lnSpc>
              <a:spcBef>
                <a:spcPts val="0"/>
              </a:spcBef>
              <a:spcAft>
                <a:spcPts val="0"/>
              </a:spcAft>
              <a:defRPr/>
            </a:pPr>
            <a:r>
              <a:rPr lang="en-US" altLang="zh-CN" sz="2000" b="1" strike="noStrike" noProof="1">
                <a:solidFill>
                  <a:srgbClr val="FFC000"/>
                </a:solidFill>
                <a:effectLst/>
                <a:latin typeface="微软雅黑" panose="020B0503020204020204" charset="-122"/>
                <a:ea typeface="微软雅黑" panose="020B0503020204020204" charset="-122"/>
                <a:cs typeface="+mn-cs"/>
                <a:sym typeface="+mn-ea"/>
              </a:rPr>
              <a:t>24</a:t>
            </a:r>
            <a:r>
              <a:rPr lang="zh-CN" altLang="en-US" sz="2000" b="1" strike="noStrike" noProof="1">
                <a:solidFill>
                  <a:srgbClr val="FFC000"/>
                </a:solidFill>
                <a:effectLst/>
                <a:latin typeface="微软雅黑" panose="020B0503020204020204" charset="-122"/>
                <a:ea typeface="微软雅黑" panose="020B0503020204020204" charset="-122"/>
                <a:cs typeface="+mn-cs"/>
                <a:sym typeface="+mn-ea"/>
              </a:rPr>
              <a:t>小时不打烊</a:t>
            </a:r>
            <a:endParaRPr lang="zh-CN" altLang="en-US" sz="2000" b="1" strike="noStrike" noProof="1">
              <a:solidFill>
                <a:srgbClr val="FFC000"/>
              </a:solidFill>
              <a:effectLst/>
              <a:latin typeface="微软雅黑" panose="020B0503020204020204" charset="-122"/>
              <a:ea typeface="微软雅黑" panose="020B0503020204020204" charset="-122"/>
              <a:cs typeface="+mn-cs"/>
              <a:sym typeface="+mn-ea"/>
            </a:endParaRPr>
          </a:p>
          <a:p>
            <a:pPr algn="l" fontAlgn="auto">
              <a:lnSpc>
                <a:spcPct val="150000"/>
              </a:lnSpc>
              <a:spcBef>
                <a:spcPts val="0"/>
              </a:spcBef>
              <a:spcAft>
                <a:spcPts val="0"/>
              </a:spcAft>
              <a:defRPr/>
            </a:pPr>
            <a:r>
              <a:rPr lang="zh-CN" altLang="en-US" sz="1600" b="1" strike="noStrike" noProof="1">
                <a:solidFill>
                  <a:srgbClr val="FFC000"/>
                </a:solidFill>
                <a:effectLst/>
                <a:latin typeface="微软雅黑" panose="020B0503020204020204" charset="-122"/>
                <a:ea typeface="微软雅黑" panose="020B0503020204020204" charset="-122"/>
                <a:cs typeface="+mn-cs"/>
                <a:sym typeface="+mn-ea"/>
              </a:rPr>
              <a:t>够风光</a:t>
            </a:r>
            <a:endParaRPr lang="zh-CN" altLang="en-US" sz="1600" b="1" strike="noStrike" noProof="1">
              <a:solidFill>
                <a:srgbClr val="FFC000"/>
              </a:solidFill>
              <a:effectLst/>
              <a:latin typeface="微软雅黑" panose="020B0503020204020204" charset="-122"/>
              <a:ea typeface="微软雅黑" panose="020B0503020204020204" charset="-122"/>
              <a:cs typeface="+mn-cs"/>
              <a:sym typeface="+mn-ea"/>
            </a:endParaRPr>
          </a:p>
          <a:p>
            <a:pPr algn="l" fontAlgn="auto">
              <a:lnSpc>
                <a:spcPct val="150000"/>
              </a:lnSpc>
              <a:spcBef>
                <a:spcPts val="0"/>
              </a:spcBef>
              <a:spcAft>
                <a:spcPts val="0"/>
              </a:spcAft>
              <a:defRPr/>
            </a:pPr>
            <a:r>
              <a:rPr lang="zh-CN" altLang="en-US" sz="1000" strike="noStrike" noProof="1">
                <a:solidFill>
                  <a:srgbClr val="FFC000"/>
                </a:solidFill>
                <a:effectLst/>
                <a:latin typeface="微软雅黑" panose="020B0503020204020204" charset="-122"/>
                <a:ea typeface="微软雅黑" panose="020B0503020204020204" charset="-122"/>
                <a:cs typeface="+mn-cs"/>
                <a:sym typeface="+mn-ea"/>
              </a:rPr>
              <a:t>你睡觉时，店正常营业，</a:t>
            </a:r>
            <a:endParaRPr lang="zh-CN" altLang="en-US" sz="1000" strike="noStrike" noProof="1">
              <a:solidFill>
                <a:srgbClr val="FFC000"/>
              </a:solidFill>
              <a:effectLst/>
              <a:latin typeface="微软雅黑" panose="020B0503020204020204" charset="-122"/>
              <a:ea typeface="微软雅黑" panose="020B0503020204020204" charset="-122"/>
              <a:cs typeface="+mn-cs"/>
              <a:sym typeface="+mn-ea"/>
            </a:endParaRPr>
          </a:p>
          <a:p>
            <a:pPr algn="l" fontAlgn="auto">
              <a:lnSpc>
                <a:spcPct val="150000"/>
              </a:lnSpc>
              <a:spcBef>
                <a:spcPts val="0"/>
              </a:spcBef>
              <a:spcAft>
                <a:spcPts val="0"/>
              </a:spcAft>
              <a:defRPr/>
            </a:pPr>
            <a:r>
              <a:rPr lang="zh-CN" altLang="en-US" sz="1000" strike="noStrike" noProof="1">
                <a:solidFill>
                  <a:srgbClr val="FFC000"/>
                </a:solidFill>
                <a:effectLst/>
                <a:latin typeface="微软雅黑" panose="020B0503020204020204" charset="-122"/>
                <a:ea typeface="微软雅黑" panose="020B0503020204020204" charset="-122"/>
                <a:cs typeface="+mn-cs"/>
                <a:sym typeface="+mn-ea"/>
              </a:rPr>
              <a:t>多赚几笔，就要熬更守夜？</a:t>
            </a:r>
            <a:endParaRPr lang="zh-CN" altLang="en-US" sz="1000" strike="noStrike" noProof="1">
              <a:solidFill>
                <a:srgbClr val="FFC000"/>
              </a:solidFill>
              <a:effectLst/>
              <a:latin typeface="微软雅黑" panose="020B0503020204020204" charset="-122"/>
              <a:ea typeface="微软雅黑" panose="020B0503020204020204" charset="-122"/>
              <a:cs typeface="+mn-cs"/>
              <a:sym typeface="+mn-ea"/>
            </a:endParaRPr>
          </a:p>
          <a:p>
            <a:pPr algn="l" fontAlgn="auto">
              <a:lnSpc>
                <a:spcPct val="150000"/>
              </a:lnSpc>
              <a:spcBef>
                <a:spcPts val="0"/>
              </a:spcBef>
              <a:spcAft>
                <a:spcPts val="0"/>
              </a:spcAft>
              <a:defRPr/>
            </a:pPr>
            <a:r>
              <a:rPr lang="en-US" altLang="zh-CN" sz="1000" strike="noStrike" noProof="1">
                <a:solidFill>
                  <a:srgbClr val="FFC000"/>
                </a:solidFill>
                <a:effectLst/>
                <a:latin typeface="微软雅黑" panose="020B0503020204020204" charset="-122"/>
                <a:ea typeface="微软雅黑" panose="020B0503020204020204" charset="-122"/>
                <a:cs typeface="+mn-cs"/>
                <a:sym typeface="+mn-ea"/>
              </a:rPr>
              <a:t>NO,NO,NO! </a:t>
            </a:r>
            <a:r>
              <a:rPr lang="zh-CN" altLang="en-US" sz="1000" strike="noStrike" noProof="1">
                <a:solidFill>
                  <a:srgbClr val="FFC000"/>
                </a:solidFill>
                <a:effectLst/>
                <a:latin typeface="微软雅黑" panose="020B0503020204020204" charset="-122"/>
                <a:ea typeface="微软雅黑" panose="020B0503020204020204" charset="-122"/>
                <a:cs typeface="+mn-cs"/>
                <a:sym typeface="+mn-ea"/>
              </a:rPr>
              <a:t>加盟缤纷模范，</a:t>
            </a:r>
            <a:endParaRPr lang="zh-CN" altLang="en-US" sz="1000" strike="noStrike" noProof="1">
              <a:solidFill>
                <a:srgbClr val="FFC000"/>
              </a:solidFill>
              <a:effectLst/>
              <a:latin typeface="微软雅黑" panose="020B0503020204020204" charset="-122"/>
              <a:ea typeface="微软雅黑" panose="020B0503020204020204" charset="-122"/>
              <a:cs typeface="+mn-cs"/>
              <a:sym typeface="+mn-ea"/>
            </a:endParaRPr>
          </a:p>
          <a:p>
            <a:pPr algn="l" fontAlgn="auto">
              <a:lnSpc>
                <a:spcPct val="150000"/>
              </a:lnSpc>
              <a:spcBef>
                <a:spcPts val="0"/>
              </a:spcBef>
              <a:spcAft>
                <a:spcPts val="0"/>
              </a:spcAft>
              <a:defRPr/>
            </a:pPr>
            <a:r>
              <a:rPr lang="zh-CN" altLang="en-US" sz="1000" strike="noStrike" noProof="1">
                <a:solidFill>
                  <a:srgbClr val="FFC000"/>
                </a:solidFill>
                <a:effectLst/>
                <a:latin typeface="微软雅黑" panose="020B0503020204020204" charset="-122"/>
                <a:ea typeface="微软雅黑" panose="020B0503020204020204" charset="-122"/>
                <a:cs typeface="+mn-cs"/>
                <a:sym typeface="+mn-ea"/>
              </a:rPr>
              <a:t>让您无限风光。</a:t>
            </a:r>
            <a:endParaRPr lang="zh-CN" altLang="en-US" sz="1000" strike="noStrike" noProof="1">
              <a:solidFill>
                <a:srgbClr val="FFC000"/>
              </a:solidFill>
              <a:effectLst/>
              <a:latin typeface="微软雅黑" panose="020B0503020204020204" charset="-122"/>
              <a:ea typeface="微软雅黑" panose="020B0503020204020204" charset="-122"/>
              <a:cs typeface="+mn-cs"/>
              <a:sym typeface="+mn-ea"/>
            </a:endParaRPr>
          </a:p>
          <a:p>
            <a:pPr algn="l" fontAlgn="auto">
              <a:lnSpc>
                <a:spcPct val="150000"/>
              </a:lnSpc>
              <a:spcBef>
                <a:spcPts val="0"/>
              </a:spcBef>
              <a:spcAft>
                <a:spcPts val="0"/>
              </a:spcAft>
              <a:defRPr/>
            </a:pPr>
            <a:endParaRPr lang="zh-CN" altLang="en-US" sz="1000" strike="noStrike" noProof="1">
              <a:solidFill>
                <a:schemeClr val="accent4"/>
              </a:solidFill>
              <a:effectLst/>
              <a:latin typeface="微软雅黑" panose="020B0503020204020204" charset="-122"/>
              <a:ea typeface="微软雅黑" panose="020B0503020204020204" charset="-122"/>
              <a:sym typeface="+mn-ea"/>
            </a:endParaRPr>
          </a:p>
        </p:txBody>
      </p:sp>
      <p:sp>
        <p:nvSpPr>
          <p:cNvPr id="22" name="矩形 16"/>
          <p:cNvSpPr>
            <a:spLocks noChangeArrowheads="1"/>
          </p:cNvSpPr>
          <p:nvPr/>
        </p:nvSpPr>
        <p:spPr bwMode="auto">
          <a:xfrm>
            <a:off x="6390001" y="4048125"/>
            <a:ext cx="2753999" cy="184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p>
            <a:pPr algn="l" fontAlgn="auto">
              <a:lnSpc>
                <a:spcPct val="150000"/>
              </a:lnSpc>
              <a:spcBef>
                <a:spcPts val="0"/>
              </a:spcBef>
              <a:spcAft>
                <a:spcPts val="0"/>
              </a:spcAft>
              <a:defRPr/>
            </a:pPr>
            <a:r>
              <a:rPr lang="zh-CN" altLang="en-US" sz="2000" b="1" strike="noStrike" noProof="1">
                <a:solidFill>
                  <a:schemeClr val="bg1"/>
                </a:solidFill>
                <a:effectLst/>
                <a:latin typeface="微软雅黑" panose="020B0503020204020204" charset="-122"/>
                <a:ea typeface="微软雅黑" panose="020B0503020204020204" charset="-122"/>
                <a:cs typeface="+mn-cs"/>
                <a:sym typeface="+mn-ea"/>
              </a:rPr>
              <a:t>火速回本</a:t>
            </a:r>
            <a:endParaRPr lang="zh-CN" altLang="en-US" sz="2000" b="1" strike="noStrike" noProof="1">
              <a:solidFill>
                <a:schemeClr val="bg1"/>
              </a:solidFill>
              <a:effectLst/>
              <a:latin typeface="微软雅黑" panose="020B0503020204020204" charset="-122"/>
              <a:ea typeface="微软雅黑" panose="020B0503020204020204" charset="-122"/>
              <a:cs typeface="+mn-cs"/>
              <a:sym typeface="+mn-ea"/>
            </a:endParaRPr>
          </a:p>
          <a:p>
            <a:pPr algn="l" fontAlgn="auto">
              <a:lnSpc>
                <a:spcPct val="150000"/>
              </a:lnSpc>
              <a:spcBef>
                <a:spcPts val="0"/>
              </a:spcBef>
              <a:spcAft>
                <a:spcPts val="0"/>
              </a:spcAft>
              <a:defRPr/>
            </a:pPr>
            <a:r>
              <a:rPr lang="zh-CN" altLang="en-US" sz="1600" b="1" strike="noStrike" noProof="1">
                <a:solidFill>
                  <a:schemeClr val="bg1"/>
                </a:solidFill>
                <a:effectLst/>
                <a:latin typeface="微软雅黑" panose="020B0503020204020204" charset="-122"/>
                <a:ea typeface="微软雅黑" panose="020B0503020204020204" charset="-122"/>
                <a:cs typeface="+mn-cs"/>
                <a:sym typeface="+mn-ea"/>
              </a:rPr>
              <a:t>可真行</a:t>
            </a:r>
            <a:endParaRPr lang="zh-CN" altLang="en-US" sz="1600" b="1" strike="noStrike" noProof="1">
              <a:solidFill>
                <a:schemeClr val="bg1"/>
              </a:solidFill>
              <a:effectLst/>
              <a:latin typeface="微软雅黑" panose="020B0503020204020204" charset="-122"/>
              <a:ea typeface="微软雅黑" panose="020B0503020204020204" charset="-122"/>
              <a:cs typeface="+mn-cs"/>
              <a:sym typeface="+mn-ea"/>
            </a:endParaRPr>
          </a:p>
          <a:p>
            <a:pPr algn="l" fontAlgn="auto">
              <a:lnSpc>
                <a:spcPct val="150000"/>
              </a:lnSpc>
              <a:spcBef>
                <a:spcPts val="0"/>
              </a:spcBef>
              <a:spcAft>
                <a:spcPts val="0"/>
              </a:spcAft>
              <a:defRPr/>
            </a:pPr>
            <a:r>
              <a:rPr lang="zh-CN" altLang="en-US" sz="1000" strike="noStrike" noProof="1">
                <a:solidFill>
                  <a:schemeClr val="bg1"/>
                </a:solidFill>
                <a:effectLst/>
                <a:latin typeface="微软雅黑" panose="020B0503020204020204" charset="-122"/>
                <a:ea typeface="微软雅黑" panose="020B0503020204020204" charset="-122"/>
                <a:cs typeface="+mn-cs"/>
                <a:sym typeface="+mn-ea"/>
              </a:rPr>
              <a:t>传统的回本需三年，</a:t>
            </a:r>
            <a:endParaRPr lang="zh-CN" altLang="en-US" sz="1000" strike="noStrike" noProof="1">
              <a:solidFill>
                <a:schemeClr val="bg1"/>
              </a:solidFill>
              <a:effectLst/>
              <a:latin typeface="微软雅黑" panose="020B0503020204020204" charset="-122"/>
              <a:ea typeface="微软雅黑" panose="020B0503020204020204" charset="-122"/>
              <a:sym typeface="+mn-ea"/>
            </a:endParaRPr>
          </a:p>
          <a:p>
            <a:pPr algn="l" fontAlgn="auto">
              <a:lnSpc>
                <a:spcPct val="150000"/>
              </a:lnSpc>
              <a:spcBef>
                <a:spcPts val="0"/>
              </a:spcBef>
              <a:spcAft>
                <a:spcPts val="0"/>
              </a:spcAft>
              <a:defRPr/>
            </a:pPr>
            <a:r>
              <a:rPr lang="zh-CN" altLang="en-US" sz="1000" strike="noStrike" noProof="1">
                <a:solidFill>
                  <a:schemeClr val="bg1"/>
                </a:solidFill>
                <a:effectLst/>
                <a:latin typeface="微软雅黑" panose="020B0503020204020204" charset="-122"/>
                <a:ea typeface="微软雅黑" panose="020B0503020204020204" charset="-122"/>
                <a:cs typeface="+mn-cs"/>
                <a:sym typeface="+mn-ea"/>
              </a:rPr>
              <a:t>缤纷魔方就半年，</a:t>
            </a:r>
            <a:endParaRPr lang="zh-CN" altLang="en-US" sz="1000" strike="noStrike" noProof="1">
              <a:solidFill>
                <a:schemeClr val="bg1"/>
              </a:solidFill>
              <a:effectLst/>
              <a:latin typeface="微软雅黑" panose="020B0503020204020204" charset="-122"/>
              <a:ea typeface="微软雅黑" panose="020B0503020204020204" charset="-122"/>
              <a:sym typeface="+mn-ea"/>
            </a:endParaRPr>
          </a:p>
          <a:p>
            <a:pPr algn="l" fontAlgn="auto">
              <a:lnSpc>
                <a:spcPct val="150000"/>
              </a:lnSpc>
              <a:spcBef>
                <a:spcPts val="0"/>
              </a:spcBef>
              <a:spcAft>
                <a:spcPts val="0"/>
              </a:spcAft>
              <a:defRPr/>
            </a:pPr>
            <a:r>
              <a:rPr lang="zh-CN" altLang="en-US" sz="1000" strike="noStrike" noProof="1">
                <a:solidFill>
                  <a:schemeClr val="bg1"/>
                </a:solidFill>
                <a:effectLst/>
                <a:latin typeface="微软雅黑" panose="020B0503020204020204" charset="-122"/>
                <a:ea typeface="微软雅黑" panose="020B0503020204020204" charset="-122"/>
                <a:cs typeface="+mn-cs"/>
                <a:sym typeface="+mn-ea"/>
              </a:rPr>
              <a:t>开店即盈利，半年就回本。</a:t>
            </a:r>
            <a:endParaRPr lang="zh-CN" altLang="en-US" sz="1000" strike="noStrike" noProof="1">
              <a:solidFill>
                <a:schemeClr val="bg1"/>
              </a:solidFill>
              <a:effectLst/>
              <a:latin typeface="微软雅黑" panose="020B0503020204020204" charset="-122"/>
              <a:ea typeface="微软雅黑" panose="020B0503020204020204" charset="-122"/>
              <a:sym typeface="+mn-ea"/>
            </a:endParaRPr>
          </a:p>
          <a:p>
            <a:pPr algn="l" fontAlgn="auto">
              <a:lnSpc>
                <a:spcPct val="150000"/>
              </a:lnSpc>
              <a:spcBef>
                <a:spcPts val="0"/>
              </a:spcBef>
              <a:spcAft>
                <a:spcPts val="0"/>
              </a:spcAft>
              <a:defRPr/>
            </a:pPr>
            <a:endParaRPr lang="zh-CN" altLang="en-US" sz="1000" strike="noStrike" noProof="1">
              <a:solidFill>
                <a:schemeClr val="bg1"/>
              </a:solidFill>
              <a:effectLst/>
              <a:latin typeface="微软雅黑" panose="020B0503020204020204" charset="-122"/>
              <a:ea typeface="微软雅黑" panose="020B0503020204020204" charset="-122"/>
              <a:sym typeface="+mn-ea"/>
            </a:endParaRPr>
          </a:p>
        </p:txBody>
      </p:sp>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t="-6000" b="-6000"/>
          </a:stretch>
        </a:blipFill>
        <a:effectLst/>
      </p:bgPr>
    </p:bg>
    <p:spTree>
      <p:nvGrpSpPr>
        <p:cNvPr id="1" name=""/>
        <p:cNvGrpSpPr/>
        <p:nvPr/>
      </p:nvGrpSpPr>
      <p:grpSpPr/>
      <p:sp>
        <p:nvSpPr>
          <p:cNvPr id="14337" name="文本框 4"/>
          <p:cNvSpPr txBox="1"/>
          <p:nvPr/>
        </p:nvSpPr>
        <p:spPr>
          <a:xfrm>
            <a:off x="4502146" y="1251582"/>
            <a:ext cx="1348102" cy="306705"/>
          </a:xfrm>
          <a:prstGeom prst="rect">
            <a:avLst/>
          </a:prstGeom>
          <a:noFill/>
          <a:ln w="9525">
            <a:noFill/>
          </a:ln>
        </p:spPr>
        <p:txBody>
          <a:bodyPr wrap="square" anchor="t">
            <a:spAutoFit/>
          </a:bodyPr>
          <a:p>
            <a:pPr fontAlgn="auto"/>
            <a:r>
              <a:rPr lang="zh-CN" altLang="zh-CN" sz="1400" b="1" cap="small" noProof="1" dirty="0">
                <a:gradFill>
                  <a:gsLst>
                    <a:gs pos="21000">
                      <a:srgbClr val="53575C"/>
                    </a:gs>
                    <a:gs pos="88000">
                      <a:srgbClr val="C5C7CA"/>
                    </a:gs>
                  </a:gsLst>
                  <a:lin ang="5400000"/>
                </a:gradFill>
                <a:latin typeface="微软雅黑" panose="020B0503020204020204" charset="-122"/>
                <a:ea typeface="微软雅黑" panose="020B0503020204020204" charset="-122"/>
                <a:cs typeface="+mn-cs"/>
              </a:rPr>
              <a:t>USE  STERS</a:t>
            </a:r>
            <a:endParaRPr lang="zh-CN" altLang="zh-CN" sz="1400" b="1" cap="small" noProof="1" dirty="0">
              <a:gradFill>
                <a:gsLst>
                  <a:gs pos="21000">
                    <a:srgbClr val="53575C"/>
                  </a:gs>
                  <a:gs pos="88000">
                    <a:srgbClr val="C5C7CA"/>
                  </a:gs>
                </a:gsLst>
                <a:lin ang="5400000"/>
              </a:gradFill>
              <a:latin typeface="微软雅黑" panose="020B0503020204020204" charset="-122"/>
              <a:ea typeface="微软雅黑" panose="020B0503020204020204" charset="-122"/>
            </a:endParaRPr>
          </a:p>
        </p:txBody>
      </p:sp>
      <p:sp>
        <p:nvSpPr>
          <p:cNvPr id="14339" name="文本框 8"/>
          <p:cNvSpPr txBox="1"/>
          <p:nvPr/>
        </p:nvSpPr>
        <p:spPr>
          <a:xfrm>
            <a:off x="3418838" y="1206497"/>
            <a:ext cx="1494787" cy="368300"/>
          </a:xfrm>
          <a:prstGeom prst="rect">
            <a:avLst/>
          </a:prstGeom>
          <a:noFill/>
          <a:ln w="9525">
            <a:noFill/>
          </a:ln>
        </p:spPr>
        <p:txBody>
          <a:bodyPr wrap="square" anchor="t">
            <a:spAutoFit/>
          </a:bodyPr>
          <a:p>
            <a:pPr fontAlgn="auto"/>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体验流程</a:t>
            </a:r>
            <a:endPar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endParaRPr>
          </a:p>
        </p:txBody>
      </p:sp>
      <p:sp>
        <p:nvSpPr>
          <p:cNvPr id="14340" name="文本框 2"/>
          <p:cNvSpPr txBox="1"/>
          <p:nvPr/>
        </p:nvSpPr>
        <p:spPr>
          <a:xfrm>
            <a:off x="1941910" y="1634729"/>
            <a:ext cx="5373291" cy="530225"/>
          </a:xfrm>
          <a:prstGeom prst="rect">
            <a:avLst/>
          </a:prstGeom>
          <a:noFill/>
          <a:ln w="9525">
            <a:noFill/>
          </a:ln>
        </p:spPr>
        <p:txBody>
          <a:bodyPr wrap="square" anchor="t">
            <a:spAutoFit/>
          </a:bodyPr>
          <a:p>
            <a:pPr algn="ctr" fontAlgn="auto">
              <a:lnSpc>
                <a:spcPct val="110000"/>
              </a:lnSpc>
            </a:pPr>
            <a:r>
              <a:rPr lang="zh-CN" altLang="en-US" sz="1200" b="1" spc="180" noProof="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轻松体验智慧与科技结晶给你带来的快乐购物旅程</a:t>
            </a:r>
            <a:endParaRPr lang="zh-CN" altLang="en-US" sz="1200" b="1" spc="180" noProof="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endParaRPr>
          </a:p>
          <a:p>
            <a:pPr algn="ctr" fontAlgn="auto">
              <a:lnSpc>
                <a:spcPct val="110000"/>
              </a:lnSpc>
            </a:pPr>
            <a:r>
              <a:rPr lang="zh-CN" altLang="en-US" sz="1400" b="1" spc="180" noProof="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线上线下同步进行</a:t>
            </a:r>
            <a:endParaRPr lang="zh-CN" altLang="en-US" sz="1400" b="1" spc="180" noProof="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endParaRPr>
          </a:p>
        </p:txBody>
      </p:sp>
      <p:pic>
        <p:nvPicPr>
          <p:cNvPr id="20485" name="图片 1"/>
          <p:cNvPicPr>
            <a:picLocks noChangeAspect="1"/>
          </p:cNvPicPr>
          <p:nvPr/>
        </p:nvPicPr>
        <p:blipFill>
          <a:blip r:embed="rId2"/>
          <a:stretch>
            <a:fillRect/>
          </a:stretch>
        </p:blipFill>
        <p:spPr>
          <a:xfrm>
            <a:off x="1688306" y="2347913"/>
            <a:ext cx="5492354" cy="3495675"/>
          </a:xfrm>
          <a:prstGeom prst="rect">
            <a:avLst/>
          </a:prstGeom>
          <a:noFill/>
          <a:ln w="9525">
            <a:noFill/>
          </a:ln>
        </p:spPr>
      </p:pic>
      <p:grpSp>
        <p:nvGrpSpPr>
          <p:cNvPr id="20486" name="组合 23"/>
          <p:cNvGrpSpPr/>
          <p:nvPr/>
        </p:nvGrpSpPr>
        <p:grpSpPr>
          <a:xfrm>
            <a:off x="2705100" y="2200275"/>
            <a:ext cx="3534966" cy="57150"/>
            <a:chOff x="1949423" y="3788624"/>
            <a:chExt cx="3535680" cy="56088"/>
          </a:xfrm>
        </p:grpSpPr>
        <p:sp>
          <p:nvSpPr>
            <p:cNvPr id="25" name="矩形 24"/>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6" name="矩形 25"/>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7" name="矩形 26"/>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8" name="矩形 27"/>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6000" b="-6000"/>
          </a:stretch>
        </a:blipFill>
        <a:effectLst/>
      </p:bgPr>
    </p:bg>
    <p:spTree>
      <p:nvGrpSpPr>
        <p:cNvPr id="1" name=""/>
        <p:cNvGrpSpPr/>
        <p:nvPr/>
      </p:nvGrpSpPr>
      <p:grpSpPr/>
      <p:sp>
        <p:nvSpPr>
          <p:cNvPr id="14339" name="文本框 8"/>
          <p:cNvSpPr txBox="1"/>
          <p:nvPr/>
        </p:nvSpPr>
        <p:spPr>
          <a:xfrm>
            <a:off x="2649141" y="5538788"/>
            <a:ext cx="3845719" cy="368300"/>
          </a:xfrm>
          <a:prstGeom prst="rect">
            <a:avLst/>
          </a:prstGeom>
          <a:noFill/>
          <a:ln w="9525">
            <a:noFill/>
          </a:ln>
        </p:spPr>
        <p:txBody>
          <a:bodyPr wrap="square" anchor="t">
            <a:spAutoFit/>
          </a:bodyPr>
          <a:p>
            <a:pPr fontAlgn="auto"/>
            <a:r>
              <a:rPr lang="en-US" altLang="zh-CN" sz="1800" b="1" cap="small" noProof="1" dirty="0">
                <a:solidFill>
                  <a:srgbClr val="FF0000"/>
                </a:solidFill>
                <a:latin typeface="微软雅黑" panose="020B0503020204020204" charset="-122"/>
                <a:ea typeface="微软雅黑" panose="020B0503020204020204" charset="-122"/>
                <a:cs typeface="+mn-cs"/>
              </a:rPr>
              <a:t>  </a:t>
            </a:r>
            <a:r>
              <a:rPr lang="zh-CN" altLang="en-US" sz="1800" b="1" cap="small" noProof="1" dirty="0">
                <a:solidFill>
                  <a:srgbClr val="FF0000"/>
                </a:solidFill>
                <a:latin typeface="微软雅黑" panose="020B0503020204020204" charset="-122"/>
                <a:ea typeface="微软雅黑" panose="020B0503020204020204" charset="-122"/>
                <a:cs typeface="+mn-cs"/>
              </a:rPr>
              <a:t>运营近半年，好评如潮！！！</a:t>
            </a:r>
            <a:endParaRPr lang="zh-CN" altLang="en-US" sz="1800" b="1" cap="small" noProof="1" dirty="0">
              <a:solidFill>
                <a:srgbClr val="FF0000"/>
              </a:solidFill>
              <a:latin typeface="微软雅黑" panose="020B0503020204020204" charset="-122"/>
              <a:ea typeface="微软雅黑" panose="020B0503020204020204" charset="-122"/>
              <a:cs typeface="+mn-cs"/>
            </a:endParaRPr>
          </a:p>
        </p:txBody>
      </p:sp>
      <p:grpSp>
        <p:nvGrpSpPr>
          <p:cNvPr id="21507" name="组合 23"/>
          <p:cNvGrpSpPr/>
          <p:nvPr/>
        </p:nvGrpSpPr>
        <p:grpSpPr>
          <a:xfrm>
            <a:off x="2556272" y="1459706"/>
            <a:ext cx="3534965" cy="57150"/>
            <a:chOff x="1949423" y="3788624"/>
            <a:chExt cx="3535680" cy="56088"/>
          </a:xfrm>
        </p:grpSpPr>
        <p:sp>
          <p:nvSpPr>
            <p:cNvPr id="25" name="矩形 24"/>
            <p:cNvSpPr/>
            <p:nvPr/>
          </p:nvSpPr>
          <p:spPr>
            <a:xfrm>
              <a:off x="1949423" y="3788624"/>
              <a:ext cx="883920" cy="56088"/>
            </a:xfrm>
            <a:prstGeom prst="rect">
              <a:avLst/>
            </a:prstGeom>
            <a:solidFill>
              <a:srgbClr val="F32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6" name="矩形 25"/>
            <p:cNvSpPr/>
            <p:nvPr/>
          </p:nvSpPr>
          <p:spPr>
            <a:xfrm>
              <a:off x="2833343" y="3788624"/>
              <a:ext cx="883920" cy="56088"/>
            </a:xfrm>
            <a:prstGeom prst="rect">
              <a:avLst/>
            </a:prstGeom>
            <a:solidFill>
              <a:srgbClr val="56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7" name="矩形 26"/>
            <p:cNvSpPr/>
            <p:nvPr/>
          </p:nvSpPr>
          <p:spPr>
            <a:xfrm>
              <a:off x="3717263" y="3788624"/>
              <a:ext cx="883920" cy="56088"/>
            </a:xfrm>
            <a:prstGeom prst="rect">
              <a:avLst/>
            </a:prstGeom>
            <a:solidFill>
              <a:srgbClr val="EE7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sp>
          <p:nvSpPr>
            <p:cNvPr id="28" name="矩形 27"/>
            <p:cNvSpPr/>
            <p:nvPr/>
          </p:nvSpPr>
          <p:spPr>
            <a:xfrm>
              <a:off x="4601183" y="3788624"/>
              <a:ext cx="883920" cy="56088"/>
            </a:xfrm>
            <a:prstGeom prst="rect">
              <a:avLst/>
            </a:prstGeom>
            <a:solidFill>
              <a:srgbClr val="00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latin typeface="微软雅黑" panose="020B0503020204020204" charset="-122"/>
                <a:ea typeface="微软雅黑" panose="020B0503020204020204" charset="-122"/>
                <a:sym typeface="微软雅黑" panose="020B0503020204020204" charset="-122"/>
              </a:endParaRPr>
            </a:p>
          </p:txBody>
        </p:sp>
      </p:grpSp>
      <p:pic>
        <p:nvPicPr>
          <p:cNvPr id="21512" name="图片 1" descr="创智公园"/>
          <p:cNvPicPr>
            <a:picLocks noChangeAspect="1"/>
          </p:cNvPicPr>
          <p:nvPr/>
        </p:nvPicPr>
        <p:blipFill>
          <a:blip r:embed="rId2"/>
          <a:stretch>
            <a:fillRect/>
          </a:stretch>
        </p:blipFill>
        <p:spPr>
          <a:xfrm>
            <a:off x="5349479" y="3743325"/>
            <a:ext cx="1803797" cy="1297781"/>
          </a:xfrm>
          <a:prstGeom prst="rect">
            <a:avLst/>
          </a:prstGeom>
          <a:noFill/>
          <a:ln w="9525">
            <a:noFill/>
          </a:ln>
        </p:spPr>
      </p:pic>
      <p:pic>
        <p:nvPicPr>
          <p:cNvPr id="21513" name="图片 2" descr="创智公园1"/>
          <p:cNvPicPr>
            <a:picLocks noChangeAspect="1"/>
          </p:cNvPicPr>
          <p:nvPr/>
        </p:nvPicPr>
        <p:blipFill>
          <a:blip r:embed="rId3"/>
          <a:stretch>
            <a:fillRect/>
          </a:stretch>
        </p:blipFill>
        <p:spPr>
          <a:xfrm>
            <a:off x="3595688" y="3739754"/>
            <a:ext cx="1753791" cy="1300163"/>
          </a:xfrm>
          <a:prstGeom prst="rect">
            <a:avLst/>
          </a:prstGeom>
          <a:noFill/>
          <a:ln w="9525">
            <a:noFill/>
          </a:ln>
        </p:spPr>
      </p:pic>
      <p:pic>
        <p:nvPicPr>
          <p:cNvPr id="21514" name="图片 3" descr="海骏达"/>
          <p:cNvPicPr>
            <a:picLocks noChangeAspect="1"/>
          </p:cNvPicPr>
          <p:nvPr/>
        </p:nvPicPr>
        <p:blipFill>
          <a:blip r:embed="rId4"/>
          <a:stretch>
            <a:fillRect/>
          </a:stretch>
        </p:blipFill>
        <p:spPr>
          <a:xfrm>
            <a:off x="7153275" y="3717131"/>
            <a:ext cx="1971675" cy="1322785"/>
          </a:xfrm>
          <a:prstGeom prst="rect">
            <a:avLst/>
          </a:prstGeom>
          <a:noFill/>
          <a:ln w="9525">
            <a:noFill/>
          </a:ln>
        </p:spPr>
      </p:pic>
      <p:pic>
        <p:nvPicPr>
          <p:cNvPr id="21515" name="图片 4" descr="海骏达1"/>
          <p:cNvPicPr>
            <a:picLocks noChangeAspect="1"/>
          </p:cNvPicPr>
          <p:nvPr/>
        </p:nvPicPr>
        <p:blipFill>
          <a:blip r:embed="rId5"/>
          <a:stretch>
            <a:fillRect/>
          </a:stretch>
        </p:blipFill>
        <p:spPr>
          <a:xfrm>
            <a:off x="1565672" y="3477816"/>
            <a:ext cx="2081213" cy="1563290"/>
          </a:xfrm>
          <a:prstGeom prst="rect">
            <a:avLst/>
          </a:prstGeom>
          <a:noFill/>
          <a:ln w="9525">
            <a:noFill/>
          </a:ln>
        </p:spPr>
      </p:pic>
      <p:pic>
        <p:nvPicPr>
          <p:cNvPr id="21516" name="图片 5" descr="恒创广场"/>
          <p:cNvPicPr>
            <a:picLocks noChangeAspect="1"/>
          </p:cNvPicPr>
          <p:nvPr/>
        </p:nvPicPr>
        <p:blipFill>
          <a:blip r:embed="rId6"/>
          <a:stretch>
            <a:fillRect/>
          </a:stretch>
        </p:blipFill>
        <p:spPr>
          <a:xfrm>
            <a:off x="5855494" y="1952625"/>
            <a:ext cx="1733550" cy="1173956"/>
          </a:xfrm>
          <a:prstGeom prst="rect">
            <a:avLst/>
          </a:prstGeom>
          <a:noFill/>
          <a:ln w="9525">
            <a:noFill/>
          </a:ln>
        </p:spPr>
      </p:pic>
      <p:pic>
        <p:nvPicPr>
          <p:cNvPr id="21517" name="图片 6" descr="恒创广场1"/>
          <p:cNvPicPr>
            <a:picLocks noChangeAspect="1"/>
          </p:cNvPicPr>
          <p:nvPr/>
        </p:nvPicPr>
        <p:blipFill>
          <a:blip r:embed="rId7"/>
          <a:stretch>
            <a:fillRect/>
          </a:stretch>
        </p:blipFill>
        <p:spPr>
          <a:xfrm>
            <a:off x="2428875" y="1781175"/>
            <a:ext cx="1776413" cy="1334691"/>
          </a:xfrm>
          <a:prstGeom prst="rect">
            <a:avLst/>
          </a:prstGeom>
          <a:noFill/>
          <a:ln w="9525">
            <a:noFill/>
          </a:ln>
        </p:spPr>
      </p:pic>
      <p:pic>
        <p:nvPicPr>
          <p:cNvPr id="21518" name="图片 7" descr="水街"/>
          <p:cNvPicPr>
            <a:picLocks noChangeAspect="1"/>
          </p:cNvPicPr>
          <p:nvPr/>
        </p:nvPicPr>
        <p:blipFill>
          <a:blip r:embed="rId8"/>
          <a:stretch>
            <a:fillRect/>
          </a:stretch>
        </p:blipFill>
        <p:spPr>
          <a:xfrm>
            <a:off x="4205288" y="1781175"/>
            <a:ext cx="1804988" cy="1354931"/>
          </a:xfrm>
          <a:prstGeom prst="rect">
            <a:avLst/>
          </a:prstGeom>
          <a:noFill/>
          <a:ln w="9525">
            <a:noFill/>
          </a:ln>
        </p:spPr>
      </p:pic>
      <p:pic>
        <p:nvPicPr>
          <p:cNvPr id="21519" name="图片 8" descr="水街1"/>
          <p:cNvPicPr>
            <a:picLocks noChangeAspect="1"/>
          </p:cNvPicPr>
          <p:nvPr/>
        </p:nvPicPr>
        <p:blipFill>
          <a:blip r:embed="rId9"/>
          <a:stretch>
            <a:fillRect/>
          </a:stretch>
        </p:blipFill>
        <p:spPr>
          <a:xfrm>
            <a:off x="91679" y="1135856"/>
            <a:ext cx="2337197" cy="2000250"/>
          </a:xfrm>
          <a:prstGeom prst="rect">
            <a:avLst/>
          </a:prstGeom>
          <a:noFill/>
          <a:ln w="9525">
            <a:noFill/>
          </a:ln>
        </p:spPr>
      </p:pic>
      <p:sp>
        <p:nvSpPr>
          <p:cNvPr id="10" name="文本框 9"/>
          <p:cNvSpPr txBox="1"/>
          <p:nvPr/>
        </p:nvSpPr>
        <p:spPr>
          <a:xfrm>
            <a:off x="1764506" y="5145881"/>
            <a:ext cx="1683544" cy="275590"/>
          </a:xfrm>
          <a:prstGeom prst="rect">
            <a:avLst/>
          </a:prstGeom>
          <a:noFill/>
        </p:spPr>
        <p:txBody>
          <a:bodyPr wrap="square" rtlCol="0">
            <a:spAutoFit/>
          </a:bodyPr>
          <a:p>
            <a:pPr algn="ctr" defTabSz="1450340"/>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缤纷 </a:t>
            </a:r>
            <a:r>
              <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 </a:t>
            </a:r>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海骏达店</a:t>
            </a:r>
            <a:endPar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11" name="文本框 10"/>
          <p:cNvSpPr txBox="1"/>
          <p:nvPr/>
        </p:nvSpPr>
        <p:spPr>
          <a:xfrm>
            <a:off x="2428875" y="3130153"/>
            <a:ext cx="1683544" cy="275590"/>
          </a:xfrm>
          <a:prstGeom prst="rect">
            <a:avLst/>
          </a:prstGeom>
          <a:noFill/>
        </p:spPr>
        <p:txBody>
          <a:bodyPr wrap="square" rtlCol="0">
            <a:spAutoFit/>
          </a:bodyPr>
          <a:p>
            <a:pPr algn="ctr" defTabSz="1450340"/>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缤纷 </a:t>
            </a:r>
            <a:r>
              <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 </a:t>
            </a:r>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恒创广场店</a:t>
            </a:r>
            <a:endPar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12" name="文本框 11"/>
          <p:cNvSpPr txBox="1"/>
          <p:nvPr/>
        </p:nvSpPr>
        <p:spPr>
          <a:xfrm>
            <a:off x="4306491" y="3136106"/>
            <a:ext cx="1683544" cy="275590"/>
          </a:xfrm>
          <a:prstGeom prst="rect">
            <a:avLst/>
          </a:prstGeom>
          <a:noFill/>
        </p:spPr>
        <p:txBody>
          <a:bodyPr wrap="square" rtlCol="0">
            <a:spAutoFit/>
          </a:bodyPr>
          <a:p>
            <a:pPr algn="ctr" defTabSz="1450340"/>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缤纷 </a:t>
            </a:r>
            <a:r>
              <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 </a:t>
            </a:r>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君悦华庭店</a:t>
            </a:r>
            <a:endPar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13" name="文本框 12"/>
          <p:cNvSpPr txBox="1"/>
          <p:nvPr/>
        </p:nvSpPr>
        <p:spPr>
          <a:xfrm>
            <a:off x="6091238" y="3115866"/>
            <a:ext cx="1683544" cy="275590"/>
          </a:xfrm>
          <a:prstGeom prst="rect">
            <a:avLst/>
          </a:prstGeom>
          <a:noFill/>
        </p:spPr>
        <p:txBody>
          <a:bodyPr wrap="square" rtlCol="0">
            <a:spAutoFit/>
          </a:bodyPr>
          <a:p>
            <a:pPr algn="ctr" defTabSz="1450340"/>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缤纷 </a:t>
            </a:r>
            <a:r>
              <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 </a:t>
            </a:r>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法制广场店</a:t>
            </a:r>
            <a:endPar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14" name="文本框 13"/>
          <p:cNvSpPr txBox="1"/>
          <p:nvPr/>
        </p:nvSpPr>
        <p:spPr>
          <a:xfrm>
            <a:off x="3646885" y="5145881"/>
            <a:ext cx="1683544" cy="275590"/>
          </a:xfrm>
          <a:prstGeom prst="rect">
            <a:avLst/>
          </a:prstGeom>
          <a:noFill/>
        </p:spPr>
        <p:txBody>
          <a:bodyPr wrap="square" rtlCol="0">
            <a:spAutoFit/>
          </a:bodyPr>
          <a:p>
            <a:pPr algn="ctr" defTabSz="1450340"/>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缤纷 </a:t>
            </a:r>
            <a:r>
              <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 </a:t>
            </a:r>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创智公园店</a:t>
            </a:r>
            <a:endPar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15" name="文本框 14"/>
          <p:cNvSpPr txBox="1"/>
          <p:nvPr/>
        </p:nvSpPr>
        <p:spPr>
          <a:xfrm>
            <a:off x="5349479" y="5147072"/>
            <a:ext cx="1683544" cy="275590"/>
          </a:xfrm>
          <a:prstGeom prst="rect">
            <a:avLst/>
          </a:prstGeom>
          <a:noFill/>
        </p:spPr>
        <p:txBody>
          <a:bodyPr wrap="square" rtlCol="0">
            <a:spAutoFit/>
          </a:bodyPr>
          <a:p>
            <a:pPr algn="ctr" defTabSz="1450340"/>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缤纷 </a:t>
            </a:r>
            <a:r>
              <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a:t>
            </a:r>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书院社区店</a:t>
            </a:r>
            <a:endPar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16" name="文本框 15"/>
          <p:cNvSpPr txBox="1"/>
          <p:nvPr/>
        </p:nvSpPr>
        <p:spPr>
          <a:xfrm>
            <a:off x="7297341" y="5147072"/>
            <a:ext cx="1683544" cy="275590"/>
          </a:xfrm>
          <a:prstGeom prst="rect">
            <a:avLst/>
          </a:prstGeom>
          <a:noFill/>
        </p:spPr>
        <p:txBody>
          <a:bodyPr wrap="square" rtlCol="0">
            <a:spAutoFit/>
          </a:bodyPr>
          <a:p>
            <a:pPr algn="ctr" defTabSz="1450340"/>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缤纷 </a:t>
            </a:r>
            <a:r>
              <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a:t>
            </a:r>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邻聚</a:t>
            </a:r>
            <a:r>
              <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E</a:t>
            </a:r>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站店</a:t>
            </a:r>
            <a:endPar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17" name="文本框 16"/>
          <p:cNvSpPr txBox="1"/>
          <p:nvPr/>
        </p:nvSpPr>
        <p:spPr>
          <a:xfrm>
            <a:off x="484585" y="3136106"/>
            <a:ext cx="1683544" cy="275590"/>
          </a:xfrm>
          <a:prstGeom prst="rect">
            <a:avLst/>
          </a:prstGeom>
          <a:noFill/>
        </p:spPr>
        <p:txBody>
          <a:bodyPr wrap="square" rtlCol="0">
            <a:spAutoFit/>
          </a:bodyPr>
          <a:p>
            <a:pPr algn="ctr" defTabSz="1450340"/>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缤纷 </a:t>
            </a:r>
            <a:r>
              <a:rPr lang="en-US" altLang="zh-CN"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 </a:t>
            </a:r>
            <a:r>
              <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德源水街店</a:t>
            </a:r>
            <a:endParaRPr lang="zh-CN" altLang="en-US" sz="1200" b="1"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pic>
        <p:nvPicPr>
          <p:cNvPr id="21528" name="图片 1"/>
          <p:cNvPicPr>
            <a:picLocks noChangeAspect="1"/>
          </p:cNvPicPr>
          <p:nvPr/>
        </p:nvPicPr>
        <p:blipFill>
          <a:blip r:embed="rId10"/>
          <a:srcRect l="19778" r="13713"/>
          <a:stretch>
            <a:fillRect/>
          </a:stretch>
        </p:blipFill>
        <p:spPr>
          <a:xfrm>
            <a:off x="140494" y="3443288"/>
            <a:ext cx="1425179" cy="1632347"/>
          </a:xfrm>
          <a:prstGeom prst="rect">
            <a:avLst/>
          </a:prstGeom>
          <a:noFill/>
          <a:ln w="9525">
            <a:noFill/>
          </a:ln>
        </p:spPr>
      </p:pic>
      <p:pic>
        <p:nvPicPr>
          <p:cNvPr id="21529" name="图片 18"/>
          <p:cNvPicPr>
            <a:picLocks noChangeAspect="1"/>
          </p:cNvPicPr>
          <p:nvPr/>
        </p:nvPicPr>
        <p:blipFill>
          <a:blip r:embed="rId11"/>
          <a:stretch>
            <a:fillRect/>
          </a:stretch>
        </p:blipFill>
        <p:spPr>
          <a:xfrm flipH="1">
            <a:off x="7589044" y="1012031"/>
            <a:ext cx="1438275" cy="2103835"/>
          </a:xfrm>
          <a:prstGeom prst="rect">
            <a:avLst/>
          </a:prstGeom>
          <a:noFill/>
          <a:ln w="9525">
            <a:noFill/>
          </a:ln>
        </p:spPr>
      </p:pic>
      <p:sp>
        <p:nvSpPr>
          <p:cNvPr id="21" name="文本框 8"/>
          <p:cNvSpPr txBox="1"/>
          <p:nvPr/>
        </p:nvSpPr>
        <p:spPr>
          <a:xfrm>
            <a:off x="2842736" y="1012508"/>
            <a:ext cx="3846195" cy="368300"/>
          </a:xfrm>
          <a:prstGeom prst="rect">
            <a:avLst/>
          </a:prstGeom>
          <a:noFill/>
          <a:ln w="9525">
            <a:noFill/>
          </a:ln>
        </p:spPr>
        <p:txBody>
          <a:bodyPr wrap="square" anchor="t">
            <a:spAutoFit/>
          </a:bodyPr>
          <a:p>
            <a:pPr fontAlgn="auto"/>
            <a:r>
              <a:rPr lang="en-US" altLang="zh-CN"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     </a:t>
            </a:r>
            <a:r>
              <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cs typeface="+mn-cs"/>
              </a:rPr>
              <a:t>缤纷魔方各区域布局展示图</a:t>
            </a:r>
            <a:endParaRPr lang="zh-CN" altLang="en-US" sz="1800" b="1" cap="small" noProof="1" dirty="0">
              <a:gradFill flip="none" rotWithShape="1">
                <a:gsLst>
                  <a:gs pos="82334">
                    <a:srgbClr val="FBB92F"/>
                  </a:gs>
                  <a:gs pos="65224">
                    <a:srgbClr val="FD665B"/>
                  </a:gs>
                  <a:gs pos="47547">
                    <a:srgbClr val="F1286A"/>
                  </a:gs>
                  <a:gs pos="32925">
                    <a:srgbClr val="E02579"/>
                  </a:gs>
                  <a:gs pos="17700">
                    <a:srgbClr val="A82878"/>
                  </a:gs>
                  <a:gs pos="0">
                    <a:srgbClr val="5B3B87"/>
                  </a:gs>
                  <a:gs pos="100000">
                    <a:srgbClr val="FEF22A"/>
                  </a:gs>
                </a:gsLst>
                <a:lin ang="10800000" scaled="1"/>
                <a:tileRect/>
              </a:gradFill>
              <a:latin typeface="微软雅黑" panose="020B0503020204020204" charset="-122"/>
              <a:ea typeface="微软雅黑" panose="020B0503020204020204" charset="-122"/>
            </a:endParaRPr>
          </a:p>
        </p:txBody>
      </p:sp>
    </p:spTree>
  </p:cSld>
  <p:clrMapOvr>
    <a:masterClrMapping/>
  </p:clrMapOvr>
  <p:transition>
    <p:dissolve/>
  </p:transition>
</p:sld>
</file>

<file path=ppt/theme/theme1.xml><?xml version="1.0" encoding="utf-8"?>
<a:theme xmlns:a="http://schemas.openxmlformats.org/drawingml/2006/main" name="包图主题2">
  <a:themeElements>
    <a:clrScheme name="自定义 66">
      <a:dk1>
        <a:sysClr val="windowText" lastClr="000000"/>
      </a:dk1>
      <a:lt1>
        <a:sysClr val="window" lastClr="FFFFFF"/>
      </a:lt1>
      <a:dk2>
        <a:srgbClr val="44546A"/>
      </a:dk2>
      <a:lt2>
        <a:srgbClr val="E7E6E6"/>
      </a:lt2>
      <a:accent1>
        <a:srgbClr val="3ED6F0"/>
      </a:accent1>
      <a:accent2>
        <a:srgbClr val="2167FD"/>
      </a:accent2>
      <a:accent3>
        <a:srgbClr val="3ED6F0"/>
      </a:accent3>
      <a:accent4>
        <a:srgbClr val="2167FD"/>
      </a:accent4>
      <a:accent5>
        <a:srgbClr val="3ED6F0"/>
      </a:accent5>
      <a:accent6>
        <a:srgbClr val="2167F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包图主题2">
  <a:themeElements>
    <a:clrScheme name="自定义 66">
      <a:dk1>
        <a:sysClr val="windowText" lastClr="000000"/>
      </a:dk1>
      <a:lt1>
        <a:sysClr val="window" lastClr="FFFFFF"/>
      </a:lt1>
      <a:dk2>
        <a:srgbClr val="44546A"/>
      </a:dk2>
      <a:lt2>
        <a:srgbClr val="E7E6E6"/>
      </a:lt2>
      <a:accent1>
        <a:srgbClr val="3ED6F0"/>
      </a:accent1>
      <a:accent2>
        <a:srgbClr val="2167FD"/>
      </a:accent2>
      <a:accent3>
        <a:srgbClr val="3ED6F0"/>
      </a:accent3>
      <a:accent4>
        <a:srgbClr val="2167FD"/>
      </a:accent4>
      <a:accent5>
        <a:srgbClr val="3ED6F0"/>
      </a:accent5>
      <a:accent6>
        <a:srgbClr val="2167F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2373</Words>
  <Application>WPS 演示</Application>
  <PresentationFormat>自定义</PresentationFormat>
  <Paragraphs>341</Paragraphs>
  <Slides>15</Slides>
  <Notes>5</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15</vt:i4>
      </vt:variant>
    </vt:vector>
  </HeadingPairs>
  <TitlesOfParts>
    <vt:vector size="33" baseType="lpstr">
      <vt:lpstr>Arial</vt:lpstr>
      <vt:lpstr>宋体</vt:lpstr>
      <vt:lpstr>Wingdings</vt:lpstr>
      <vt:lpstr>微软雅黑</vt:lpstr>
      <vt:lpstr>等线</vt:lpstr>
      <vt:lpstr>Wingdings</vt:lpstr>
      <vt:lpstr>Calibri</vt:lpstr>
      <vt:lpstr>Aspergit</vt:lpstr>
      <vt:lpstr>Broken 15</vt:lpstr>
      <vt:lpstr>Aharoni</vt:lpstr>
      <vt:lpstr>经典中圆简</vt:lpstr>
      <vt:lpstr>方正正中黑简体</vt:lpstr>
      <vt:lpstr>Agency FB</vt:lpstr>
      <vt:lpstr>Arial Unicode MS</vt:lpstr>
      <vt:lpstr>Segoe Print</vt:lpstr>
      <vt:lpstr>黑体</vt:lpstr>
      <vt:lpstr>包图主题2</vt:lpstr>
      <vt:lpstr>1_包图主题2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陆家嘴新青年</cp:lastModifiedBy>
  <cp:revision>42</cp:revision>
  <dcterms:created xsi:type="dcterms:W3CDTF">2017-07-11T05:30:00Z</dcterms:created>
  <dcterms:modified xsi:type="dcterms:W3CDTF">2018-05-16T01:10:17Z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ies>
</file>