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256" r:id="rId3"/>
    <p:sldId id="258" r:id="rId4"/>
    <p:sldId id="260" r:id="rId5"/>
    <p:sldId id="262" r:id="rId6"/>
    <p:sldId id="264" r:id="rId7"/>
    <p:sldId id="266" r:id="rId8"/>
    <p:sldId id="265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228"/>
    <a:srgbClr val="DAAB99"/>
    <a:srgbClr val="012034"/>
    <a:srgbClr val="DFF5FF"/>
    <a:srgbClr val="628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598" autoAdjust="0"/>
  </p:normalViewPr>
  <p:slideViewPr>
    <p:cSldViewPr>
      <p:cViewPr varScale="1">
        <p:scale>
          <a:sx n="132" d="100"/>
          <a:sy n="132" d="100"/>
        </p:scale>
        <p:origin x="592" y="160"/>
      </p:cViewPr>
      <p:guideLst>
        <p:guide orient="horz" pos="214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5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05772811918063"/>
          <c:y val="0.062"/>
          <c:w val="0.912420856610801"/>
          <c:h val="0.84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企商惠营业额/万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2019年</c:v>
                </c:pt>
                <c:pt idx="1">
                  <c:v>2020年</c:v>
                </c:pt>
                <c:pt idx="2">
                  <c:v>2021年</c:v>
                </c:pt>
                <c:pt idx="3">
                  <c:v>2022年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300.0</c:v>
                </c:pt>
                <c:pt idx="1">
                  <c:v>500.0</c:v>
                </c:pt>
                <c:pt idx="2">
                  <c:v>2000.0</c:v>
                </c:pt>
                <c:pt idx="3">
                  <c:v>5000.0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市场总体额/万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2019年</c:v>
                </c:pt>
                <c:pt idx="1">
                  <c:v>2020年</c:v>
                </c:pt>
                <c:pt idx="2">
                  <c:v>2021年</c:v>
                </c:pt>
                <c:pt idx="3">
                  <c:v>2022年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1000.0</c:v>
                </c:pt>
                <c:pt idx="1">
                  <c:v>2000.0</c:v>
                </c:pt>
                <c:pt idx="2">
                  <c:v>5000.0</c:v>
                </c:pt>
                <c:pt idx="3">
                  <c:v>10000.0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522004208"/>
        <c:axId val="-1522001888"/>
      </c:barChart>
      <c:catAx>
        <c:axId val="-15220042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522001888"/>
        <c:crosses val="autoZero"/>
        <c:auto val="1"/>
        <c:lblAlgn val="ctr"/>
        <c:lblOffset val="100"/>
        <c:noMultiLvlLbl val="0"/>
      </c:catAx>
      <c:valAx>
        <c:axId val="-1522001888"/>
        <c:scaling>
          <c:orientation val="minMax"/>
          <c:max val="1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522004208"/>
        <c:crosses val="autoZero"/>
        <c:crossBetween val="between"/>
        <c:minorUnit val="500.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9962756052142"/>
          <c:y val="0.952666666666667"/>
          <c:w val="0.280167597765363"/>
          <c:h val="0.0433333333333333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6286D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373149886260593"/>
                  <c:y val="0.0114171918791929"/>
                </c:manualLayout>
              </c:layout>
              <c:tx>
                <c:rich>
                  <a:bodyPr/>
                  <a:lstStyle/>
                  <a:p>
                    <a:endParaRPr/>
                  </a:p>
                  <a:p>
                    <a:r>
                      <a:rPr sz="1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rPr>
                      <a:t>生态系统搭建50%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1635556715833"/>
                      <c:h val="0.21126991950057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70263004223768"/>
                  <c:y val="-0.131865587541396"/>
                </c:manualLayout>
              </c:layout>
              <c:tx>
                <c:rich>
                  <a:bodyPr/>
                  <a:lstStyle/>
                  <a:p>
                    <a:endParaRPr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微软雅黑" panose="020B0503020204020204" pitchFamily="34" charset="-122"/>
                    </a:endParaRPr>
                  </a:p>
                  <a:p>
                    <a:r>
                      <a:rPr sz="1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rPr>
                      <a:t>市场运营35%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553583083148"/>
                      <c:h val="0.20338426154098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07540746050684"/>
                  <c:y val="0.267249706618104"/>
                </c:manualLayout>
              </c:layout>
              <c:tx>
                <c:rich>
                  <a:bodyPr/>
                  <a:lstStyle/>
                  <a:p>
                    <a:endParaRPr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微软雅黑" panose="020B0503020204020204" pitchFamily="34" charset="-122"/>
                    </a:endParaRPr>
                  </a:p>
                  <a:p>
                    <a:r>
                      <a:rPr sz="1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rPr>
                      <a:t>团队扩建15%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7869515011547"/>
                      <c:h val="0.20383738601823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5.0</c:v>
                </c:pt>
                <c:pt idx="1">
                  <c:v>3.5</c:v>
                </c:pt>
                <c:pt idx="2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4EB83-FB70-430B-B0D7-39DD150A8452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1B674-B49B-41AF-9F5E-26DDDA5527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180D1-C2B7-4D60-94F3-151F5D3ED68A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3C617-AFF2-48FA-93A9-12FC03FFF8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0" Type="http://schemas.openxmlformats.org/officeDocument/2006/relationships/tags" Target="../tags/tag41.xml"/><Relationship Id="rId21" Type="http://schemas.openxmlformats.org/officeDocument/2006/relationships/tags" Target="../tags/tag42.xml"/><Relationship Id="rId22" Type="http://schemas.openxmlformats.org/officeDocument/2006/relationships/tags" Target="../tags/tag43.xml"/><Relationship Id="rId23" Type="http://schemas.openxmlformats.org/officeDocument/2006/relationships/tags" Target="../tags/tag44.xml"/><Relationship Id="rId24" Type="http://schemas.openxmlformats.org/officeDocument/2006/relationships/tags" Target="../tags/tag45.xml"/><Relationship Id="rId25" Type="http://schemas.openxmlformats.org/officeDocument/2006/relationships/tags" Target="../tags/tag46.xml"/><Relationship Id="rId26" Type="http://schemas.openxmlformats.org/officeDocument/2006/relationships/tags" Target="../tags/tag47.xml"/><Relationship Id="rId27" Type="http://schemas.openxmlformats.org/officeDocument/2006/relationships/tags" Target="../tags/tag48.xml"/><Relationship Id="rId28" Type="http://schemas.openxmlformats.org/officeDocument/2006/relationships/tags" Target="../tags/tag49.xml"/><Relationship Id="rId29" Type="http://schemas.openxmlformats.org/officeDocument/2006/relationships/tags" Target="../tags/tag50.xml"/><Relationship Id="rId1" Type="http://schemas.openxmlformats.org/officeDocument/2006/relationships/tags" Target="../tags/tag22.xml"/><Relationship Id="rId2" Type="http://schemas.openxmlformats.org/officeDocument/2006/relationships/tags" Target="../tags/tag23.xml"/><Relationship Id="rId3" Type="http://schemas.openxmlformats.org/officeDocument/2006/relationships/tags" Target="../tags/tag24.xml"/><Relationship Id="rId4" Type="http://schemas.openxmlformats.org/officeDocument/2006/relationships/tags" Target="../tags/tag25.xml"/><Relationship Id="rId5" Type="http://schemas.openxmlformats.org/officeDocument/2006/relationships/tags" Target="../tags/tag26.xml"/><Relationship Id="rId30" Type="http://schemas.openxmlformats.org/officeDocument/2006/relationships/tags" Target="../tags/tag51.xml"/><Relationship Id="rId31" Type="http://schemas.openxmlformats.org/officeDocument/2006/relationships/tags" Target="../tags/tag52.xml"/><Relationship Id="rId32" Type="http://schemas.openxmlformats.org/officeDocument/2006/relationships/tags" Target="../tags/tag53.xml"/><Relationship Id="rId9" Type="http://schemas.openxmlformats.org/officeDocument/2006/relationships/tags" Target="../tags/tag30.xml"/><Relationship Id="rId6" Type="http://schemas.openxmlformats.org/officeDocument/2006/relationships/tags" Target="../tags/tag27.xml"/><Relationship Id="rId7" Type="http://schemas.openxmlformats.org/officeDocument/2006/relationships/tags" Target="../tags/tag28.xml"/><Relationship Id="rId8" Type="http://schemas.openxmlformats.org/officeDocument/2006/relationships/tags" Target="../tags/tag29.xml"/><Relationship Id="rId33" Type="http://schemas.openxmlformats.org/officeDocument/2006/relationships/slideLayout" Target="../slideLayouts/slideLayout2.xml"/><Relationship Id="rId34" Type="http://schemas.openxmlformats.org/officeDocument/2006/relationships/image" Target="../media/image6.jpeg"/><Relationship Id="rId35" Type="http://schemas.openxmlformats.org/officeDocument/2006/relationships/image" Target="../media/image10.jpeg"/><Relationship Id="rId36" Type="http://schemas.openxmlformats.org/officeDocument/2006/relationships/image" Target="../media/image11.jpeg"/><Relationship Id="rId10" Type="http://schemas.openxmlformats.org/officeDocument/2006/relationships/tags" Target="../tags/tag31.xml"/><Relationship Id="rId11" Type="http://schemas.openxmlformats.org/officeDocument/2006/relationships/tags" Target="../tags/tag32.xml"/><Relationship Id="rId12" Type="http://schemas.openxmlformats.org/officeDocument/2006/relationships/tags" Target="../tags/tag33.xml"/><Relationship Id="rId13" Type="http://schemas.openxmlformats.org/officeDocument/2006/relationships/tags" Target="../tags/tag34.xml"/><Relationship Id="rId14" Type="http://schemas.openxmlformats.org/officeDocument/2006/relationships/tags" Target="../tags/tag35.xml"/><Relationship Id="rId15" Type="http://schemas.openxmlformats.org/officeDocument/2006/relationships/tags" Target="../tags/tag36.xml"/><Relationship Id="rId16" Type="http://schemas.openxmlformats.org/officeDocument/2006/relationships/tags" Target="../tags/tag37.xml"/><Relationship Id="rId17" Type="http://schemas.openxmlformats.org/officeDocument/2006/relationships/tags" Target="../tags/tag38.xml"/><Relationship Id="rId18" Type="http://schemas.openxmlformats.org/officeDocument/2006/relationships/tags" Target="../tags/tag39.xml"/><Relationship Id="rId19" Type="http://schemas.openxmlformats.org/officeDocument/2006/relationships/tags" Target="../tags/tag4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12.jpeg"/><Relationship Id="rId1" Type="http://schemas.openxmlformats.org/officeDocument/2006/relationships/tags" Target="../tags/tag54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20" Type="http://schemas.openxmlformats.org/officeDocument/2006/relationships/tags" Target="../tags/tag20.xml"/><Relationship Id="rId21" Type="http://schemas.openxmlformats.org/officeDocument/2006/relationships/tags" Target="../tags/tag21.xml"/><Relationship Id="rId22" Type="http://schemas.openxmlformats.org/officeDocument/2006/relationships/slideLayout" Target="../slideLayouts/slideLayout2.xml"/><Relationship Id="rId23" Type="http://schemas.openxmlformats.org/officeDocument/2006/relationships/image" Target="../media/image8.jpeg"/><Relationship Id="rId10" Type="http://schemas.openxmlformats.org/officeDocument/2006/relationships/tags" Target="../tags/tag10.xml"/><Relationship Id="rId11" Type="http://schemas.openxmlformats.org/officeDocument/2006/relationships/tags" Target="../tags/tag11.xml"/><Relationship Id="rId12" Type="http://schemas.openxmlformats.org/officeDocument/2006/relationships/tags" Target="../tags/tag12.xml"/><Relationship Id="rId13" Type="http://schemas.openxmlformats.org/officeDocument/2006/relationships/tags" Target="../tags/tag13.xml"/><Relationship Id="rId14" Type="http://schemas.openxmlformats.org/officeDocument/2006/relationships/tags" Target="../tags/tag14.xml"/><Relationship Id="rId15" Type="http://schemas.openxmlformats.org/officeDocument/2006/relationships/tags" Target="../tags/tag15.xml"/><Relationship Id="rId16" Type="http://schemas.openxmlformats.org/officeDocument/2006/relationships/tags" Target="../tags/tag16.xml"/><Relationship Id="rId17" Type="http://schemas.openxmlformats.org/officeDocument/2006/relationships/tags" Target="../tags/tag17.xml"/><Relationship Id="rId18" Type="http://schemas.openxmlformats.org/officeDocument/2006/relationships/tags" Target="../tags/tag18.xml"/><Relationship Id="rId19" Type="http://schemas.openxmlformats.org/officeDocument/2006/relationships/tags" Target="../tags/tag19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" y="2540"/>
            <a:ext cx="12205970" cy="68611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53280" y="2516505"/>
            <a:ext cx="2901315" cy="1109345"/>
          </a:xfrm>
        </p:spPr>
        <p:txBody>
          <a:bodyPr/>
          <a:lstStyle/>
          <a:p>
            <a:pPr algn="ctr"/>
            <a:r>
              <a:rPr lang="zh-CN" altLang="en-US" sz="6000" b="1">
                <a:ln>
                  <a:solidFill>
                    <a:schemeClr val="tx2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企商惠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42335" y="3995420"/>
            <a:ext cx="53066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打造互联网企业产品营销落地一站式服务平台</a:t>
            </a:r>
          </a:p>
        </p:txBody>
      </p:sp>
      <p:sp>
        <p:nvSpPr>
          <p:cNvPr id="4" name="矩形 3"/>
          <p:cNvSpPr/>
          <p:nvPr/>
        </p:nvSpPr>
        <p:spPr>
          <a:xfrm flipV="1">
            <a:off x="4117340" y="3625850"/>
            <a:ext cx="1799590" cy="76200"/>
          </a:xfrm>
          <a:prstGeom prst="rect">
            <a:avLst/>
          </a:prstGeom>
          <a:solidFill>
            <a:srgbClr val="012034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27140" y="3625850"/>
            <a:ext cx="1800225" cy="755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4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-13970" y="-5715"/>
            <a:ext cx="12219305" cy="68687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000" dirty="0" smtClean="0">
                <a:latin typeface="+mj-ea"/>
              </a:rPr>
              <a:t>风采展及企业文化</a:t>
            </a:r>
            <a:endParaRPr lang="zh-CN" altLang="en-US" sz="4000" dirty="0">
              <a:latin typeface="+mj-ea"/>
            </a:endParaRPr>
          </a:p>
        </p:txBody>
      </p:sp>
      <p:pic>
        <p:nvPicPr>
          <p:cNvPr id="4" name="图片 5" descr="微信图片_20180828113407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1267460" y="1501775"/>
            <a:ext cx="1916430" cy="1916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2"/>
          <p:cNvSpPr txBox="1">
            <a:spLocks noChangeArrowheads="1"/>
          </p:cNvSpPr>
          <p:nvPr/>
        </p:nvSpPr>
        <p:spPr bwMode="auto">
          <a:xfrm>
            <a:off x="1267460" y="3646805"/>
            <a:ext cx="1916430" cy="17487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王忠义：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年龄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，拥有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年以上的互联网运营经验，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年创业现任四川蚁创科技有限公司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掌门人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pic>
        <p:nvPicPr>
          <p:cNvPr id="6" name="图片 4" descr="微信图片_20180828113154"/>
          <p:cNvPicPr>
            <a:picLocks noChangeAspect="1" noChangeArrowheads="1"/>
          </p:cNvPicPr>
          <p:nvPr/>
        </p:nvPicPr>
        <p:blipFill>
          <a:blip r:embed="rId36" cstate="print"/>
          <a:srcRect/>
          <a:stretch>
            <a:fillRect/>
          </a:stretch>
        </p:blipFill>
        <p:spPr bwMode="auto">
          <a:xfrm>
            <a:off x="6275070" y="4478020"/>
            <a:ext cx="2032635" cy="1985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直接连接符 10"/>
          <p:cNvCxnSpPr/>
          <p:nvPr>
            <p:custDataLst>
              <p:tags r:id="rId1"/>
            </p:custDataLst>
          </p:nvPr>
        </p:nvCxnSpPr>
        <p:spPr>
          <a:xfrm>
            <a:off x="3486632" y="1223645"/>
            <a:ext cx="19289" cy="5415915"/>
          </a:xfrm>
          <a:prstGeom prst="line">
            <a:avLst/>
          </a:prstGeom>
          <a:noFill/>
          <a:ln w="12700" cap="flat" cmpd="sng" algn="ctr">
            <a:solidFill>
              <a:srgbClr val="E95D7B"/>
            </a:solidFill>
            <a:prstDash val="sysDot"/>
            <a:miter lim="800000"/>
          </a:ln>
          <a:effectLst/>
        </p:spPr>
      </p:cxnSp>
      <p:grpSp>
        <p:nvGrpSpPr>
          <p:cNvPr id="14" name="组合 13"/>
          <p:cNvGrpSpPr/>
          <p:nvPr>
            <p:custDataLst>
              <p:tags r:id="rId2"/>
            </p:custDataLst>
          </p:nvPr>
        </p:nvGrpSpPr>
        <p:grpSpPr>
          <a:xfrm>
            <a:off x="3488498" y="1473160"/>
            <a:ext cx="2364485" cy="1133086"/>
            <a:chOff x="4576232" y="1745731"/>
            <a:chExt cx="2162558" cy="1336572"/>
          </a:xfrm>
        </p:grpSpPr>
        <p:cxnSp>
          <p:nvCxnSpPr>
            <p:cNvPr id="17" name="直接连接符 16"/>
            <p:cNvCxnSpPr/>
            <p:nvPr>
              <p:custDataLst>
                <p:tags r:id="rId29"/>
              </p:custDataLst>
            </p:nvPr>
          </p:nvCxnSpPr>
          <p:spPr>
            <a:xfrm>
              <a:off x="4576232" y="2116666"/>
              <a:ext cx="787400" cy="0"/>
            </a:xfrm>
            <a:prstGeom prst="line">
              <a:avLst/>
            </a:prstGeom>
            <a:noFill/>
            <a:ln w="6350" cap="flat" cmpd="sng" algn="ctr">
              <a:solidFill>
                <a:srgbClr val="DEAB81"/>
              </a:solidFill>
              <a:prstDash val="solid"/>
              <a:miter lim="800000"/>
              <a:headEnd type="oval"/>
            </a:ln>
            <a:effectLst/>
          </p:spPr>
        </p:cxnSp>
        <p:sp>
          <p:nvSpPr>
            <p:cNvPr id="31" name="矩形 30"/>
            <p:cNvSpPr/>
            <p:nvPr>
              <p:custDataLst>
                <p:tags r:id="rId30"/>
              </p:custDataLst>
            </p:nvPr>
          </p:nvSpPr>
          <p:spPr>
            <a:xfrm>
              <a:off x="5279681" y="1973116"/>
              <a:ext cx="1459109" cy="288201"/>
            </a:xfrm>
            <a:prstGeom prst="rect">
              <a:avLst/>
            </a:prstGeom>
            <a:solidFill>
              <a:srgbClr val="DEAB81"/>
            </a:solidFill>
            <a:ln w="3175" cap="flat" cmpd="sng" algn="ctr">
              <a:solidFill>
                <a:srgbClr val="DEAB81"/>
              </a:solidFill>
              <a:prstDash val="solid"/>
              <a:miter lim="800000"/>
            </a:ln>
            <a:effectLst/>
          </p:spPr>
          <p:txBody>
            <a:bodyPr rtlCol="0" anchor="ctr">
              <a:normAutofit fontScale="60000"/>
            </a:bodyPr>
            <a:lstStyle/>
            <a:p>
              <a:r>
                <a:rPr lang="zh-CN" altLang="en-US" sz="1600" smtClean="0">
                  <a:solidFill>
                    <a:srgbClr val="FFFFFF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+mn-ea"/>
                  <a:sym typeface="Arial" panose="020B0604020202020204" pitchFamily="34" charset="0"/>
                </a:rPr>
                <a:t>毕业</a:t>
              </a:r>
            </a:p>
          </p:txBody>
        </p:sp>
        <p:sp>
          <p:nvSpPr>
            <p:cNvPr id="32" name="矩形 31"/>
            <p:cNvSpPr/>
            <p:nvPr>
              <p:custDataLst>
                <p:tags r:id="rId31"/>
              </p:custDataLst>
            </p:nvPr>
          </p:nvSpPr>
          <p:spPr>
            <a:xfrm>
              <a:off x="5262500" y="2260983"/>
              <a:ext cx="1476028" cy="821320"/>
            </a:xfrm>
            <a:prstGeom prst="rect">
              <a:avLst/>
            </a:prstGeom>
            <a:solidFill>
              <a:srgbClr val="FEFFFF"/>
            </a:solidFill>
            <a:ln w="3175" cap="flat" cmpd="sng" algn="ctr">
              <a:solidFill>
                <a:srgbClr val="DEAB81"/>
              </a:solidFill>
              <a:prstDash val="solid"/>
              <a:miter lim="800000"/>
            </a:ln>
            <a:effectLst/>
          </p:spPr>
          <p:txBody>
            <a:bodyPr rtlCol="0" anchor="ctr">
              <a:normAutofit/>
            </a:bodyPr>
            <a:lstStyle/>
            <a:p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成都理工大学工程学院</a:t>
              </a:r>
            </a:p>
          </p:txBody>
        </p:sp>
        <p:sp>
          <p:nvSpPr>
            <p:cNvPr id="33" name="文本框 32"/>
            <p:cNvSpPr txBox="1"/>
            <p:nvPr>
              <p:custDataLst>
                <p:tags r:id="rId32"/>
              </p:custDataLst>
            </p:nvPr>
          </p:nvSpPr>
          <p:spPr>
            <a:xfrm>
              <a:off x="4584696" y="1745731"/>
              <a:ext cx="778934" cy="369332"/>
            </a:xfrm>
            <a:prstGeom prst="rect">
              <a:avLst/>
            </a:prstGeom>
            <a:noFill/>
          </p:spPr>
          <p:txBody>
            <a:bodyPr wrap="square" rtlCol="0">
              <a:normAutofit fontScale="80000"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  <a:sym typeface="Arial" panose="020B0604020202020204" pitchFamily="34" charset="0"/>
                </a:rPr>
                <a:t>2014</a:t>
              </a:r>
            </a:p>
          </p:txBody>
        </p:sp>
      </p:grpSp>
      <p:grpSp>
        <p:nvGrpSpPr>
          <p:cNvPr id="34" name="组合 33"/>
          <p:cNvGrpSpPr/>
          <p:nvPr>
            <p:custDataLst>
              <p:tags r:id="rId3"/>
            </p:custDataLst>
          </p:nvPr>
        </p:nvGrpSpPr>
        <p:grpSpPr>
          <a:xfrm flipH="1">
            <a:off x="3486632" y="3438172"/>
            <a:ext cx="2366352" cy="1235075"/>
            <a:chOff x="1892301" y="3542267"/>
            <a:chExt cx="2683931" cy="1334471"/>
          </a:xfrm>
        </p:grpSpPr>
        <p:cxnSp>
          <p:nvCxnSpPr>
            <p:cNvPr id="35" name="直接连接符 34"/>
            <p:cNvCxnSpPr/>
            <p:nvPr>
              <p:custDataLst>
                <p:tags r:id="rId25"/>
              </p:custDataLst>
            </p:nvPr>
          </p:nvCxnSpPr>
          <p:spPr>
            <a:xfrm>
              <a:off x="3788832" y="3911599"/>
              <a:ext cx="787400" cy="0"/>
            </a:xfrm>
            <a:prstGeom prst="line">
              <a:avLst/>
            </a:prstGeom>
            <a:noFill/>
            <a:ln w="6350" cap="flat" cmpd="sng" algn="ctr">
              <a:solidFill>
                <a:srgbClr val="869ACD"/>
              </a:solidFill>
              <a:prstDash val="solid"/>
              <a:miter lim="800000"/>
              <a:headEnd type="none"/>
              <a:tailEnd type="oval"/>
            </a:ln>
            <a:effectLst/>
          </p:spPr>
        </p:cxnSp>
        <p:sp>
          <p:nvSpPr>
            <p:cNvPr id="36" name="矩形 35"/>
            <p:cNvSpPr/>
            <p:nvPr>
              <p:custDataLst>
                <p:tags r:id="rId26"/>
              </p:custDataLst>
            </p:nvPr>
          </p:nvSpPr>
          <p:spPr>
            <a:xfrm>
              <a:off x="1892301" y="3767666"/>
              <a:ext cx="1888067" cy="287867"/>
            </a:xfrm>
            <a:prstGeom prst="rect">
              <a:avLst/>
            </a:prstGeom>
            <a:solidFill>
              <a:srgbClr val="869ACD"/>
            </a:solidFill>
            <a:ln w="3175" cap="flat" cmpd="sng" algn="ctr">
              <a:solidFill>
                <a:srgbClr val="869ACD"/>
              </a:solidFill>
              <a:prstDash val="solid"/>
              <a:miter lim="800000"/>
            </a:ln>
            <a:effectLst/>
          </p:spPr>
          <p:txBody>
            <a:bodyPr rtlCol="0" anchor="ctr">
              <a:normAutofit fontScale="65000" lnSpcReduction="20000"/>
            </a:bodyPr>
            <a:lstStyle/>
            <a:p>
              <a:r>
                <a:rPr lang="zh-CN" altLang="en-US" smtClean="0">
                  <a:solidFill>
                    <a:srgbClr val="FFFFFF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+mn-ea"/>
                  <a:sym typeface="Arial" panose="020B0604020202020204" pitchFamily="34" charset="0"/>
                </a:rPr>
                <a:t>任职</a:t>
              </a:r>
            </a:p>
          </p:txBody>
        </p:sp>
        <p:sp>
          <p:nvSpPr>
            <p:cNvPr id="37" name="矩形 36"/>
            <p:cNvSpPr/>
            <p:nvPr>
              <p:custDataLst>
                <p:tags r:id="rId27"/>
              </p:custDataLst>
            </p:nvPr>
          </p:nvSpPr>
          <p:spPr>
            <a:xfrm>
              <a:off x="1892301" y="4055472"/>
              <a:ext cx="1887699" cy="821266"/>
            </a:xfrm>
            <a:prstGeom prst="rect">
              <a:avLst/>
            </a:prstGeom>
            <a:solidFill>
              <a:srgbClr val="FEFFFF"/>
            </a:solidFill>
            <a:ln w="3175" cap="flat" cmpd="sng" algn="ctr">
              <a:solidFill>
                <a:srgbClr val="869ACD"/>
              </a:solidFill>
              <a:prstDash val="solid"/>
              <a:miter lim="800000"/>
            </a:ln>
            <a:effectLst/>
          </p:spPr>
          <p:txBody>
            <a:bodyPr rtlCol="0" anchor="ctr">
              <a:normAutofit fontScale="90000" lnSpcReduction="20000"/>
            </a:bodyPr>
            <a:lstStyle/>
            <a:p>
              <a:pPr algn="ctr"/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江苏淘淘科技有限公司西南负责人</a:t>
              </a:r>
            </a:p>
          </p:txBody>
        </p:sp>
        <p:sp>
          <p:nvSpPr>
            <p:cNvPr id="38" name="文本框 37"/>
            <p:cNvSpPr txBox="1"/>
            <p:nvPr>
              <p:custDataLst>
                <p:tags r:id="rId28"/>
              </p:custDataLst>
            </p:nvPr>
          </p:nvSpPr>
          <p:spPr>
            <a:xfrm>
              <a:off x="3788832" y="3542267"/>
              <a:ext cx="778934" cy="369332"/>
            </a:xfrm>
            <a:prstGeom prst="rect">
              <a:avLst/>
            </a:prstGeom>
            <a:noFill/>
          </p:spPr>
          <p:txBody>
            <a:bodyPr wrap="square" rtlCol="0">
              <a:normAutofit fontScale="85000"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  <a:sym typeface="Arial" panose="020B0604020202020204" pitchFamily="34" charset="0"/>
                </a:rPr>
                <a:t>2014</a:t>
              </a:r>
            </a:p>
          </p:txBody>
        </p:sp>
      </p:grpSp>
      <p:grpSp>
        <p:nvGrpSpPr>
          <p:cNvPr id="39" name="组合 38"/>
          <p:cNvGrpSpPr/>
          <p:nvPr>
            <p:custDataLst>
              <p:tags r:id="rId4"/>
            </p:custDataLst>
          </p:nvPr>
        </p:nvGrpSpPr>
        <p:grpSpPr>
          <a:xfrm>
            <a:off x="3479165" y="5313582"/>
            <a:ext cx="2385641" cy="1132464"/>
            <a:chOff x="4576232" y="1745731"/>
            <a:chExt cx="2675467" cy="1336135"/>
          </a:xfrm>
        </p:grpSpPr>
        <p:cxnSp>
          <p:nvCxnSpPr>
            <p:cNvPr id="44" name="直接连接符 43"/>
            <p:cNvCxnSpPr/>
            <p:nvPr>
              <p:custDataLst>
                <p:tags r:id="rId21"/>
              </p:custDataLst>
            </p:nvPr>
          </p:nvCxnSpPr>
          <p:spPr>
            <a:xfrm>
              <a:off x="4576232" y="2116666"/>
              <a:ext cx="787400" cy="0"/>
            </a:xfrm>
            <a:prstGeom prst="line">
              <a:avLst/>
            </a:prstGeom>
            <a:noFill/>
            <a:ln w="6350" cap="flat" cmpd="sng" algn="ctr">
              <a:solidFill>
                <a:srgbClr val="DEAB81"/>
              </a:solidFill>
              <a:prstDash val="solid"/>
              <a:miter lim="800000"/>
              <a:headEnd type="oval"/>
            </a:ln>
            <a:effectLst/>
          </p:spPr>
        </p:cxnSp>
        <p:sp>
          <p:nvSpPr>
            <p:cNvPr id="45" name="矩形 44"/>
            <p:cNvSpPr/>
            <p:nvPr>
              <p:custDataLst>
                <p:tags r:id="rId22"/>
              </p:custDataLst>
            </p:nvPr>
          </p:nvSpPr>
          <p:spPr>
            <a:xfrm>
              <a:off x="5363632" y="1972732"/>
              <a:ext cx="1888067" cy="287867"/>
            </a:xfrm>
            <a:prstGeom prst="rect">
              <a:avLst/>
            </a:prstGeom>
            <a:solidFill>
              <a:srgbClr val="DEAB81"/>
            </a:solidFill>
            <a:ln w="3175" cap="flat" cmpd="sng" algn="ctr">
              <a:solidFill>
                <a:srgbClr val="DEAB81"/>
              </a:solidFill>
              <a:prstDash val="solid"/>
              <a:miter lim="800000"/>
            </a:ln>
            <a:effectLst/>
          </p:spPr>
          <p:txBody>
            <a:bodyPr rtlCol="0" anchor="ctr">
              <a:normAutofit fontScale="55000" lnSpcReduction="20000"/>
            </a:bodyPr>
            <a:lstStyle/>
            <a:p>
              <a:r>
                <a: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+mn-ea"/>
                  <a:sym typeface="Arial" panose="020B0604020202020204" pitchFamily="34" charset="0"/>
                </a:rPr>
                <a:t>创业</a:t>
              </a:r>
            </a:p>
          </p:txBody>
        </p:sp>
        <p:sp>
          <p:nvSpPr>
            <p:cNvPr id="46" name="矩形 45"/>
            <p:cNvSpPr/>
            <p:nvPr>
              <p:custDataLst>
                <p:tags r:id="rId23"/>
              </p:custDataLst>
            </p:nvPr>
          </p:nvSpPr>
          <p:spPr>
            <a:xfrm>
              <a:off x="5363632" y="2260599"/>
              <a:ext cx="1888067" cy="821267"/>
            </a:xfrm>
            <a:prstGeom prst="rect">
              <a:avLst/>
            </a:prstGeom>
            <a:solidFill>
              <a:srgbClr val="FEFFFF"/>
            </a:solidFill>
            <a:ln w="3175" cap="flat" cmpd="sng" algn="ctr">
              <a:solidFill>
                <a:srgbClr val="DEAB81"/>
              </a:solidFill>
              <a:prstDash val="solid"/>
              <a:miter lim="800000"/>
            </a:ln>
            <a:effectLst/>
          </p:spPr>
          <p:txBody>
            <a:bodyPr rtlCol="0" anchor="ctr">
              <a:normAutofit/>
            </a:bodyPr>
            <a:lstStyle/>
            <a:p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四川蚁创科技有限公司</a:t>
              </a:r>
            </a:p>
          </p:txBody>
        </p:sp>
        <p:sp>
          <p:nvSpPr>
            <p:cNvPr id="47" name="文本框 46"/>
            <p:cNvSpPr txBox="1"/>
            <p:nvPr>
              <p:custDataLst>
                <p:tags r:id="rId24"/>
              </p:custDataLst>
            </p:nvPr>
          </p:nvSpPr>
          <p:spPr>
            <a:xfrm>
              <a:off x="4584696" y="1745731"/>
              <a:ext cx="778934" cy="369332"/>
            </a:xfrm>
            <a:prstGeom prst="rect">
              <a:avLst/>
            </a:prstGeom>
            <a:noFill/>
          </p:spPr>
          <p:txBody>
            <a:bodyPr wrap="square" rtlCol="0">
              <a:normAutofit fontScale="80000"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  <a:sym typeface="Arial" panose="020B0604020202020204" pitchFamily="34" charset="0"/>
                </a:rPr>
                <a:t>2016</a:t>
              </a:r>
            </a:p>
          </p:txBody>
        </p:sp>
      </p:grpSp>
      <p:sp>
        <p:nvSpPr>
          <p:cNvPr id="95" name="AutoShape 14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6168390" y="1559560"/>
            <a:ext cx="326390" cy="2853055"/>
          </a:xfrm>
          <a:prstGeom prst="round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 w="12700" cmpd="sng">
            <a:noFill/>
            <a:round/>
          </a:ln>
          <a:effectLst/>
        </p:spPr>
        <p:txBody>
          <a:bodyPr>
            <a:normAutofit/>
          </a:bodyPr>
          <a:lstStyle/>
          <a:p>
            <a:endParaRPr lang="zh-CN" altLang="en-US">
              <a:sym typeface="Arial" panose="020B0604020202020204" pitchFamily="34" charset="0"/>
            </a:endParaRPr>
          </a:p>
        </p:txBody>
      </p:sp>
      <p:grpSp>
        <p:nvGrpSpPr>
          <p:cNvPr id="96" name="组合 95"/>
          <p:cNvGrpSpPr/>
          <p:nvPr>
            <p:custDataLst>
              <p:tags r:id="rId6"/>
            </p:custDataLst>
          </p:nvPr>
        </p:nvGrpSpPr>
        <p:grpSpPr>
          <a:xfrm>
            <a:off x="6298716" y="1720972"/>
            <a:ext cx="3729355" cy="757205"/>
            <a:chOff x="4244428" y="1772966"/>
            <a:chExt cx="3503591" cy="711366"/>
          </a:xfrm>
        </p:grpSpPr>
        <p:sp>
          <p:nvSpPr>
            <p:cNvPr id="97" name="椭圆 96"/>
            <p:cNvSpPr/>
            <p:nvPr>
              <p:custDataLst>
                <p:tags r:id="rId17"/>
              </p:custDataLst>
            </p:nvPr>
          </p:nvSpPr>
          <p:spPr>
            <a:xfrm>
              <a:off x="4244428" y="2015393"/>
              <a:ext cx="176481" cy="176481"/>
            </a:xfrm>
            <a:prstGeom prst="ellipse">
              <a:avLst/>
            </a:prstGeom>
            <a:solidFill>
              <a:srgbClr val="686868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marL="0" marR="0" lvl="0" indent="0" algn="ctr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sym typeface="Arial" panose="020B0604020202020204" pitchFamily="34" charset="0"/>
              </a:endParaRPr>
            </a:p>
          </p:txBody>
        </p:sp>
        <p:sp>
          <p:nvSpPr>
            <p:cNvPr id="98" name="椭圆形标注 97"/>
            <p:cNvSpPr/>
            <p:nvPr>
              <p:custDataLst>
                <p:tags r:id="rId18"/>
              </p:custDataLst>
            </p:nvPr>
          </p:nvSpPr>
          <p:spPr>
            <a:xfrm rot="6221014" flipH="1">
              <a:off x="6986756" y="1776545"/>
              <a:ext cx="711366" cy="704208"/>
            </a:xfrm>
            <a:prstGeom prst="wedgeEllipseCallout">
              <a:avLst>
                <a:gd name="adj1" fmla="val -11257"/>
                <a:gd name="adj2" fmla="val 65210"/>
              </a:avLst>
            </a:prstGeom>
            <a:noFill/>
            <a:ln w="12700" cmpd="sng">
              <a:solidFill>
                <a:srgbClr val="686868">
                  <a:lumMod val="60000"/>
                  <a:lumOff val="40000"/>
                </a:srgbClr>
              </a:solidFill>
              <a:round/>
            </a:ln>
            <a:effectLst/>
          </p:spPr>
          <p:txBody>
            <a:bodyPr>
              <a:normAutofit lnSpcReduction="20000"/>
            </a:bodyPr>
            <a:lstStyle/>
            <a:p>
              <a:endParaRPr lang="en-US">
                <a:sym typeface="Arial" panose="020B0604020202020204" pitchFamily="34" charset="0"/>
              </a:endParaRPr>
            </a:p>
          </p:txBody>
        </p:sp>
        <p:sp>
          <p:nvSpPr>
            <p:cNvPr id="106" name="TextBox 3"/>
            <p:cNvSpPr txBox="1"/>
            <p:nvPr>
              <p:custDataLst>
                <p:tags r:id="rId19"/>
              </p:custDataLst>
            </p:nvPr>
          </p:nvSpPr>
          <p:spPr>
            <a:xfrm flipH="1">
              <a:off x="6962947" y="1991903"/>
              <a:ext cx="785072" cy="332283"/>
            </a:xfrm>
            <a:prstGeom prst="rect">
              <a:avLst/>
            </a:prstGeom>
            <a:noFill/>
            <a:effectLst/>
          </p:spPr>
          <p:txBody>
            <a:bodyPr wrap="square" rtlCol="0">
              <a:norm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 marL="0" marR="0" lvl="0" indent="0" algn="ctr" defTabSz="914400" eaLnBrk="1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0" i="0" u="none" strike="noStrike" kern="0" cap="none" spc="0" normalizeH="0" baseline="0" noProof="0" smtClean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ea"/>
                  <a:sym typeface="Arial" panose="020B0604020202020204" pitchFamily="34" charset="0"/>
                </a:rPr>
                <a:t>2015</a:t>
              </a:r>
            </a:p>
          </p:txBody>
        </p:sp>
        <p:cxnSp>
          <p:nvCxnSpPr>
            <p:cNvPr id="107" name="直接连接符 106"/>
            <p:cNvCxnSpPr>
              <a:stCxn id="97" idx="6"/>
            </p:cNvCxnSpPr>
            <p:nvPr>
              <p:custDataLst>
                <p:tags r:id="rId20"/>
              </p:custDataLst>
            </p:nvPr>
          </p:nvCxnSpPr>
          <p:spPr>
            <a:xfrm>
              <a:off x="4402712" y="2096884"/>
              <a:ext cx="2495279" cy="0"/>
            </a:xfrm>
            <a:prstGeom prst="line">
              <a:avLst/>
            </a:prstGeom>
            <a:noFill/>
            <a:ln w="12700" cmpd="sng">
              <a:solidFill>
                <a:srgbClr val="686868">
                  <a:lumMod val="60000"/>
                  <a:lumOff val="40000"/>
                </a:srgbClr>
              </a:solidFill>
              <a:round/>
            </a:ln>
            <a:effectLst/>
          </p:spPr>
        </p:cxnSp>
      </p:grpSp>
      <p:grpSp>
        <p:nvGrpSpPr>
          <p:cNvPr id="109" name="组合 108"/>
          <p:cNvGrpSpPr/>
          <p:nvPr>
            <p:custDataLst>
              <p:tags r:id="rId7"/>
            </p:custDataLst>
          </p:nvPr>
        </p:nvGrpSpPr>
        <p:grpSpPr>
          <a:xfrm flipH="1" flipV="1">
            <a:off x="6298565" y="2623185"/>
            <a:ext cx="3733800" cy="789305"/>
            <a:chOff x="1002687" y="2542827"/>
            <a:chExt cx="3421120" cy="711366"/>
          </a:xfrm>
        </p:grpSpPr>
        <p:sp>
          <p:nvSpPr>
            <p:cNvPr id="110" name="椭圆 109"/>
            <p:cNvSpPr/>
            <p:nvPr>
              <p:custDataLst>
                <p:tags r:id="rId13"/>
              </p:custDataLst>
            </p:nvPr>
          </p:nvSpPr>
          <p:spPr>
            <a:xfrm flipH="1">
              <a:off x="4247326" y="2785254"/>
              <a:ext cx="176481" cy="176481"/>
            </a:xfrm>
            <a:prstGeom prst="ellipse">
              <a:avLst/>
            </a:prstGeom>
            <a:solidFill>
              <a:srgbClr val="8C7B70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marL="0" marR="0" lvl="0" indent="0" algn="ctr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sym typeface="Arial" panose="020B0604020202020204" pitchFamily="34" charset="0"/>
              </a:endParaRPr>
            </a:p>
          </p:txBody>
        </p:sp>
        <p:sp>
          <p:nvSpPr>
            <p:cNvPr id="111" name="椭圆形标注 110"/>
            <p:cNvSpPr/>
            <p:nvPr>
              <p:custDataLst>
                <p:tags r:id="rId14"/>
              </p:custDataLst>
            </p:nvPr>
          </p:nvSpPr>
          <p:spPr>
            <a:xfrm rot="15378986">
              <a:off x="1007618" y="2546406"/>
              <a:ext cx="711366" cy="704208"/>
            </a:xfrm>
            <a:prstGeom prst="wedgeEllipseCallout">
              <a:avLst>
                <a:gd name="adj1" fmla="val -11257"/>
                <a:gd name="adj2" fmla="val 65210"/>
              </a:avLst>
            </a:prstGeom>
            <a:noFill/>
            <a:ln w="12700" cmpd="sng">
              <a:solidFill>
                <a:srgbClr val="8C7B70">
                  <a:lumMod val="60000"/>
                  <a:lumOff val="40000"/>
                </a:srgbClr>
              </a:solidFill>
              <a:round/>
            </a:ln>
            <a:effectLst/>
          </p:spPr>
          <p:txBody>
            <a:bodyPr rtlCol="0" anchor="ctr">
              <a:normAutofit/>
            </a:bodyPr>
            <a:lstStyle/>
            <a:p>
              <a:pPr marL="0" marR="0" lvl="0" indent="0" algn="ctr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sym typeface="Arial" panose="020B0604020202020204" pitchFamily="34" charset="0"/>
              </a:endParaRPr>
            </a:p>
          </p:txBody>
        </p:sp>
        <p:sp>
          <p:nvSpPr>
            <p:cNvPr id="112" name="TextBox 6"/>
            <p:cNvSpPr txBox="1"/>
            <p:nvPr>
              <p:custDataLst>
                <p:tags r:id="rId15"/>
              </p:custDataLst>
            </p:nvPr>
          </p:nvSpPr>
          <p:spPr>
            <a:xfrm rot="10800000">
              <a:off x="1002687" y="2746976"/>
              <a:ext cx="793971" cy="250704"/>
            </a:xfrm>
            <a:prstGeom prst="rect">
              <a:avLst/>
            </a:prstGeom>
            <a:noFill/>
          </p:spPr>
          <p:txBody>
            <a:bodyPr wrap="square" rtlCol="0">
              <a:normAutofit fontScale="90000"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 marL="0" marR="0" lvl="0" indent="0" algn="ctr" defTabSz="914400" eaLnBrk="1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0" i="0" u="none" strike="noStrike" kern="0" cap="none" spc="0" normalizeH="0" baseline="0" noProof="0" smtClean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ea"/>
                  <a:sym typeface="Arial" panose="020B0604020202020204" pitchFamily="34" charset="0"/>
                </a:rPr>
                <a:t>2016</a:t>
              </a:r>
            </a:p>
          </p:txBody>
        </p:sp>
        <p:cxnSp>
          <p:nvCxnSpPr>
            <p:cNvPr id="113" name="直接连接符 112"/>
            <p:cNvCxnSpPr/>
            <p:nvPr>
              <p:custDataLst>
                <p:tags r:id="rId16"/>
              </p:custDataLst>
            </p:nvPr>
          </p:nvCxnSpPr>
          <p:spPr>
            <a:xfrm flipH="1">
              <a:off x="1809785" y="2866745"/>
              <a:ext cx="2410900" cy="0"/>
            </a:xfrm>
            <a:prstGeom prst="line">
              <a:avLst/>
            </a:prstGeom>
            <a:noFill/>
            <a:ln w="12700" cmpd="sng">
              <a:solidFill>
                <a:srgbClr val="8C7B70">
                  <a:lumMod val="60000"/>
                  <a:lumOff val="40000"/>
                </a:srgbClr>
              </a:solidFill>
              <a:round/>
            </a:ln>
            <a:effectLst/>
          </p:spPr>
        </p:cxnSp>
      </p:grpSp>
      <p:grpSp>
        <p:nvGrpSpPr>
          <p:cNvPr id="115" name="组合 114"/>
          <p:cNvGrpSpPr/>
          <p:nvPr>
            <p:custDataLst>
              <p:tags r:id="rId8"/>
            </p:custDataLst>
          </p:nvPr>
        </p:nvGrpSpPr>
        <p:grpSpPr>
          <a:xfrm>
            <a:off x="6335848" y="3533576"/>
            <a:ext cx="3672433" cy="757205"/>
            <a:chOff x="4244428" y="3306498"/>
            <a:chExt cx="3450115" cy="711366"/>
          </a:xfrm>
        </p:grpSpPr>
        <p:sp>
          <p:nvSpPr>
            <p:cNvPr id="116" name="椭圆 115"/>
            <p:cNvSpPr/>
            <p:nvPr>
              <p:custDataLst>
                <p:tags r:id="rId9"/>
              </p:custDataLst>
            </p:nvPr>
          </p:nvSpPr>
          <p:spPr>
            <a:xfrm>
              <a:off x="4244428" y="3548925"/>
              <a:ext cx="176481" cy="176481"/>
            </a:xfrm>
            <a:prstGeom prst="ellipse">
              <a:avLst/>
            </a:prstGeom>
            <a:solidFill>
              <a:srgbClr val="686868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marL="0" marR="0" lvl="0" indent="0" algn="ctr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sym typeface="Arial" panose="020B0604020202020204" pitchFamily="34" charset="0"/>
              </a:endParaRPr>
            </a:p>
          </p:txBody>
        </p:sp>
        <p:sp>
          <p:nvSpPr>
            <p:cNvPr id="117" name="椭圆形标注 116"/>
            <p:cNvSpPr/>
            <p:nvPr>
              <p:custDataLst>
                <p:tags r:id="rId10"/>
              </p:custDataLst>
            </p:nvPr>
          </p:nvSpPr>
          <p:spPr>
            <a:xfrm rot="6221014" flipH="1">
              <a:off x="6986756" y="3310077"/>
              <a:ext cx="711366" cy="704208"/>
            </a:xfrm>
            <a:prstGeom prst="wedgeEllipseCallout">
              <a:avLst>
                <a:gd name="adj1" fmla="val -11257"/>
                <a:gd name="adj2" fmla="val 65210"/>
              </a:avLst>
            </a:prstGeom>
            <a:noFill/>
            <a:ln w="12700" cmpd="sng">
              <a:solidFill>
                <a:srgbClr val="686868">
                  <a:lumMod val="60000"/>
                  <a:lumOff val="40000"/>
                </a:srgbClr>
              </a:solidFill>
              <a:round/>
            </a:ln>
            <a:effectLst/>
          </p:spPr>
          <p:txBody>
            <a:bodyPr rtlCol="0" anchor="ctr">
              <a:normAutofit lnSpcReduction="20000"/>
            </a:bodyPr>
            <a:lstStyle/>
            <a:p>
              <a:pPr marL="0" marR="0" lvl="0" indent="0" algn="ctr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sym typeface="Arial" panose="020B0604020202020204" pitchFamily="34" charset="0"/>
              </a:endParaRPr>
            </a:p>
          </p:txBody>
        </p:sp>
        <p:sp>
          <p:nvSpPr>
            <p:cNvPr id="118" name="TextBox 9"/>
            <p:cNvSpPr txBox="1"/>
            <p:nvPr>
              <p:custDataLst>
                <p:tags r:id="rId11"/>
              </p:custDataLst>
            </p:nvPr>
          </p:nvSpPr>
          <p:spPr>
            <a:xfrm flipH="1">
              <a:off x="6962947" y="3531401"/>
              <a:ext cx="731381" cy="276207"/>
            </a:xfrm>
            <a:prstGeom prst="rect">
              <a:avLst/>
            </a:prstGeom>
            <a:noFill/>
            <a:effectLst/>
          </p:spPr>
          <p:txBody>
            <a:bodyPr wrap="square" rtlCol="0">
              <a:norm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 marL="0" marR="0" lvl="0" indent="0" algn="ctr" defTabSz="914400" eaLnBrk="1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0" i="0" u="none" strike="noStrike" kern="0" cap="none" spc="0" normalizeH="0" baseline="0" noProof="0" smtClean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ea"/>
                  <a:sym typeface="Arial" panose="020B0604020202020204" pitchFamily="34" charset="0"/>
                </a:rPr>
                <a:t>2017</a:t>
              </a:r>
            </a:p>
          </p:txBody>
        </p:sp>
        <p:cxnSp>
          <p:nvCxnSpPr>
            <p:cNvPr id="119" name="直接连接符 118"/>
            <p:cNvCxnSpPr>
              <a:stCxn id="116" idx="6"/>
            </p:cNvCxnSpPr>
            <p:nvPr>
              <p:custDataLst>
                <p:tags r:id="rId12"/>
              </p:custDataLst>
            </p:nvPr>
          </p:nvCxnSpPr>
          <p:spPr>
            <a:xfrm>
              <a:off x="4402707" y="3630416"/>
              <a:ext cx="2495279" cy="0"/>
            </a:xfrm>
            <a:prstGeom prst="line">
              <a:avLst/>
            </a:prstGeom>
            <a:noFill/>
            <a:ln w="12700" cmpd="sng">
              <a:solidFill>
                <a:srgbClr val="686868">
                  <a:lumMod val="60000"/>
                  <a:lumOff val="40000"/>
                </a:srgbClr>
              </a:solidFill>
              <a:round/>
            </a:ln>
            <a:effectLst/>
          </p:spPr>
        </p:cxnSp>
      </p:grpSp>
      <p:sp>
        <p:nvSpPr>
          <p:cNvPr id="121" name="文本框 120"/>
          <p:cNvSpPr txBox="1"/>
          <p:nvPr/>
        </p:nvSpPr>
        <p:spPr>
          <a:xfrm>
            <a:off x="6659880" y="1714500"/>
            <a:ext cx="25571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成都理工大学工程学院</a:t>
            </a:r>
          </a:p>
        </p:txBody>
      </p:sp>
      <p:sp>
        <p:nvSpPr>
          <p:cNvPr id="122" name="文本框 121"/>
          <p:cNvSpPr txBox="1"/>
          <p:nvPr/>
        </p:nvSpPr>
        <p:spPr>
          <a:xfrm>
            <a:off x="6670675" y="2658745"/>
            <a:ext cx="246316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百胜集团运营管理</a:t>
            </a:r>
          </a:p>
        </p:txBody>
      </p:sp>
      <p:sp>
        <p:nvSpPr>
          <p:cNvPr id="124" name="文本框 123"/>
          <p:cNvSpPr txBox="1"/>
          <p:nvPr/>
        </p:nvSpPr>
        <p:spPr>
          <a:xfrm>
            <a:off x="6722745" y="3236595"/>
            <a:ext cx="2432050" cy="63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上海统一星巴克</a:t>
            </a:r>
          </a:p>
          <a:p>
            <a:pPr>
              <a:lnSpc>
                <a:spcPct val="11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咖啡运营公司管理</a:t>
            </a:r>
          </a:p>
        </p:txBody>
      </p:sp>
      <p:sp>
        <p:nvSpPr>
          <p:cNvPr id="126" name="文本框 125"/>
          <p:cNvSpPr txBox="1"/>
          <p:nvPr/>
        </p:nvSpPr>
        <p:spPr>
          <a:xfrm>
            <a:off x="8833485" y="5048885"/>
            <a:ext cx="1734820" cy="1207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魏文刚：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年龄</a:t>
            </a:r>
            <a:r>
              <a:rPr lang="en-US" altLang="zh-CN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27</a:t>
            </a:r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，现任于四川蚁创科技有限公司联合创始人。</a:t>
            </a:r>
            <a:endParaRPr lang="zh-CN" altLang="en-US" sz="1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" y="2540"/>
            <a:ext cx="12190730" cy="6852285"/>
          </a:xfrm>
          <a:prstGeom prst="rect">
            <a:avLst/>
          </a:prstGeom>
        </p:spPr>
      </p:pic>
      <p:sp>
        <p:nvSpPr>
          <p:cNvPr id="4" name="文本占位符 1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2433638" y="900113"/>
            <a:ext cx="3209925" cy="50577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蚁创使命</a:t>
            </a: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让企业和商户联盟，为服企业做到一站式服务，实现企业商户共同经济发展</a:t>
            </a:r>
          </a:p>
          <a:p>
            <a:pPr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蚁创愿景</a:t>
            </a: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搭建企商惠联盟全面共享生态系统蚁创平台</a:t>
            </a: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蚁创核心价值</a:t>
            </a: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实现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信用经济、数据经济、  共享经济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全面发展。</a:t>
            </a: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5" name="图片 1" descr="微信图片_2018082509434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28048" y="836712"/>
            <a:ext cx="3456384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-3175"/>
            <a:ext cx="12204700" cy="686054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526540" y="220980"/>
            <a:ext cx="8503285" cy="1317625"/>
          </a:xfrm>
        </p:spPr>
        <p:txBody>
          <a:bodyPr/>
          <a:lstStyle/>
          <a:p>
            <a:pPr algn="l"/>
            <a:r>
              <a:rPr lang="zh-CN" altLang="en-US" sz="4000">
                <a:solidFill>
                  <a:schemeClr val="bg1"/>
                </a:solidFill>
                <a:latin typeface="+mj-ea"/>
              </a:rPr>
              <a:t>互联网产品营销落地痛点及解决方案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3510" y="1475656"/>
            <a:ext cx="75608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各大、中、小型企业互联网产品营销落地</a:t>
            </a:r>
          </a:p>
        </p:txBody>
      </p:sp>
      <p:cxnSp>
        <p:nvCxnSpPr>
          <p:cNvPr id="8" name="直接箭头连接符 7"/>
          <p:cNvCxnSpPr/>
          <p:nvPr/>
        </p:nvCxnSpPr>
        <p:spPr>
          <a:xfrm flipH="1">
            <a:off x="2783632" y="1917338"/>
            <a:ext cx="3240360" cy="1008112"/>
          </a:xfrm>
          <a:prstGeom prst="straightConnector1">
            <a:avLst/>
          </a:prstGeom>
          <a:ln>
            <a:solidFill>
              <a:srgbClr val="DAAB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023992" y="1917338"/>
            <a:ext cx="0" cy="1008112"/>
          </a:xfrm>
          <a:prstGeom prst="straightConnector1">
            <a:avLst/>
          </a:prstGeom>
          <a:ln>
            <a:solidFill>
              <a:srgbClr val="EE72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6023992" y="1917338"/>
            <a:ext cx="3276364" cy="10081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1775520" y="3068960"/>
            <a:ext cx="2016224" cy="432048"/>
          </a:xfrm>
          <a:prstGeom prst="rect">
            <a:avLst/>
          </a:prstGeom>
          <a:noFill/>
          <a:ln>
            <a:solidFill>
              <a:srgbClr val="DAAB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传统落地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043805" y="3068955"/>
            <a:ext cx="2117090" cy="431800"/>
          </a:xfrm>
          <a:prstGeom prst="rect">
            <a:avLst/>
          </a:prstGeom>
          <a:noFill/>
          <a:ln>
            <a:solidFill>
              <a:srgbClr val="EE722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外包落地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8111490" y="3068955"/>
            <a:ext cx="2232660" cy="4318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企商惠落地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下箭头 34"/>
          <p:cNvSpPr/>
          <p:nvPr/>
        </p:nvSpPr>
        <p:spPr>
          <a:xfrm>
            <a:off x="2604056" y="3572763"/>
            <a:ext cx="216025" cy="648072"/>
          </a:xfrm>
          <a:prstGeom prst="downArrow">
            <a:avLst/>
          </a:prstGeom>
          <a:noFill/>
          <a:ln>
            <a:solidFill>
              <a:srgbClr val="DAAB99"/>
            </a:solidFill>
          </a:ln>
          <a:extLst>
            <a:ext uri="{909E8E84-426E-40DD-AFC4-6F175D3DCCD1}">
              <a14:hiddenFill xmlns:a14="http://schemas.microsoft.com/office/drawing/2010/main">
                <a:gradFill>
                  <a:gsLst>
                    <a:gs pos="0">
                      <a:srgbClr val="FECF40"/>
                    </a:gs>
                    <a:gs pos="100000">
                      <a:srgbClr val="846C21"/>
                    </a:gs>
                  </a:gsLst>
                  <a:lin ang="5400000" scaled="0"/>
                </a:gra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下箭头 35"/>
          <p:cNvSpPr/>
          <p:nvPr/>
        </p:nvSpPr>
        <p:spPr>
          <a:xfrm>
            <a:off x="6023992" y="3572763"/>
            <a:ext cx="216024" cy="648072"/>
          </a:xfrm>
          <a:prstGeom prst="downArrow">
            <a:avLst/>
          </a:prstGeom>
          <a:noFill/>
          <a:ln>
            <a:solidFill>
              <a:srgbClr val="EE722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下箭头 36"/>
          <p:cNvSpPr/>
          <p:nvPr/>
        </p:nvSpPr>
        <p:spPr>
          <a:xfrm>
            <a:off x="9048328" y="3572763"/>
            <a:ext cx="216024" cy="648072"/>
          </a:xfrm>
          <a:prstGeom prst="downArrow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1703512" y="4292843"/>
            <a:ext cx="576064" cy="1512168"/>
          </a:xfrm>
          <a:prstGeom prst="rect">
            <a:avLst/>
          </a:prstGeom>
          <a:noFill/>
          <a:ln>
            <a:solidFill>
              <a:srgbClr val="DAAB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成本高</a:t>
            </a: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招聘难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2423592" y="4292843"/>
            <a:ext cx="576064" cy="1512168"/>
          </a:xfrm>
          <a:prstGeom prst="rect">
            <a:avLst/>
          </a:prstGeom>
          <a:noFill/>
          <a:ln>
            <a:solidFill>
              <a:srgbClr val="DAAB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周期长</a:t>
            </a: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转化率低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110652" y="4292843"/>
            <a:ext cx="576064" cy="1512168"/>
          </a:xfrm>
          <a:prstGeom prst="rect">
            <a:avLst/>
          </a:prstGeom>
          <a:noFill/>
          <a:ln>
            <a:solidFill>
              <a:srgbClr val="DAAB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同行竞争大甚至导致产品夭折</a:t>
            </a:r>
          </a:p>
        </p:txBody>
      </p:sp>
      <p:sp>
        <p:nvSpPr>
          <p:cNvPr id="41" name="矩形 40"/>
          <p:cNvSpPr/>
          <p:nvPr/>
        </p:nvSpPr>
        <p:spPr>
          <a:xfrm>
            <a:off x="5043170" y="4292600"/>
            <a:ext cx="605155" cy="1511935"/>
          </a:xfrm>
          <a:prstGeom prst="rect">
            <a:avLst/>
          </a:prstGeom>
          <a:noFill/>
          <a:ln>
            <a:solidFill>
              <a:srgbClr val="EE722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成本高</a:t>
            </a: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用户真实度低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5807710" y="4292600"/>
            <a:ext cx="598170" cy="1511935"/>
          </a:xfrm>
          <a:prstGeom prst="rect">
            <a:avLst/>
          </a:prstGeom>
          <a:noFill/>
          <a:ln>
            <a:solidFill>
              <a:srgbClr val="EE722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工作量大</a:t>
            </a:r>
          </a:p>
          <a:p>
            <a:pPr algn="ctr"/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容易导致经济纠纷</a:t>
            </a:r>
          </a:p>
        </p:txBody>
      </p:sp>
      <p:sp>
        <p:nvSpPr>
          <p:cNvPr id="43" name="矩形 42"/>
          <p:cNvSpPr/>
          <p:nvPr/>
        </p:nvSpPr>
        <p:spPr>
          <a:xfrm>
            <a:off x="6598920" y="4292600"/>
            <a:ext cx="561975" cy="1511935"/>
          </a:xfrm>
          <a:prstGeom prst="rect">
            <a:avLst/>
          </a:prstGeom>
          <a:noFill/>
          <a:ln>
            <a:solidFill>
              <a:srgbClr val="EE722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信用度低</a:t>
            </a:r>
          </a:p>
          <a:p>
            <a:pPr algn="ctr"/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业务作假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8112125" y="4292600"/>
            <a:ext cx="575945" cy="1584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有信用保障</a:t>
            </a: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项目有筛选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8904605" y="4292600"/>
            <a:ext cx="609600" cy="1584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成本低周期短转化率高落地快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9695815" y="4292600"/>
            <a:ext cx="648970" cy="15843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选择项目</a:t>
            </a:r>
          </a:p>
          <a:p>
            <a:pPr algn="ctr"/>
            <a:endParaRPr lang="zh-CN" altLang="en-US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分享赚钱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75460" y="6489065"/>
            <a:ext cx="86785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企业、商家免费注册                                                                                成为合伙人分享赚钱</a:t>
            </a:r>
            <a:endParaRPr lang="zh-CN" altLang="en-US" dirty="0"/>
          </a:p>
        </p:txBody>
      </p:sp>
      <p:pic>
        <p:nvPicPr>
          <p:cNvPr id="24" name="图片 23" descr="34477543764773678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3592" y="5908134"/>
            <a:ext cx="548680" cy="548680"/>
          </a:xfrm>
          <a:prstGeom prst="rect">
            <a:avLst/>
          </a:prstGeom>
        </p:spPr>
      </p:pic>
      <p:pic>
        <p:nvPicPr>
          <p:cNvPr id="3" name="图片 2" descr="34477543764773678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75" y="5907405"/>
            <a:ext cx="548005" cy="54800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8977630" y="5969635"/>
            <a:ext cx="546735" cy="5461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图片 25" descr="11740178782424451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001125" y="6000115"/>
            <a:ext cx="499745" cy="485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670" y="-12700"/>
            <a:ext cx="12244705" cy="6883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000" dirty="0">
                <a:solidFill>
                  <a:schemeClr val="bg1"/>
                </a:solidFill>
                <a:latin typeface="+mj-ea"/>
                <a:cs typeface="+mj-ea"/>
              </a:rPr>
              <a:t>企商惠市场前景</a:t>
            </a:r>
          </a:p>
        </p:txBody>
      </p:sp>
      <p:sp>
        <p:nvSpPr>
          <p:cNvPr id="9" name="矩形 8"/>
          <p:cNvSpPr/>
          <p:nvPr/>
        </p:nvSpPr>
        <p:spPr>
          <a:xfrm>
            <a:off x="1991544" y="1556792"/>
            <a:ext cx="7920880" cy="4536504"/>
          </a:xfrm>
          <a:prstGeom prst="rect">
            <a:avLst/>
          </a:prstGeom>
          <a:noFill/>
          <a:ln w="285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1991995" y="2277110"/>
            <a:ext cx="7920355" cy="0"/>
          </a:xfrm>
          <a:prstGeom prst="line">
            <a:avLst/>
          </a:prstGeom>
          <a:ln w="1270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1981002" y="4188832"/>
            <a:ext cx="7920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endCxn id="9" idx="2"/>
          </p:cNvCxnSpPr>
          <p:nvPr/>
        </p:nvCxnSpPr>
        <p:spPr>
          <a:xfrm>
            <a:off x="5951984" y="2276872"/>
            <a:ext cx="0" cy="381642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991544" y="2925197"/>
            <a:ext cx="7920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1991544" y="3573016"/>
            <a:ext cx="7920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1981131" y="4836651"/>
            <a:ext cx="7920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1991544" y="5444971"/>
            <a:ext cx="79208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46475" y="1736090"/>
            <a:ext cx="51130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现状                 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2019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                 企商惠 </a:t>
            </a:r>
            <a:r>
              <a:rPr lang="zh-CN" altLang="en-US" sz="2000" dirty="0" smtClean="0"/>
              <a:t> </a:t>
            </a:r>
            <a:endParaRPr lang="zh-CN" alt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017579" y="2453144"/>
            <a:ext cx="3600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互联网公司少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51855" y="2453005"/>
            <a:ext cx="36004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互联网公司增加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017395" y="3065145"/>
            <a:ext cx="25869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互联网产品项目少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51984" y="3065403"/>
            <a:ext cx="338437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互联网产品项目增多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91995" y="3712845"/>
            <a:ext cx="23704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信用度低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951984" y="3712716"/>
            <a:ext cx="32403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信用度</a:t>
            </a:r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100%</a:t>
            </a:r>
          </a:p>
        </p:txBody>
      </p:sp>
      <p:cxnSp>
        <p:nvCxnSpPr>
          <p:cNvPr id="39" name="直接箭头连接符 38"/>
          <p:cNvCxnSpPr/>
          <p:nvPr/>
        </p:nvCxnSpPr>
        <p:spPr>
          <a:xfrm>
            <a:off x="6944350" y="3896990"/>
            <a:ext cx="504056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017395" y="4328795"/>
            <a:ext cx="2401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互联网用户体量小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52490" y="4328795"/>
            <a:ext cx="34556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互联网用户体量个性需求增加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17579" y="4956790"/>
            <a:ext cx="381642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周期长、成本高、转化率慢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951349" y="4956790"/>
            <a:ext cx="3528392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周期短、成本低、转化率快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991544" y="5589493"/>
            <a:ext cx="3528392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企业通过产品获取用户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51984" y="5589493"/>
            <a:ext cx="3600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用户通过平台选择企业产品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5" y="-36195"/>
            <a:ext cx="12202795" cy="69303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8686800" cy="106613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>
                <a:solidFill>
                  <a:schemeClr val="bg1"/>
                </a:solidFill>
                <a:latin typeface="+mj-ea"/>
                <a:cs typeface="+mj-ea"/>
              </a:rPr>
              <a:t>企商惠良性的闭环生态系统商业模式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80840" y="1749425"/>
            <a:ext cx="15233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企商惠模式</a:t>
            </a:r>
            <a:r>
              <a:rPr lang="zh-CN" altLang="en-US" dirty="0" smtClean="0"/>
              <a:t>  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99885" y="5001895"/>
            <a:ext cx="7924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商户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94230" y="5001895"/>
            <a:ext cx="14928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互联网企业</a:t>
            </a:r>
          </a:p>
        </p:txBody>
      </p:sp>
      <p:sp>
        <p:nvSpPr>
          <p:cNvPr id="17" name="上弧形箭头 16"/>
          <p:cNvSpPr/>
          <p:nvPr/>
        </p:nvSpPr>
        <p:spPr>
          <a:xfrm rot="4013134">
            <a:off x="5074920" y="3260090"/>
            <a:ext cx="3197225" cy="412115"/>
          </a:xfrm>
          <a:prstGeom prst="curvedDownArrow">
            <a:avLst>
              <a:gd name="adj1" fmla="val 29461"/>
              <a:gd name="adj2" fmla="val 72907"/>
              <a:gd name="adj3" fmla="val 18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上弧形箭头 17"/>
          <p:cNvSpPr/>
          <p:nvPr/>
        </p:nvSpPr>
        <p:spPr>
          <a:xfrm rot="17855831">
            <a:off x="1601470" y="3140075"/>
            <a:ext cx="3152775" cy="464185"/>
          </a:xfrm>
          <a:prstGeom prst="curvedDownArrow">
            <a:avLst>
              <a:gd name="adj1" fmla="val 25000"/>
              <a:gd name="adj2" fmla="val 63078"/>
              <a:gd name="adj3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上弧形箭头 19"/>
          <p:cNvSpPr/>
          <p:nvPr/>
        </p:nvSpPr>
        <p:spPr>
          <a:xfrm rot="10800000">
            <a:off x="3089275" y="5621020"/>
            <a:ext cx="3537585" cy="498475"/>
          </a:xfrm>
          <a:prstGeom prst="curvedDownArrow">
            <a:avLst>
              <a:gd name="adj1" fmla="val 25000"/>
              <a:gd name="adj2" fmla="val 63066"/>
              <a:gd name="adj3" fmla="val 3863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68005" y="2148205"/>
            <a:ext cx="225742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搭建”企业创新、产品赋能、共创共享共赢“的信用经济平台；通过企商惠打通企业与商户通道，加速企业产品落地，降低企业产品落地成本；实现企业、商户共同建立信用、互助、诚信、便捷的体系模式，推动企业和商户经济共享。</a:t>
            </a:r>
          </a:p>
        </p:txBody>
      </p:sp>
      <p:sp>
        <p:nvSpPr>
          <p:cNvPr id="3" name="文本框 2"/>
          <p:cNvSpPr txBox="1"/>
          <p:nvPr/>
        </p:nvSpPr>
        <p:spPr>
          <a:xfrm rot="17760000">
            <a:off x="2528570" y="2975610"/>
            <a:ext cx="725805" cy="810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筛选             信用</a:t>
            </a:r>
          </a:p>
        </p:txBody>
      </p:sp>
      <p:sp>
        <p:nvSpPr>
          <p:cNvPr id="4" name="文本框 3"/>
          <p:cNvSpPr txBox="1"/>
          <p:nvPr/>
        </p:nvSpPr>
        <p:spPr>
          <a:xfrm rot="4260000">
            <a:off x="6567805" y="3020060"/>
            <a:ext cx="720090" cy="810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/>
              <a:t> 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保障</a:t>
            </a:r>
          </a:p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外快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441825" y="5692775"/>
            <a:ext cx="976630" cy="810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成本低 </a:t>
            </a:r>
          </a:p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落地快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" y="11430"/>
            <a:ext cx="12174855" cy="68891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000" dirty="0" smtClean="0">
                <a:solidFill>
                  <a:schemeClr val="bg1"/>
                </a:solidFill>
                <a:latin typeface="+mj-ea"/>
                <a:cs typeface="+mj-ea"/>
              </a:rPr>
              <a:t>企商惠的竞争优势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1544" y="1340768"/>
            <a:ext cx="770485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互联网企业产品营销落地的加速、增值器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23592" y="2204864"/>
            <a:ext cx="6768752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让市场上各类型的商户拥有自己值得信赖的互联网产品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19536" y="4941168"/>
            <a:ext cx="7488832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企商惠平台本身不开发产品，而是服务众多互联网企业产品营销落地，在企商惠平台的互联网产品都是有保障、有信用度的</a:t>
            </a:r>
            <a:endParaRPr lang="en-US" altLang="zh-CN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企商惠帮助互联网企业产品快速落地、提高转换率、降低成本、快速建立用户信任度</a:t>
            </a:r>
            <a:endParaRPr lang="en-US" altLang="zh-CN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企商惠使互联网企业产品的用户选择自己想要的产品并且分享赚钱</a:t>
            </a:r>
          </a:p>
        </p:txBody>
      </p:sp>
      <p:graphicFrame>
        <p:nvGraphicFramePr>
          <p:cNvPr id="3" name="表格 2"/>
          <p:cNvGraphicFramePr/>
          <p:nvPr/>
        </p:nvGraphicFramePr>
        <p:xfrm>
          <a:off x="2895600" y="3048000"/>
          <a:ext cx="6297930" cy="1419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3110"/>
                <a:gridCol w="2175510"/>
                <a:gridCol w="2099310"/>
              </a:tblGrid>
              <a:tr h="70993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b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平安产品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b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电信产品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b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微信小程序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70993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紫云网（印务平台）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共享类产品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聚合收钱码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2895600" y="3027680"/>
            <a:ext cx="6299200" cy="144018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4942205" y="3053715"/>
            <a:ext cx="1905" cy="13836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7101840" y="3053715"/>
            <a:ext cx="2540" cy="13836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9" idx="1"/>
            <a:endCxn id="9" idx="3"/>
          </p:cNvCxnSpPr>
          <p:nvPr/>
        </p:nvCxnSpPr>
        <p:spPr>
          <a:xfrm>
            <a:off x="2895600" y="3747770"/>
            <a:ext cx="6299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970" y="-5080"/>
            <a:ext cx="12219940" cy="68687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30680" y="233680"/>
            <a:ext cx="473964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>
                <a:solidFill>
                  <a:schemeClr val="bg1"/>
                </a:solidFill>
                <a:latin typeface="+mj-ea"/>
                <a:cs typeface="+mj-ea"/>
              </a:rPr>
              <a:t>企商惠盈利的模式</a:t>
            </a:r>
          </a:p>
        </p:txBody>
      </p:sp>
      <p:graphicFrame>
        <p:nvGraphicFramePr>
          <p:cNvPr id="3" name="表格 2"/>
          <p:cNvGraphicFramePr/>
          <p:nvPr/>
        </p:nvGraphicFramePr>
        <p:xfrm>
          <a:off x="4235450" y="4916170"/>
          <a:ext cx="4842510" cy="1491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4170"/>
                <a:gridCol w="1614170"/>
                <a:gridCol w="1614170"/>
              </a:tblGrid>
              <a:tr h="748665">
                <a:tc grid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lang="en-US" altLang="zh-CN" sz="24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 </a:t>
                      </a:r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公司盈利模式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伙伴自己创造价值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扶持子公司创造的价值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企商惠平台服务费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椭圆 7"/>
          <p:cNvSpPr/>
          <p:nvPr/>
        </p:nvSpPr>
        <p:spPr>
          <a:xfrm>
            <a:off x="7600315" y="2606040"/>
            <a:ext cx="791845" cy="791845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6648450" y="1179195"/>
            <a:ext cx="791845" cy="791845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4880610" y="1514475"/>
            <a:ext cx="791845" cy="791845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4682490" y="3236595"/>
            <a:ext cx="791845" cy="791845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6370320" y="4029075"/>
            <a:ext cx="791845" cy="791845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1" descr="微信图片_201808230925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3277" y="419398"/>
            <a:ext cx="4817988" cy="496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矩形 15"/>
          <p:cNvSpPr/>
          <p:nvPr/>
        </p:nvSpPr>
        <p:spPr>
          <a:xfrm>
            <a:off x="4224020" y="4916170"/>
            <a:ext cx="4853940" cy="146558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连接符 16"/>
          <p:cNvCxnSpPr/>
          <p:nvPr/>
        </p:nvCxnSpPr>
        <p:spPr>
          <a:xfrm>
            <a:off x="4229735" y="5661025"/>
            <a:ext cx="48539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7463790" y="5661025"/>
            <a:ext cx="17145" cy="7207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5842000" y="5661660"/>
            <a:ext cx="12700" cy="71247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-13970" y="-5715"/>
            <a:ext cx="12204700" cy="6860540"/>
          </a:xfrm>
          <a:prstGeom prst="rect">
            <a:avLst/>
          </a:prstGeom>
        </p:spPr>
      </p:pic>
      <p:grpSp>
        <p:nvGrpSpPr>
          <p:cNvPr id="25" name="组合 24"/>
          <p:cNvGrpSpPr/>
          <p:nvPr>
            <p:custDataLst>
              <p:tags r:id="rId1"/>
            </p:custDataLst>
          </p:nvPr>
        </p:nvGrpSpPr>
        <p:grpSpPr>
          <a:xfrm>
            <a:off x="7518582" y="2062300"/>
            <a:ext cx="2824226" cy="3389869"/>
            <a:chOff x="5740381" y="2323285"/>
            <a:chExt cx="2363430" cy="2836784"/>
          </a:xfrm>
        </p:grpSpPr>
        <p:grpSp>
          <p:nvGrpSpPr>
            <p:cNvPr id="26" name="组合 25"/>
            <p:cNvGrpSpPr/>
            <p:nvPr/>
          </p:nvGrpSpPr>
          <p:grpSpPr>
            <a:xfrm>
              <a:off x="6597637" y="2323285"/>
              <a:ext cx="571119" cy="571118"/>
              <a:chOff x="2188031" y="2474524"/>
              <a:chExt cx="912221" cy="912221"/>
            </a:xfrm>
          </p:grpSpPr>
          <p:sp>
            <p:nvSpPr>
              <p:cNvPr id="27" name="椭圆 26"/>
              <p:cNvSpPr/>
              <p:nvPr>
                <p:custDataLst>
                  <p:tags r:id="rId20"/>
                </p:custDataLst>
              </p:nvPr>
            </p:nvSpPr>
            <p:spPr>
              <a:xfrm>
                <a:off x="2243547" y="2530040"/>
                <a:ext cx="801189" cy="801189"/>
              </a:xfrm>
              <a:prstGeom prst="ellipse">
                <a:avLst/>
              </a:prstGeom>
              <a:noFill/>
              <a:ln w="28575" cap="flat" cmpd="sng" algn="ctr">
                <a:solidFill>
                  <a:srgbClr val="2BC3B5"/>
                </a:solidFill>
                <a:prstDash val="solid"/>
                <a:miter lim="800000"/>
              </a:ln>
              <a:effectLst/>
            </p:spPr>
            <p:txBody>
              <a:bodyPr lIns="0" rIns="0" rtlCol="0" anchor="ctr">
                <a:norm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rgbClr val="2BC3B5"/>
                    </a:solidFill>
                  </a:rPr>
                  <a:t>03</a:t>
                </a:r>
                <a:endParaRPr lang="zh-CN" altLang="en-US" sz="2000" b="1" dirty="0">
                  <a:solidFill>
                    <a:srgbClr val="2BC3B5"/>
                  </a:solidFill>
                </a:endParaRPr>
              </a:p>
            </p:txBody>
          </p:sp>
          <p:sp>
            <p:nvSpPr>
              <p:cNvPr id="28" name="椭圆 27"/>
              <p:cNvSpPr/>
              <p:nvPr>
                <p:custDataLst>
                  <p:tags r:id="rId21"/>
                </p:custDataLst>
              </p:nvPr>
            </p:nvSpPr>
            <p:spPr>
              <a:xfrm>
                <a:off x="2188031" y="2474524"/>
                <a:ext cx="912221" cy="912221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FFFF">
                    <a:lumMod val="75000"/>
                  </a:srgbClr>
                </a:solidFill>
                <a:prstDash val="dash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9" name="标题 1"/>
            <p:cNvSpPr txBox="1"/>
            <p:nvPr>
              <p:custDataLst>
                <p:tags r:id="rId16"/>
              </p:custDataLst>
            </p:nvPr>
          </p:nvSpPr>
          <p:spPr>
            <a:xfrm>
              <a:off x="5963230" y="3050651"/>
              <a:ext cx="1882542" cy="41498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zh-CN" altLang="en-US" sz="1400">
                  <a:solidFill>
                    <a:srgbClr val="2BC3B5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+mn-ea"/>
                </a:rPr>
                <a:t>绵阳运营中心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5740381" y="3567526"/>
              <a:ext cx="2363430" cy="312495"/>
              <a:chOff x="1010194" y="3126377"/>
              <a:chExt cx="1262743" cy="278674"/>
            </a:xfrm>
            <a:solidFill>
              <a:srgbClr val="2BC3B5"/>
            </a:solidFill>
          </p:grpSpPr>
          <p:sp>
            <p:nvSpPr>
              <p:cNvPr id="31" name="矩形 30"/>
              <p:cNvSpPr/>
              <p:nvPr>
                <p:custDataLst>
                  <p:tags r:id="rId18"/>
                </p:custDataLst>
              </p:nvPr>
            </p:nvSpPr>
            <p:spPr>
              <a:xfrm>
                <a:off x="1010194" y="3126377"/>
                <a:ext cx="1262743" cy="9579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等腰三角形 31"/>
              <p:cNvSpPr/>
              <p:nvPr>
                <p:custDataLst>
                  <p:tags r:id="rId19"/>
                </p:custDataLst>
              </p:nvPr>
            </p:nvSpPr>
            <p:spPr>
              <a:xfrm flipV="1">
                <a:off x="1584960" y="3222171"/>
                <a:ext cx="113211" cy="182880"/>
              </a:xfrm>
              <a:prstGeom prst="triangl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7" name="标题 1"/>
            <p:cNvSpPr txBox="1"/>
            <p:nvPr>
              <p:custDataLst>
                <p:tags r:id="rId17"/>
              </p:custDataLst>
            </p:nvPr>
          </p:nvSpPr>
          <p:spPr>
            <a:xfrm>
              <a:off x="5795338" y="3987440"/>
              <a:ext cx="2306846" cy="1172629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en-US" altLang="fr-FR" sz="1400">
                  <a:solidFill>
                    <a:schemeClr val="bg1"/>
                  </a:solidFill>
                </a:rPr>
                <a:t>2018</a:t>
              </a:r>
              <a:r>
                <a:rPr lang="zh-CN" altLang="en-US" sz="1400">
                  <a:solidFill>
                    <a:schemeClr val="bg1"/>
                  </a:solidFill>
                </a:rPr>
                <a:t>年</a:t>
              </a:r>
              <a:r>
                <a:rPr lang="en-US" altLang="zh-CN" sz="1400">
                  <a:solidFill>
                    <a:schemeClr val="bg1"/>
                  </a:solidFill>
                </a:rPr>
                <a:t>8</a:t>
              </a:r>
              <a:r>
                <a:rPr lang="zh-CN" altLang="en-US" sz="1400">
                  <a:solidFill>
                    <a:schemeClr val="bg1"/>
                  </a:solidFill>
                </a:rPr>
                <a:t>月</a:t>
              </a:r>
              <a:r>
                <a:rPr lang="en-US" altLang="zh-CN" sz="1400">
                  <a:solidFill>
                    <a:schemeClr val="bg1"/>
                  </a:solidFill>
                </a:rPr>
                <a:t>15</a:t>
              </a:r>
              <a:r>
                <a:rPr lang="zh-CN" altLang="en-US" sz="1400">
                  <a:solidFill>
                    <a:schemeClr val="bg1"/>
                  </a:solidFill>
                </a:rPr>
                <a:t>日</a:t>
              </a: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000" dirty="0" smtClean="0">
                <a:solidFill>
                  <a:schemeClr val="bg1"/>
                </a:solidFill>
                <a:latin typeface="+mj-ea"/>
                <a:cs typeface="+mj-ea"/>
                <a:sym typeface="+mn-ea"/>
              </a:rPr>
              <a:t>模式试行一个月取得阶段性的成果</a:t>
            </a:r>
          </a:p>
        </p:txBody>
      </p:sp>
      <p:grpSp>
        <p:nvGrpSpPr>
          <p:cNvPr id="33" name="组合 32"/>
          <p:cNvGrpSpPr/>
          <p:nvPr>
            <p:custDataLst>
              <p:tags r:id="rId2"/>
            </p:custDataLst>
          </p:nvPr>
        </p:nvGrpSpPr>
        <p:grpSpPr>
          <a:xfrm>
            <a:off x="4694358" y="2890975"/>
            <a:ext cx="2824226" cy="2209643"/>
            <a:chOff x="3376953" y="3016755"/>
            <a:chExt cx="2363430" cy="1849122"/>
          </a:xfrm>
        </p:grpSpPr>
        <p:grpSp>
          <p:nvGrpSpPr>
            <p:cNvPr id="34" name="组合 33"/>
            <p:cNvGrpSpPr/>
            <p:nvPr/>
          </p:nvGrpSpPr>
          <p:grpSpPr>
            <a:xfrm>
              <a:off x="4302543" y="4294759"/>
              <a:ext cx="571119" cy="571118"/>
              <a:chOff x="2285640" y="5623470"/>
              <a:chExt cx="912221" cy="912221"/>
            </a:xfrm>
          </p:grpSpPr>
          <p:sp>
            <p:nvSpPr>
              <p:cNvPr id="35" name="椭圆 34"/>
              <p:cNvSpPr/>
              <p:nvPr>
                <p:custDataLst>
                  <p:tags r:id="rId14"/>
                </p:custDataLst>
              </p:nvPr>
            </p:nvSpPr>
            <p:spPr>
              <a:xfrm>
                <a:off x="2342004" y="5668801"/>
                <a:ext cx="801189" cy="801189"/>
              </a:xfrm>
              <a:prstGeom prst="ellipse">
                <a:avLst/>
              </a:prstGeom>
              <a:noFill/>
              <a:ln w="28575" cap="flat" cmpd="sng" algn="ctr">
                <a:solidFill>
                  <a:srgbClr val="628EE3"/>
                </a:solidFill>
                <a:prstDash val="solid"/>
                <a:miter lim="800000"/>
              </a:ln>
              <a:effectLst/>
            </p:spPr>
            <p:txBody>
              <a:bodyPr lIns="0" rIns="0" rtlCol="0" anchor="ctr">
                <a:norm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rgbClr val="628EE3"/>
                    </a:solidFill>
                  </a:rPr>
                  <a:t>02</a:t>
                </a:r>
                <a:endParaRPr lang="zh-CN" altLang="en-US" sz="2000" b="1" dirty="0">
                  <a:solidFill>
                    <a:srgbClr val="628EE3"/>
                  </a:solidFill>
                </a:endParaRPr>
              </a:p>
            </p:txBody>
          </p:sp>
          <p:sp>
            <p:nvSpPr>
              <p:cNvPr id="36" name="椭圆 35"/>
              <p:cNvSpPr/>
              <p:nvPr>
                <p:custDataLst>
                  <p:tags r:id="rId15"/>
                </p:custDataLst>
              </p:nvPr>
            </p:nvSpPr>
            <p:spPr>
              <a:xfrm>
                <a:off x="2285640" y="5623470"/>
                <a:ext cx="912221" cy="912221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FFFF">
                    <a:lumMod val="75000"/>
                  </a:srgbClr>
                </a:solidFill>
                <a:prstDash val="dash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8" name="标题 1"/>
            <p:cNvSpPr txBox="1"/>
            <p:nvPr>
              <p:custDataLst>
                <p:tags r:id="rId10"/>
              </p:custDataLst>
            </p:nvPr>
          </p:nvSpPr>
          <p:spPr>
            <a:xfrm>
              <a:off x="3646912" y="3907790"/>
              <a:ext cx="1882542" cy="41498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zh-CN" altLang="en-US" sz="1400">
                  <a:solidFill>
                    <a:srgbClr val="628EE3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+mn-ea"/>
                </a:rPr>
                <a:t>成都郫县薪程服务中心</a:t>
              </a:r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3376953" y="3364612"/>
              <a:ext cx="2363430" cy="310334"/>
              <a:chOff x="1010194" y="2945424"/>
              <a:chExt cx="1262743" cy="276747"/>
            </a:xfrm>
            <a:solidFill>
              <a:srgbClr val="628EE3"/>
            </a:solidFill>
          </p:grpSpPr>
          <p:sp>
            <p:nvSpPr>
              <p:cNvPr id="40" name="矩形 39"/>
              <p:cNvSpPr/>
              <p:nvPr>
                <p:custDataLst>
                  <p:tags r:id="rId12"/>
                </p:custDataLst>
              </p:nvPr>
            </p:nvSpPr>
            <p:spPr>
              <a:xfrm>
                <a:off x="1010194" y="3126377"/>
                <a:ext cx="1262743" cy="9579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等腰三角形 52"/>
              <p:cNvSpPr/>
              <p:nvPr>
                <p:custDataLst>
                  <p:tags r:id="rId13"/>
                </p:custDataLst>
              </p:nvPr>
            </p:nvSpPr>
            <p:spPr>
              <a:xfrm rot="10800000" flipV="1">
                <a:off x="1584960" y="2945424"/>
                <a:ext cx="113211" cy="182880"/>
              </a:xfrm>
              <a:prstGeom prst="triangl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8" name="标题 1"/>
            <p:cNvSpPr txBox="1"/>
            <p:nvPr>
              <p:custDataLst>
                <p:tags r:id="rId11"/>
              </p:custDataLst>
            </p:nvPr>
          </p:nvSpPr>
          <p:spPr>
            <a:xfrm>
              <a:off x="3829701" y="3016755"/>
              <a:ext cx="1440079" cy="347532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en-US" altLang="fr-FR" sz="1400">
                  <a:solidFill>
                    <a:schemeClr val="bg1"/>
                  </a:solidFill>
                </a:rPr>
                <a:t>2018</a:t>
              </a:r>
              <a:r>
                <a:rPr lang="zh-CN" altLang="en-US" sz="1400">
                  <a:solidFill>
                    <a:schemeClr val="bg1"/>
                  </a:solidFill>
                </a:rPr>
                <a:t>年</a:t>
              </a:r>
              <a:r>
                <a:rPr lang="en-US" altLang="zh-CN" sz="1400">
                  <a:solidFill>
                    <a:schemeClr val="bg1"/>
                  </a:solidFill>
                </a:rPr>
                <a:t>8</a:t>
              </a:r>
              <a:r>
                <a:rPr lang="zh-CN" altLang="en-US" sz="1400">
                  <a:solidFill>
                    <a:schemeClr val="bg1"/>
                  </a:solidFill>
                </a:rPr>
                <a:t>月</a:t>
              </a:r>
              <a:r>
                <a:rPr lang="en-US" altLang="zh-CN" sz="1400">
                  <a:solidFill>
                    <a:schemeClr val="bg1"/>
                  </a:solidFill>
                </a:rPr>
                <a:t>3</a:t>
              </a:r>
              <a:r>
                <a:rPr lang="zh-CN" altLang="en-US" sz="1400">
                  <a:solidFill>
                    <a:schemeClr val="bg1"/>
                  </a:solidFill>
                </a:rPr>
                <a:t>日</a:t>
              </a:r>
            </a:p>
          </p:txBody>
        </p:sp>
      </p:grpSp>
      <p:grpSp>
        <p:nvGrpSpPr>
          <p:cNvPr id="54" name="组合 53"/>
          <p:cNvGrpSpPr/>
          <p:nvPr>
            <p:custDataLst>
              <p:tags r:id="rId3"/>
            </p:custDataLst>
          </p:nvPr>
        </p:nvGrpSpPr>
        <p:grpSpPr>
          <a:xfrm>
            <a:off x="1870024" y="2062471"/>
            <a:ext cx="2985738" cy="3389641"/>
            <a:chOff x="1013524" y="2323285"/>
            <a:chExt cx="2363430" cy="2836784"/>
          </a:xfrm>
        </p:grpSpPr>
        <p:grpSp>
          <p:nvGrpSpPr>
            <p:cNvPr id="55" name="组合 54"/>
            <p:cNvGrpSpPr/>
            <p:nvPr/>
          </p:nvGrpSpPr>
          <p:grpSpPr>
            <a:xfrm>
              <a:off x="1885226" y="2323285"/>
              <a:ext cx="571119" cy="571118"/>
              <a:chOff x="2188031" y="2474524"/>
              <a:chExt cx="912221" cy="912221"/>
            </a:xfrm>
          </p:grpSpPr>
          <p:sp>
            <p:nvSpPr>
              <p:cNvPr id="56" name="椭圆 55"/>
              <p:cNvSpPr/>
              <p:nvPr>
                <p:custDataLst>
                  <p:tags r:id="rId8"/>
                </p:custDataLst>
              </p:nvPr>
            </p:nvSpPr>
            <p:spPr>
              <a:xfrm>
                <a:off x="2243547" y="2530040"/>
                <a:ext cx="801189" cy="801189"/>
              </a:xfrm>
              <a:prstGeom prst="ellipse">
                <a:avLst/>
              </a:prstGeom>
              <a:noFill/>
              <a:ln w="28575" cap="flat" cmpd="sng" algn="ctr">
                <a:solidFill>
                  <a:srgbClr val="47B6E7"/>
                </a:solidFill>
                <a:prstDash val="solid"/>
                <a:miter lim="800000"/>
              </a:ln>
              <a:effectLst/>
            </p:spPr>
            <p:txBody>
              <a:bodyPr lIns="0" rIns="0" rtlCol="0" anchor="ctr">
                <a:norm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rgbClr val="47B6E7"/>
                    </a:solidFill>
                  </a:rPr>
                  <a:t>01</a:t>
                </a:r>
                <a:endParaRPr lang="zh-CN" altLang="en-US" sz="2000" b="1" dirty="0">
                  <a:solidFill>
                    <a:srgbClr val="47B6E7"/>
                  </a:solidFill>
                </a:endParaRPr>
              </a:p>
            </p:txBody>
          </p:sp>
          <p:sp>
            <p:nvSpPr>
              <p:cNvPr id="59" name="椭圆 58"/>
              <p:cNvSpPr/>
              <p:nvPr>
                <p:custDataLst>
                  <p:tags r:id="rId9"/>
                </p:custDataLst>
              </p:nvPr>
            </p:nvSpPr>
            <p:spPr>
              <a:xfrm>
                <a:off x="2188031" y="2474524"/>
                <a:ext cx="912221" cy="912221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FFFF">
                    <a:lumMod val="75000"/>
                  </a:srgbClr>
                </a:solidFill>
                <a:prstDash val="dash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0" name="标题 1"/>
            <p:cNvSpPr txBox="1"/>
            <p:nvPr>
              <p:custDataLst>
                <p:tags r:id="rId4"/>
              </p:custDataLst>
            </p:nvPr>
          </p:nvSpPr>
          <p:spPr>
            <a:xfrm>
              <a:off x="1239577" y="3050651"/>
              <a:ext cx="1882542" cy="41498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zh-CN" altLang="en-US" sz="1400">
                  <a:solidFill>
                    <a:srgbClr val="47B6E7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+mn-ea"/>
                </a:rPr>
                <a:t>成都盛博瑞子公司</a:t>
              </a:r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1013524" y="3567526"/>
              <a:ext cx="2363430" cy="312495"/>
              <a:chOff x="1010194" y="3126377"/>
              <a:chExt cx="1262743" cy="278674"/>
            </a:xfrm>
          </p:grpSpPr>
          <p:sp>
            <p:nvSpPr>
              <p:cNvPr id="62" name="矩形 61"/>
              <p:cNvSpPr/>
              <p:nvPr>
                <p:custDataLst>
                  <p:tags r:id="rId6"/>
                </p:custDataLst>
              </p:nvPr>
            </p:nvSpPr>
            <p:spPr>
              <a:xfrm>
                <a:off x="1010194" y="3126377"/>
                <a:ext cx="1262743" cy="95794"/>
              </a:xfrm>
              <a:prstGeom prst="rect">
                <a:avLst/>
              </a:prstGeom>
              <a:solidFill>
                <a:srgbClr val="47B6E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等腰三角形 62"/>
              <p:cNvSpPr/>
              <p:nvPr>
                <p:custDataLst>
                  <p:tags r:id="rId7"/>
                </p:custDataLst>
              </p:nvPr>
            </p:nvSpPr>
            <p:spPr>
              <a:xfrm flipV="1">
                <a:off x="1584960" y="3222171"/>
                <a:ext cx="113211" cy="182880"/>
              </a:xfrm>
              <a:prstGeom prst="triangle">
                <a:avLst/>
              </a:prstGeom>
              <a:solidFill>
                <a:srgbClr val="47B6E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4" name="标题 1"/>
            <p:cNvSpPr txBox="1"/>
            <p:nvPr>
              <p:custDataLst>
                <p:tags r:id="rId5"/>
              </p:custDataLst>
            </p:nvPr>
          </p:nvSpPr>
          <p:spPr>
            <a:xfrm>
              <a:off x="1041816" y="3987440"/>
              <a:ext cx="2306846" cy="1172629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en-US" altLang="fr-FR" sz="1400">
                  <a:solidFill>
                    <a:schemeClr val="bg1"/>
                  </a:solidFill>
                </a:rPr>
                <a:t>2018</a:t>
              </a:r>
              <a:r>
                <a:rPr lang="zh-CN" altLang="en-US" sz="1400">
                  <a:solidFill>
                    <a:schemeClr val="bg1"/>
                  </a:solidFill>
                </a:rPr>
                <a:t>年</a:t>
              </a:r>
              <a:r>
                <a:rPr lang="en-US" altLang="zh-CN" sz="1400">
                  <a:solidFill>
                    <a:schemeClr val="bg1"/>
                  </a:solidFill>
                </a:rPr>
                <a:t>7</a:t>
              </a:r>
              <a:r>
                <a:rPr lang="zh-CN" altLang="en-US" sz="1400">
                  <a:solidFill>
                    <a:schemeClr val="bg1"/>
                  </a:solidFill>
                </a:rPr>
                <a:t>月</a:t>
              </a:r>
              <a:r>
                <a:rPr lang="en-US" altLang="zh-CN" sz="1400">
                  <a:solidFill>
                    <a:schemeClr val="bg1"/>
                  </a:solidFill>
                </a:rPr>
                <a:t>15</a:t>
              </a:r>
              <a:r>
                <a:rPr lang="zh-CN" altLang="en-US" sz="1400">
                  <a:solidFill>
                    <a:schemeClr val="bg1"/>
                  </a:solidFill>
                </a:rPr>
                <a:t>日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75" y="635"/>
            <a:ext cx="12197715" cy="685673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000" dirty="0">
                <a:solidFill>
                  <a:schemeClr val="bg1"/>
                </a:solidFill>
                <a:latin typeface="+mj-ea"/>
                <a:cs typeface="+mj-ea"/>
              </a:rPr>
              <a:t>计划未来</a:t>
            </a:r>
            <a:r>
              <a:rPr lang="en-US" altLang="zh-CN" sz="4000" dirty="0">
                <a:solidFill>
                  <a:schemeClr val="bg1"/>
                </a:solidFill>
                <a:latin typeface="+mj-ea"/>
                <a:cs typeface="+mj-ea"/>
              </a:rPr>
              <a:t>5</a:t>
            </a:r>
            <a:r>
              <a:rPr lang="zh-CN" altLang="en-US" sz="4000" dirty="0">
                <a:solidFill>
                  <a:schemeClr val="bg1"/>
                </a:solidFill>
                <a:latin typeface="+mj-ea"/>
                <a:cs typeface="+mj-ea"/>
              </a:rPr>
              <a:t>年占有的市场额度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09090" y="6064250"/>
            <a:ext cx="8043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2019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年预计开发</a:t>
            </a:r>
            <a:r>
              <a:rPr lang="en-US" altLang="zh-CN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个省级城市，未来系统稳定健全，计划区域运营中心将加速开发。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5" name="图表 4"/>
          <p:cNvGraphicFramePr/>
          <p:nvPr/>
        </p:nvGraphicFramePr>
        <p:xfrm>
          <a:off x="2185035" y="1132205"/>
          <a:ext cx="6819900" cy="4931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185035" y="1132205"/>
            <a:ext cx="483870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 </a:t>
            </a:r>
            <a:r>
              <a:rPr lang="zh-CN" altLang="en-US" sz="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" y="11430"/>
            <a:ext cx="12189460" cy="6851650"/>
          </a:xfrm>
          <a:prstGeom prst="rect">
            <a:avLst/>
          </a:prstGeom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541780" y="219710"/>
            <a:ext cx="3467100" cy="1143000"/>
          </a:xfrm>
        </p:spPr>
        <p:txBody>
          <a:bodyPr/>
          <a:lstStyle/>
          <a:p>
            <a:r>
              <a:rPr lang="zh-CN" altLang="en-US" sz="4000">
                <a:solidFill>
                  <a:schemeClr val="bg1"/>
                </a:solidFill>
                <a:latin typeface="+mj-ea"/>
              </a:rPr>
              <a:t>融资计划</a:t>
            </a:r>
          </a:p>
        </p:txBody>
      </p:sp>
      <p:graphicFrame>
        <p:nvGraphicFramePr>
          <p:cNvPr id="2" name="图表 1"/>
          <p:cNvGraphicFramePr/>
          <p:nvPr/>
        </p:nvGraphicFramePr>
        <p:xfrm>
          <a:off x="3634740" y="1428115"/>
          <a:ext cx="4864735" cy="3865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037715" y="219710"/>
            <a:ext cx="2762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206750" y="5541645"/>
            <a:ext cx="58083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计划融资</a:t>
            </a:r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50w~100w,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出让公司股权</a:t>
            </a:r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5%~10%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91_4*i*0"/>
  <p:tag name="KSO_WM_TEMPLATE_CATEGORY" val="diagram"/>
  <p:tag name="KSO_WM_TEMPLATE_INDEX" val="191"/>
  <p:tag name="KSO_WM_UNIT_INDEX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TAG_VERSION" val="1.0"/>
  <p:tag name="KSO_WM_BEAUTIFY_FLAG" val="#wm#"/>
  <p:tag name="KSO_WM_UNIT_TYPE" val="m_h_a"/>
  <p:tag name="KSO_WM_UNIT_INDEX" val="1_2_1"/>
  <p:tag name="KSO_WM_UNIT_ID" val="diagram191_4*m_h_a*1_2_1"/>
  <p:tag name="KSO_WM_UNIT_LAYERLEVEL" val="1_1_1"/>
  <p:tag name="KSO_WM_UNIT_VALUE" val="9"/>
  <p:tag name="KSO_WM_UNIT_HIGHLIGHT" val="0"/>
  <p:tag name="KSO_WM_UNIT_COMPATIBLE" val="0"/>
  <p:tag name="KSO_WM_UNIT_CLEAR" val="0"/>
  <p:tag name="KSO_WM_DIAGRAM_GROUP_CODE" val="m1-1"/>
  <p:tag name="KSO_WM_UNIT_PRESET_TEXT" val="EIUSMOD"/>
  <p:tag name="KSO_WM_UNIT_TEXT_FILL_FORE_SCHEMECOLOR_INDEX" val="6"/>
  <p:tag name="KSO_WM_UNIT_TEXT_FILL_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TAG_VERSION" val="1.0"/>
  <p:tag name="KSO_WM_BEAUTIFY_FLAG" val="#wm#"/>
  <p:tag name="KSO_WM_UNIT_TYPE" val="m_h_f"/>
  <p:tag name="KSO_WM_UNIT_INDEX" val="1_2_1"/>
  <p:tag name="KSO_WM_UNIT_ID" val="diagram191_4*m_h_f*1_2_1"/>
  <p:tag name="KSO_WM_UNIT_LAYERLEVEL" val="1_1_1"/>
  <p:tag name="KSO_WM_UNIT_VALUE" val="44"/>
  <p:tag name="KSO_WM_UNIT_HIGHLIGHT" val="0"/>
  <p:tag name="KSO_WM_UNIT_COMPATIBLE" val="0"/>
  <p:tag name="KSO_WM_UNIT_CLEAR" val="0"/>
  <p:tag name="KSO_WM_DIAGRAM_GROUP_CODE" val="m1-1"/>
  <p:tag name="KSO_WM_UNIT_PRESET_TEXT" val="Lorem ipsum dolor sit amet, consectetur adipisicing elit"/>
  <p:tag name="KSO_WM_UNIT_TEXT_FILL_FORE_SCHEMECOLOR_INDEX" val="13"/>
  <p:tag name="KSO_WM_UNIT_TEXT_FILL_TYP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7"/>
  <p:tag name="KSO_WM_UNIT_ID" val="diagram191_4*m_i*1_7"/>
  <p:tag name="KSO_WM_UNIT_LAYERLEVEL" val="1_1"/>
  <p:tag name="KSO_WM_DIAGRAM_GROUP_CODE" val="m1-1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8"/>
  <p:tag name="KSO_WM_UNIT_ID" val="diagram191_4*m_i*1_8"/>
  <p:tag name="KSO_WM_UNIT_LAYERLEVEL" val="1_1"/>
  <p:tag name="KSO_WM_DIAGRAM_GROUP_CODE" val="m1-1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5"/>
  <p:tag name="KSO_WM_UNIT_ID" val="diagram191_4*m_i*1_5"/>
  <p:tag name="KSO_WM_UNIT_LAYERLEVEL" val="1_1"/>
  <p:tag name="KSO_WM_DIAGRAM_GROUP_CODE" val="m1-1"/>
  <p:tag name="KSO_WM_UNIT_LINE_FORE_SCHEMECOLOR_INDEX" val="6"/>
  <p:tag name="KSO_WM_UNIT_LINE_FILL_TYPE" val="2"/>
  <p:tag name="KSO_WM_UNIT_TEXT_FILL_FORE_SCHEMECOLOR_INDEX" val="6"/>
  <p:tag name="KSO_WM_UNIT_TEXT_FILL_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6"/>
  <p:tag name="KSO_WM_UNIT_ID" val="diagram191_4*m_i*1_6"/>
  <p:tag name="KSO_WM_UNIT_LAYERLEVEL" val="1_1"/>
  <p:tag name="KSO_WM_DIAGRAM_GROUP_CODE" val="m1-1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TAG_VERSION" val="1.0"/>
  <p:tag name="KSO_WM_BEAUTIFY_FLAG" val="#wm#"/>
  <p:tag name="KSO_WM_UNIT_TYPE" val="m_h_a"/>
  <p:tag name="KSO_WM_UNIT_INDEX" val="1_3_1"/>
  <p:tag name="KSO_WM_UNIT_ID" val="diagram191_4*m_h_a*1_3_1"/>
  <p:tag name="KSO_WM_UNIT_LAYERLEVEL" val="1_1_1"/>
  <p:tag name="KSO_WM_UNIT_VALUE" val="9"/>
  <p:tag name="KSO_WM_UNIT_HIGHLIGHT" val="0"/>
  <p:tag name="KSO_WM_UNIT_COMPATIBLE" val="0"/>
  <p:tag name="KSO_WM_UNIT_CLEAR" val="0"/>
  <p:tag name="KSO_WM_DIAGRAM_GROUP_CODE" val="m1-1"/>
  <p:tag name="KSO_WM_UNIT_PRESET_TEXT" val="EIUSMOD"/>
  <p:tag name="KSO_WM_UNIT_TEXT_FILL_FORE_SCHEMECOLOR_INDEX" val="7"/>
  <p:tag name="KSO_WM_UNIT_TEXT_FILL_TYP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TAG_VERSION" val="1.0"/>
  <p:tag name="KSO_WM_BEAUTIFY_FLAG" val="#wm#"/>
  <p:tag name="KSO_WM_UNIT_TYPE" val="m_h_f"/>
  <p:tag name="KSO_WM_UNIT_INDEX" val="1_3_1"/>
  <p:tag name="KSO_WM_UNIT_ID" val="diagram191_4*m_h_f*1_3_1"/>
  <p:tag name="KSO_WM_UNIT_LAYERLEVEL" val="1_1_1"/>
  <p:tag name="KSO_WM_UNIT_VALUE" val="44"/>
  <p:tag name="KSO_WM_UNIT_HIGHLIGHT" val="0"/>
  <p:tag name="KSO_WM_UNIT_COMPATIBLE" val="0"/>
  <p:tag name="KSO_WM_UNIT_CLEAR" val="0"/>
  <p:tag name="KSO_WM_DIAGRAM_GROUP_CODE" val="m1-1"/>
  <p:tag name="KSO_WM_UNIT_PRESET_TEXT" val="Lorem ipsum dolor sit amet, consectetur adipisicing elit"/>
  <p:tag name="KSO_WM_UNIT_TEXT_FILL_FORE_SCHEMECOLOR_INDEX" val="13"/>
  <p:tag name="KSO_WM_UNIT_TEXT_FILL_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3"/>
  <p:tag name="KSO_WM_UNIT_ID" val="diagram191_4*m_i*1_3"/>
  <p:tag name="KSO_WM_UNIT_LAYERLEVEL" val="1_1"/>
  <p:tag name="KSO_WM_DIAGRAM_GROUP_CODE" val="m1-1"/>
  <p:tag name="KSO_WM_UNIT_FILL_FORE_SCHEMECOLOR_INDEX" val="7"/>
  <p:tag name="KSO_WM_UNIT_FILL_TYPE" val="1"/>
  <p:tag name="KSO_WM_UNIT_TEXT_FILL_FORE_SCHEMECOLOR_INDEX" val="2"/>
  <p:tag name="KSO_WM_UNIT_TEXT_FILL_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4"/>
  <p:tag name="KSO_WM_UNIT_ID" val="diagram191_4*m_i*1_4"/>
  <p:tag name="KSO_WM_UNIT_LAYERLEVEL" val="1_1"/>
  <p:tag name="KSO_WM_DIAGRAM_GROUP_CODE" val="m1-1"/>
  <p:tag name="KSO_WM_UNIT_FILL_FORE_SCHEMECOLOR_INDEX" val="7"/>
  <p:tag name="KSO_WM_UNIT_FILL_TYPE" val="1"/>
  <p:tag name="KSO_WM_UNIT_TEXT_FILL_FORE_SCHEMECOLOR_INDEX" val="2"/>
  <p:tag name="KSO_WM_UNIT_TEXT_FILL_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91_4*i*13"/>
  <p:tag name="KSO_WM_TEMPLATE_CATEGORY" val="diagram"/>
  <p:tag name="KSO_WM_TEMPLATE_INDEX" val="191"/>
  <p:tag name="KSO_WM_UNIT_INDEX" val="1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1"/>
  <p:tag name="KSO_WM_UNIT_ID" val="diagram191_4*m_i*1_1"/>
  <p:tag name="KSO_WM_UNIT_LAYERLEVEL" val="1_1"/>
  <p:tag name="KSO_WM_DIAGRAM_GROUP_CODE" val="m1-1"/>
  <p:tag name="KSO_WM_UNIT_LINE_FORE_SCHEMECOLOR_INDEX" val="7"/>
  <p:tag name="KSO_WM_UNIT_LINE_FILL_TYPE" val="2"/>
  <p:tag name="KSO_WM_UNIT_TEXT_FILL_FORE_SCHEMECOLOR_INDEX" val="7"/>
  <p:tag name="KSO_WM_UNIT_TEXT_FILL_TYP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2"/>
  <p:tag name="KSO_WM_UNIT_ID" val="diagram191_4*m_i*1_2"/>
  <p:tag name="KSO_WM_UNIT_LAYERLEVEL" val="1_1"/>
  <p:tag name="KSO_WM_DIAGRAM_GROUP_CODE" val="m1-1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i"/>
  <p:tag name="KSO_WM_UNIT_INDEX" val="1_1"/>
  <p:tag name="KSO_WM_UNIT_ID" val="diagram82_3*m_i*1_1"/>
  <p:tag name="KSO_WM_UNIT_CLEAR" val="1"/>
  <p:tag name="KSO_WM_UNIT_LAYERLEVEL" val="1_1"/>
  <p:tag name="KSO_WM_DIAGRAM_GROUP_CODE" val="m1-1"/>
  <p:tag name="KSO_WM_UNIT_LINE_FORE_SCHEMECOLOR_INDEX" val="7"/>
  <p:tag name="KSO_WM_UNIT_LINE_FILL_TYPE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82_3*i*1"/>
  <p:tag name="KSO_WM_TEMPLATE_CATEGORY" val="diagram"/>
  <p:tag name="KSO_WM_TEMPLATE_INDEX" val="82"/>
  <p:tag name="KSO_WM_UNIT_INDEX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82_3*i*10"/>
  <p:tag name="KSO_WM_TEMPLATE_CATEGORY" val="diagram"/>
  <p:tag name="KSO_WM_TEMPLATE_INDEX" val="82"/>
  <p:tag name="KSO_WM_UNIT_INDEX" val="1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82_3*i*19"/>
  <p:tag name="KSO_WM_TEMPLATE_CATEGORY" val="diagram"/>
  <p:tag name="KSO_WM_TEMPLATE_INDEX" val="82"/>
  <p:tag name="KSO_WM_UNIT_INDEX" val="1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1"/>
  <p:tag name="KSO_WM_UNIT_ID" val="diagram64_3*m_i*1_1"/>
  <p:tag name="KSO_WM_UNIT_CLEAR" val="1"/>
  <p:tag name="KSO_WM_UNIT_LAYERLEVEL" val="1_1"/>
  <p:tag name="KSO_WM_DIAGRAM_GROUP_CODE" val="m1-1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64_3*i*1"/>
  <p:tag name="KSO_WM_TEMPLATE_CATEGORY" val="diagram"/>
  <p:tag name="KSO_WM_TEMPLATE_INDEX" val="64"/>
  <p:tag name="KSO_WM_UNIT_INDEX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64_3*i*12"/>
  <p:tag name="KSO_WM_TEMPLATE_CATEGORY" val="diagram"/>
  <p:tag name="KSO_WM_TEMPLATE_INDEX" val="64"/>
  <p:tag name="KSO_WM_UNIT_INDEX" val="1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64_3*i*23"/>
  <p:tag name="KSO_WM_TEMPLATE_CATEGORY" val="diagram"/>
  <p:tag name="KSO_WM_TEMPLATE_INDEX" val="64"/>
  <p:tag name="KSO_WM_UNIT_INDEX" val="2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91_4*i*26"/>
  <p:tag name="KSO_WM_TEMPLATE_CATEGORY" val="diagram"/>
  <p:tag name="KSO_WM_TEMPLATE_INDEX" val="191"/>
  <p:tag name="KSO_WM_UNIT_INDEX" val="2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8"/>
  <p:tag name="KSO_WM_UNIT_ID" val="diagram64_3*m_i*1_8"/>
  <p:tag name="KSO_WM_UNIT_CLEAR" val="1"/>
  <p:tag name="KSO_WM_UNIT_LAYERLEVEL" val="1_1"/>
  <p:tag name="KSO_WM_DIAGRAM_GROUP_CODE" val="m1-1"/>
  <p:tag name="KSO_WM_UNIT_FILL_FORE_SCHEMECOLOR_INDEX" val="5"/>
  <p:tag name="KSO_WM_UNIT_FILL_TYPE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9"/>
  <p:tag name="KSO_WM_UNIT_ID" val="diagram64_3*m_i*1_9"/>
  <p:tag name="KSO_WM_UNIT_CLEAR" val="1"/>
  <p:tag name="KSO_WM_UNIT_LAYERLEVEL" val="1_1"/>
  <p:tag name="KSO_WM_DIAGRAM_GROUP_CODE" val="m1-1"/>
  <p:tag name="KSO_WM_UNIT_LINE_FORE_SCHEMECOLOR_INDEX" val="5"/>
  <p:tag name="KSO_WM_UNIT_LINE_FILL_TYP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h_a"/>
  <p:tag name="KSO_WM_UNIT_INDEX" val="1_3_1"/>
  <p:tag name="KSO_WM_UNIT_ID" val="diagram64_3*m_h_a*1_3_1"/>
  <p:tag name="KSO_WM_UNIT_CLEAR" val="1"/>
  <p:tag name="KSO_WM_UNIT_LAYERLEVEL" val="1_1_1"/>
  <p:tag name="KSO_WM_UNIT_VALUE" val="1"/>
  <p:tag name="KSO_WM_UNIT_HIGHLIGHT" val="0"/>
  <p:tag name="KSO_WM_UNIT_COMPATIBLE" val="0"/>
  <p:tag name="KSO_WM_DIAGRAM_GROUP_CODE" val="m1-1"/>
  <p:tag name="KSO_WM_UNIT_PRESET_TEXT" val="03"/>
  <p:tag name="KSO_WM_UNIT_TEXT_FILL_FORE_SCHEMECOLOR_INDEX" val="5"/>
  <p:tag name="KSO_WM_UNIT_TEXT_FILL_TYP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10"/>
  <p:tag name="KSO_WM_UNIT_ID" val="diagram64_3*m_i*1_10"/>
  <p:tag name="KSO_WM_UNIT_CLEAR" val="1"/>
  <p:tag name="KSO_WM_UNIT_LAYERLEVEL" val="1_1"/>
  <p:tag name="KSO_WM_DIAGRAM_GROUP_CODE" val="m1-1"/>
  <p:tag name="KSO_WM_UNIT_LINE_FORE_SCHEMECOLOR_INDEX" val="5"/>
  <p:tag name="KSO_WM_UNIT_LINE_FILL_TYPE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5"/>
  <p:tag name="KSO_WM_UNIT_ID" val="diagram64_3*m_i*1_5"/>
  <p:tag name="KSO_WM_UNIT_CLEAR" val="1"/>
  <p:tag name="KSO_WM_UNIT_LAYERLEVEL" val="1_1"/>
  <p:tag name="KSO_WM_DIAGRAM_GROUP_CODE" val="m1-1"/>
  <p:tag name="KSO_WM_UNIT_FILL_FORE_SCHEMECOLOR_INDEX" val="6"/>
  <p:tag name="KSO_WM_UNIT_FILL_TYP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6"/>
  <p:tag name="KSO_WM_UNIT_ID" val="diagram64_3*m_i*1_6"/>
  <p:tag name="KSO_WM_UNIT_CLEAR" val="1"/>
  <p:tag name="KSO_WM_UNIT_LAYERLEVEL" val="1_1"/>
  <p:tag name="KSO_WM_DIAGRAM_GROUP_CODE" val="m1-1"/>
  <p:tag name="KSO_WM_UNIT_LINE_FORE_SCHEMECOLOR_INDEX" val="6"/>
  <p:tag name="KSO_WM_UNIT_LINE_FILL_TYP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h_a"/>
  <p:tag name="KSO_WM_UNIT_INDEX" val="1_2_1"/>
  <p:tag name="KSO_WM_UNIT_ID" val="diagram64_3*m_h_a*1_2_1"/>
  <p:tag name="KSO_WM_UNIT_CLEAR" val="1"/>
  <p:tag name="KSO_WM_UNIT_LAYERLEVEL" val="1_1_1"/>
  <p:tag name="KSO_WM_UNIT_VALUE" val="1"/>
  <p:tag name="KSO_WM_UNIT_HIGHLIGHT" val="0"/>
  <p:tag name="KSO_WM_UNIT_COMPATIBLE" val="0"/>
  <p:tag name="KSO_WM_DIAGRAM_GROUP_CODE" val="m1-1"/>
  <p:tag name="KSO_WM_UNIT_PRESET_TEXT" val="02"/>
  <p:tag name="KSO_WM_UNIT_TEXT_FILL_FORE_SCHEMECOLOR_INDEX" val="6"/>
  <p:tag name="KSO_WM_UNIT_TEXT_FILL_TYP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7"/>
  <p:tag name="KSO_WM_UNIT_ID" val="diagram64_3*m_i*1_7"/>
  <p:tag name="KSO_WM_UNIT_CLEAR" val="1"/>
  <p:tag name="KSO_WM_UNIT_LAYERLEVEL" val="1_1"/>
  <p:tag name="KSO_WM_DIAGRAM_GROUP_CODE" val="m1-1"/>
  <p:tag name="KSO_WM_UNIT_LINE_FORE_SCHEMECOLOR_INDEX" val="6"/>
  <p:tag name="KSO_WM_UNIT_LINE_FILL_TYPE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2"/>
  <p:tag name="KSO_WM_UNIT_ID" val="diagram64_3*m_i*1_2"/>
  <p:tag name="KSO_WM_UNIT_CLEAR" val="1"/>
  <p:tag name="KSO_WM_UNIT_LAYERLEVEL" val="1_1"/>
  <p:tag name="KSO_WM_DIAGRAM_GROUP_CODE" val="m1-1"/>
  <p:tag name="KSO_WM_UNIT_FILL_FORE_SCHEMECOLOR_INDEX" val="5"/>
  <p:tag name="KSO_WM_UNIT_FILL_TYP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3"/>
  <p:tag name="KSO_WM_UNIT_ID" val="diagram64_3*m_i*1_3"/>
  <p:tag name="KSO_WM_UNIT_CLEAR" val="1"/>
  <p:tag name="KSO_WM_UNIT_LAYERLEVEL" val="1_1"/>
  <p:tag name="KSO_WM_DIAGRAM_GROUP_CODE" val="m1-1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TAG_VERSION" val="1.0"/>
  <p:tag name="KSO_WM_BEAUTIFY_FLAG" val="#wm#"/>
  <p:tag name="KSO_WM_UNIT_TYPE" val="m_h_a"/>
  <p:tag name="KSO_WM_UNIT_INDEX" val="1_1_1"/>
  <p:tag name="KSO_WM_UNIT_ID" val="diagram191_4*m_h_a*1_1_1"/>
  <p:tag name="KSO_WM_UNIT_LAYERLEVEL" val="1_1_1"/>
  <p:tag name="KSO_WM_UNIT_VALUE" val="9"/>
  <p:tag name="KSO_WM_UNIT_HIGHLIGHT" val="0"/>
  <p:tag name="KSO_WM_UNIT_COMPATIBLE" val="0"/>
  <p:tag name="KSO_WM_UNIT_CLEAR" val="0"/>
  <p:tag name="KSO_WM_DIAGRAM_GROUP_CODE" val="m1-1"/>
  <p:tag name="KSO_WM_UNIT_PRESET_TEXT" val="EIUSMOD"/>
  <p:tag name="KSO_WM_UNIT_TEXT_FILL_FORE_SCHEMECOLOR_INDEX" val="5"/>
  <p:tag name="KSO_WM_UNIT_TEXT_FILL_TYPE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h_a"/>
  <p:tag name="KSO_WM_UNIT_INDEX" val="1_1_1"/>
  <p:tag name="KSO_WM_UNIT_ID" val="diagram64_3*m_h_a*1_1_1"/>
  <p:tag name="KSO_WM_UNIT_CLEAR" val="1"/>
  <p:tag name="KSO_WM_UNIT_LAYERLEVEL" val="1_1_1"/>
  <p:tag name="KSO_WM_UNIT_VALUE" val="1"/>
  <p:tag name="KSO_WM_UNIT_HIGHLIGHT" val="0"/>
  <p:tag name="KSO_WM_UNIT_COMPATIBLE" val="0"/>
  <p:tag name="KSO_WM_DIAGRAM_GROUP_CODE" val="m1-1"/>
  <p:tag name="KSO_WM_UNIT_PRESET_TEXT" val="01"/>
  <p:tag name="KSO_WM_UNIT_TEXT_FILL_FORE_SCHEMECOLOR_INDEX" val="5"/>
  <p:tag name="KSO_WM_UNIT_TEXT_FILL_TYPE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4"/>
  <p:tag name="KSO_WM_UNIT_TYPE" val="m_i"/>
  <p:tag name="KSO_WM_UNIT_INDEX" val="1_4"/>
  <p:tag name="KSO_WM_UNIT_ID" val="diagram64_3*m_i*1_4"/>
  <p:tag name="KSO_WM_UNIT_CLEAR" val="1"/>
  <p:tag name="KSO_WM_UNIT_LAYERLEVEL" val="1_1"/>
  <p:tag name="KSO_WM_DIAGRAM_GROUP_CODE" val="m1-1"/>
  <p:tag name="KSO_WM_UNIT_LINE_FORE_SCHEMECOLOR_INDEX" val="5"/>
  <p:tag name="KSO_WM_UNIT_LINE_FILL_TYPE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i"/>
  <p:tag name="KSO_WM_UNIT_INDEX" val="1_6"/>
  <p:tag name="KSO_WM_UNIT_ID" val="diagram82_3*m_i*1_6"/>
  <p:tag name="KSO_WM_UNIT_CLEAR" val="1"/>
  <p:tag name="KSO_WM_UNIT_LAYERLEVEL" val="1_1"/>
  <p:tag name="KSO_WM_DIAGRAM_GROUP_CODE" val="m1-1"/>
  <p:tag name="KSO_WM_UNIT_LINE_FORE_SCHEMECOLOR_INDEX" val="5"/>
  <p:tag name="KSO_WM_UNIT_LINE_FILL_TYPE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h_a"/>
  <p:tag name="KSO_WM_UNIT_INDEX" val="1_3_1"/>
  <p:tag name="KSO_WM_UNIT_ID" val="diagram82_3*m_h_a*1_3_1"/>
  <p:tag name="KSO_WM_UNIT_CLEAR" val="1"/>
  <p:tag name="KSO_WM_UNIT_LAYERLEVEL" val="1_1_1"/>
  <p:tag name="KSO_WM_UNIT_VALUE" val="8"/>
  <p:tag name="KSO_WM_UNIT_HIGHLIGHT" val="0"/>
  <p:tag name="KSO_WM_UNIT_COMPATIBLE" val="0"/>
  <p:tag name="KSO_WM_UNIT_PRESET_TEXT_INDEX" val="3"/>
  <p:tag name="KSO_WM_UNIT_PRESET_TEXT_LEN" val="6"/>
  <p:tag name="KSO_WM_DIAGRAM_GROUP_CODE" val="m1-1"/>
  <p:tag name="KSO_WM_UNIT_FILL_FORE_SCHEMECOLOR_INDEX" val="5"/>
  <p:tag name="KSO_WM_UNIT_FILL_TYPE" val="1"/>
  <p:tag name="KSO_WM_UNIT_LINE_FORE_SCHEMECOLOR_INDEX" val="5"/>
  <p:tag name="KSO_WM_UNIT_LINE_FILL_TYPE" val="2"/>
  <p:tag name="KSO_WM_UNIT_TEXT_FILL_FORE_SCHEMECOLOR_INDEX" val="14"/>
  <p:tag name="KSO_WM_UNIT_TEXT_FILL_TYPE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h_f"/>
  <p:tag name="KSO_WM_UNIT_INDEX" val="1_3_1"/>
  <p:tag name="KSO_WM_UNIT_ID" val="diagram82_3*m_h_f*1_3_1"/>
  <p:tag name="KSO_WM_UNIT_CLEAR" val="1"/>
  <p:tag name="KSO_WM_UNIT_LAYERLEVEL" val="1_1_1"/>
  <p:tag name="KSO_WM_UNIT_VALUE" val="14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LINE_FORE_SCHEMECOLOR_INDEX" val="5"/>
  <p:tag name="KSO_WM_UNIT_LINE_FILL_TYPE" val="2"/>
  <p:tag name="KSO_WM_UNIT_TEXT_FILL_FORE_SCHEMECOLOR_INDEX" val="15"/>
  <p:tag name="KSO_WM_UNIT_TEXT_FILL_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i"/>
  <p:tag name="KSO_WM_UNIT_INDEX" val="1_7"/>
  <p:tag name="KSO_WM_UNIT_ID" val="diagram82_3*m_i*1_7"/>
  <p:tag name="KSO_WM_UNIT_CLEAR" val="1"/>
  <p:tag name="KSO_WM_UNIT_LAYERLEVEL" val="1_1"/>
  <p:tag name="KSO_WM_DIAGRAM_GROUP_CODE" val="m1-1"/>
  <p:tag name="KSO_WM_UNIT_TEXT_FILL_FORE_SCHEMECOLOR_INDEX" val="13"/>
  <p:tag name="KSO_WM_UNIT_TEXT_FILL_TYP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i"/>
  <p:tag name="KSO_WM_UNIT_INDEX" val="1_4"/>
  <p:tag name="KSO_WM_UNIT_ID" val="diagram82_3*m_i*1_4"/>
  <p:tag name="KSO_WM_UNIT_CLEAR" val="1"/>
  <p:tag name="KSO_WM_UNIT_LAYERLEVEL" val="1_1"/>
  <p:tag name="KSO_WM_DIAGRAM_GROUP_CODE" val="m1-1"/>
  <p:tag name="KSO_WM_UNIT_LINE_FORE_SCHEMECOLOR_INDEX" val="6"/>
  <p:tag name="KSO_WM_UNIT_LINE_FILL_TYPE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h_a"/>
  <p:tag name="KSO_WM_UNIT_INDEX" val="1_2_1"/>
  <p:tag name="KSO_WM_UNIT_ID" val="diagram82_3*m_h_a*1_2_1"/>
  <p:tag name="KSO_WM_UNIT_CLEAR" val="1"/>
  <p:tag name="KSO_WM_UNIT_LAYERLEVEL" val="1_1_1"/>
  <p:tag name="KSO_WM_UNIT_VALUE" val="8"/>
  <p:tag name="KSO_WM_UNIT_HIGHLIGHT" val="0"/>
  <p:tag name="KSO_WM_UNIT_COMPATIBLE" val="0"/>
  <p:tag name="KSO_WM_DIAGRAM_GROUP_CODE" val="m1-1"/>
  <p:tag name="KSO_WM_UNIT_PRESET_TEXT" val="LOREM"/>
  <p:tag name="KSO_WM_UNIT_FILL_FORE_SCHEMECOLOR_INDEX" val="6"/>
  <p:tag name="KSO_WM_UNIT_FILL_TYPE" val="1"/>
  <p:tag name="KSO_WM_UNIT_LINE_FORE_SCHEMECOLOR_INDEX" val="6"/>
  <p:tag name="KSO_WM_UNIT_LINE_FILL_TYPE" val="2"/>
  <p:tag name="KSO_WM_UNIT_TEXT_FILL_FORE_SCHEMECOLOR_INDEX" val="14"/>
  <p:tag name="KSO_WM_UNIT_TEXT_FILL_TYPE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h_f"/>
  <p:tag name="KSO_WM_UNIT_INDEX" val="1_2_1"/>
  <p:tag name="KSO_WM_UNIT_ID" val="diagram82_3*m_h_f*1_2_1"/>
  <p:tag name="KSO_WM_UNIT_CLEAR" val="1"/>
  <p:tag name="KSO_WM_UNIT_LAYERLEVEL" val="1_1_1"/>
  <p:tag name="KSO_WM_UNIT_VALUE" val="14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LINE_FORE_SCHEMECOLOR_INDEX" val="6"/>
  <p:tag name="KSO_WM_UNIT_LINE_FILL_TYPE" val="2"/>
  <p:tag name="KSO_WM_UNIT_TEXT_FILL_FORE_SCHEMECOLOR_INDEX" val="15"/>
  <p:tag name="KSO_WM_UNIT_TEXT_FILL_TYPE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i"/>
  <p:tag name="KSO_WM_UNIT_INDEX" val="1_5"/>
  <p:tag name="KSO_WM_UNIT_ID" val="diagram82_3*m_i*1_5"/>
  <p:tag name="KSO_WM_UNIT_CLEAR" val="1"/>
  <p:tag name="KSO_WM_UNIT_LAYERLEVEL" val="1_1"/>
  <p:tag name="KSO_WM_DIAGRAM_GROUP_CODE" val="m1-1"/>
  <p:tag name="KSO_WM_UNIT_TEXT_FILL_FORE_SCHEMECOLOR_INDEX" val="13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TAG_VERSION" val="1.0"/>
  <p:tag name="KSO_WM_BEAUTIFY_FLAG" val="#wm#"/>
  <p:tag name="KSO_WM_UNIT_TYPE" val="m_h_f"/>
  <p:tag name="KSO_WM_UNIT_INDEX" val="1_1_1"/>
  <p:tag name="KSO_WM_UNIT_ID" val="diagram191_4*m_h_f*1_1_1"/>
  <p:tag name="KSO_WM_UNIT_LAYERLEVEL" val="1_1_1"/>
  <p:tag name="KSO_WM_UNIT_VALUE" val="44"/>
  <p:tag name="KSO_WM_UNIT_HIGHLIGHT" val="0"/>
  <p:tag name="KSO_WM_UNIT_COMPATIBLE" val="0"/>
  <p:tag name="KSO_WM_UNIT_CLEAR" val="0"/>
  <p:tag name="KSO_WM_DIAGRAM_GROUP_CODE" val="m1-1"/>
  <p:tag name="KSO_WM_UNIT_PRESET_TEXT" val="Lorem ipsum dolor sit amet, consectetur adipisicing elit"/>
  <p:tag name="KSO_WM_UNIT_TEXT_FILL_FORE_SCHEMECOLOR_INDEX" val="13"/>
  <p:tag name="KSO_WM_UNIT_TEXT_FILL_TYPE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i"/>
  <p:tag name="KSO_WM_UNIT_INDEX" val="1_2"/>
  <p:tag name="KSO_WM_UNIT_ID" val="diagram82_3*m_i*1_2"/>
  <p:tag name="KSO_WM_UNIT_CLEAR" val="1"/>
  <p:tag name="KSO_WM_UNIT_LAYERLEVEL" val="1_1"/>
  <p:tag name="KSO_WM_DIAGRAM_GROUP_CODE" val="m1-1"/>
  <p:tag name="KSO_WM_UNIT_LINE_FORE_SCHEMECOLOR_INDEX" val="5"/>
  <p:tag name="KSO_WM_UNIT_LINE_FILL_TYPE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h_a"/>
  <p:tag name="KSO_WM_UNIT_INDEX" val="1_1_1"/>
  <p:tag name="KSO_WM_UNIT_ID" val="diagram82_3*m_h_a*1_1_1"/>
  <p:tag name="KSO_WM_UNIT_CLEAR" val="1"/>
  <p:tag name="KSO_WM_UNIT_LAYERLEVEL" val="1_1_1"/>
  <p:tag name="KSO_WM_UNIT_VALUE" val="8"/>
  <p:tag name="KSO_WM_UNIT_HIGHLIGHT" val="0"/>
  <p:tag name="KSO_WM_UNIT_COMPATIBLE" val="0"/>
  <p:tag name="KSO_WM_DIAGRAM_GROUP_CODE" val="m1-1"/>
  <p:tag name="KSO_WM_UNIT_PRESET_TEXT" val="LOREM"/>
  <p:tag name="KSO_WM_UNIT_FILL_FORE_SCHEMECOLOR_INDEX" val="5"/>
  <p:tag name="KSO_WM_UNIT_FILL_TYPE" val="1"/>
  <p:tag name="KSO_WM_UNIT_LINE_FORE_SCHEMECOLOR_INDEX" val="5"/>
  <p:tag name="KSO_WM_UNIT_LINE_FILL_TYPE" val="2"/>
  <p:tag name="KSO_WM_UNIT_TEXT_FILL_FORE_SCHEMECOLOR_INDEX" val="14"/>
  <p:tag name="KSO_WM_UNIT_TEXT_FILL_TYPE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h_f"/>
  <p:tag name="KSO_WM_UNIT_INDEX" val="1_1_1"/>
  <p:tag name="KSO_WM_UNIT_ID" val="diagram82_3*m_h_f*1_1_1"/>
  <p:tag name="KSO_WM_UNIT_CLEAR" val="1"/>
  <p:tag name="KSO_WM_UNIT_LAYERLEVEL" val="1_1_1"/>
  <p:tag name="KSO_WM_UNIT_VALUE" val="14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LINE_FORE_SCHEMECOLOR_INDEX" val="5"/>
  <p:tag name="KSO_WM_UNIT_LINE_FILL_TYPE" val="2"/>
  <p:tag name="KSO_WM_UNIT_TEXT_FILL_FORE_SCHEMECOLOR_INDEX" val="15"/>
  <p:tag name="KSO_WM_UNIT_TEXT_FILL_TYPE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82"/>
  <p:tag name="KSO_WM_UNIT_TYPE" val="m_i"/>
  <p:tag name="KSO_WM_UNIT_INDEX" val="1_3"/>
  <p:tag name="KSO_WM_UNIT_ID" val="diagram82_3*m_i*1_3"/>
  <p:tag name="KSO_WM_UNIT_CLEAR" val="1"/>
  <p:tag name="KSO_WM_UNIT_LAYERLEVEL" val="1_1"/>
  <p:tag name="KSO_WM_DIAGRAM_GROUP_CODE" val="m1-1"/>
  <p:tag name="KSO_WM_UNIT_TEXT_FILL_FORE_SCHEMECOLOR_INDEX" val="13"/>
  <p:tag name="KSO_WM_UNIT_TEXT_FILL_TYPE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6836"/>
  <p:tag name="KSO_WM_TAG_VERSION" val="1.0"/>
  <p:tag name="KSO_WM_BEAUTIFY_FLAG" val="#wm#"/>
  <p:tag name="KSO_WM_UNIT_TYPE" val="f"/>
  <p:tag name="KSO_WM_UNIT_INDEX" val="1"/>
  <p:tag name="KSO_WM_UNIT_LAYERLEVEL" val="1"/>
  <p:tag name="KSO_WM_UNIT_VALUE" val="143"/>
  <p:tag name="KSO_WM_UNIT_HIGHLIGHT" val="0"/>
  <p:tag name="KSO_WM_UNIT_COMPATIBLE" val="0"/>
  <p:tag name="KSO_WM_UNIT_CLEAR" val="0"/>
  <p:tag name="KSO_WM_UNIT_PRESET_TEXT_INDEX" val="5"/>
  <p:tag name="KSO_WM_UNIT_PRESET_TEXT_LEN" val="232"/>
  <p:tag name="KSO_WM_UNIT_ID" val="custom20186836_4*f*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11"/>
  <p:tag name="KSO_WM_UNIT_ID" val="diagram191_4*m_i*1_11"/>
  <p:tag name="KSO_WM_UNIT_LAYERLEVEL" val="1_1"/>
  <p:tag name="KSO_WM_DIAGRAM_GROUP_CODE" val="m1-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12"/>
  <p:tag name="KSO_WM_UNIT_ID" val="diagram191_4*m_i*1_12"/>
  <p:tag name="KSO_WM_UNIT_LAYERLEVEL" val="1_1"/>
  <p:tag name="KSO_WM_DIAGRAM_GROUP_CODE" val="m1-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9"/>
  <p:tag name="KSO_WM_UNIT_ID" val="diagram191_4*m_i*1_9"/>
  <p:tag name="KSO_WM_UNIT_LAYERLEVEL" val="1_1"/>
  <p:tag name="KSO_WM_DIAGRAM_GROUP_CODE" val="m1-1"/>
  <p:tag name="KSO_WM_UNIT_LINE_FORE_SCHEMECOLOR_INDEX" val="5"/>
  <p:tag name="KSO_WM_UNIT_LINE_FILL_TYPE" val="2"/>
  <p:tag name="KSO_WM_UNIT_TEXT_FILL_FORE_SCHEMECOLOR_INDEX" val="5"/>
  <p:tag name="KSO_WM_UNIT_TEXT_FILL_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91"/>
  <p:tag name="KSO_WM_UNIT_CLEAR" val="1"/>
  <p:tag name="KSO_WM_TAG_VERSION" val="1.0"/>
  <p:tag name="KSO_WM_BEAUTIFY_FLAG" val="#wm#"/>
  <p:tag name="KSO_WM_UNIT_TYPE" val="m_i"/>
  <p:tag name="KSO_WM_UNIT_INDEX" val="1_10"/>
  <p:tag name="KSO_WM_UNIT_ID" val="diagram191_4*m_i*1_10"/>
  <p:tag name="KSO_WM_UNIT_LAYERLEVEL" val="1_1"/>
  <p:tag name="KSO_WM_DIAGRAM_GROUP_CODE" val="m1-1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655</Words>
  <Application>Microsoft Macintosh PowerPoint</Application>
  <PresentationFormat>宽屏</PresentationFormat>
  <Paragraphs>117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Calibri</vt:lpstr>
      <vt:lpstr>黑体</vt:lpstr>
      <vt:lpstr>宋体</vt:lpstr>
      <vt:lpstr>微软雅黑</vt:lpstr>
      <vt:lpstr>Arial</vt:lpstr>
      <vt:lpstr>Office 主题</vt:lpstr>
      <vt:lpstr>企商惠</vt:lpstr>
      <vt:lpstr>互联网产品营销落地痛点及解决方案</vt:lpstr>
      <vt:lpstr>企商惠市场前景</vt:lpstr>
      <vt:lpstr>企商惠良性的闭环生态系统商业模式</vt:lpstr>
      <vt:lpstr>企商惠的竞争优势</vt:lpstr>
      <vt:lpstr>企商惠盈利的模式</vt:lpstr>
      <vt:lpstr>模式试行一个月取得阶段性的成果</vt:lpstr>
      <vt:lpstr>计划未来5年占有的市场额度</vt:lpstr>
      <vt:lpstr>融资计划</vt:lpstr>
      <vt:lpstr>风采展及企业文化</vt:lpstr>
      <vt:lpstr>PowerPoint 演示文稿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Microsoft Office 用户</cp:lastModifiedBy>
  <cp:revision>121</cp:revision>
  <dcterms:created xsi:type="dcterms:W3CDTF">2018-09-05T10:42:00Z</dcterms:created>
  <dcterms:modified xsi:type="dcterms:W3CDTF">2018-09-08T09:10:05Z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2052-10.1.0.7401</vt:lpwstr>
  </property>
</Properties>
</file>