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0" r:id="rId3"/>
    <p:sldId id="260" r:id="rId4"/>
    <p:sldId id="287" r:id="rId5"/>
    <p:sldId id="261" r:id="rId6"/>
    <p:sldId id="263" r:id="rId7"/>
    <p:sldId id="266" r:id="rId8"/>
    <p:sldId id="390" r:id="rId9"/>
    <p:sldId id="418" r:id="rId10"/>
    <p:sldId id="435" r:id="rId11"/>
    <p:sldId id="397" r:id="rId12"/>
    <p:sldId id="401" r:id="rId13"/>
    <p:sldId id="277" r:id="rId14"/>
    <p:sldId id="294"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6">
          <p15:clr>
            <a:srgbClr val="A4A3A4"/>
          </p15:clr>
        </p15:guide>
        <p15:guide id="2" pos="40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g zhao" initials="m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AA652"/>
    <a:srgbClr val="DB9125"/>
    <a:srgbClr val="879AED"/>
    <a:srgbClr val="EABC8E"/>
    <a:srgbClr val="757070"/>
    <a:srgbClr val="C9A451"/>
    <a:srgbClr val="4C7ECC"/>
    <a:srgbClr val="4C7FCC"/>
    <a:srgbClr val="4470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280" autoAdjust="0"/>
  </p:normalViewPr>
  <p:slideViewPr>
    <p:cSldViewPr snapToGrid="0">
      <p:cViewPr>
        <p:scale>
          <a:sx n="69" d="100"/>
          <a:sy n="69" d="100"/>
        </p:scale>
        <p:origin x="3016" y="1712"/>
      </p:cViewPr>
      <p:guideLst>
        <p:guide orient="horz" pos="2096"/>
        <p:guide pos="4056"/>
      </p:guideLst>
    </p:cSldViewPr>
  </p:slideViewPr>
  <p:notesTextViewPr>
    <p:cViewPr>
      <p:scale>
        <a:sx n="1" d="1"/>
        <a:sy n="1" d="1"/>
      </p:scale>
      <p:origin x="0" y="0"/>
    </p:cViewPr>
  </p:notesTextViewPr>
  <p:sorterViewPr>
    <p:cViewPr>
      <p:scale>
        <a:sx n="100" d="100"/>
        <a:sy n="100" d="100"/>
      </p:scale>
      <p:origin x="0" y="476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2018/9/8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逐步形成规模效应</a:t>
            </a:r>
          </a:p>
        </p:txBody>
      </p:sp>
      <p:sp>
        <p:nvSpPr>
          <p:cNvPr id="4" name="幻灯片编号占位符 3"/>
          <p:cNvSpPr>
            <a:spLocks noGrp="1"/>
          </p:cNvSpPr>
          <p:nvPr>
            <p:ph type="sldNum" sz="quarter" idx="10"/>
          </p:nvPr>
        </p:nvSpPr>
        <p:spPr/>
        <p:txBody>
          <a:bodyPr/>
          <a:lstStyle/>
          <a:p>
            <a:fld id="{6CC4D36D-17CA-D843-9D1B-6114B5D2821E}" type="slidenum">
              <a:rPr lang="ja-JP" altLang="en-US" smtClean="0"/>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idx="4294967295"/>
          </p:nvPr>
        </p:nvSpPr>
        <p:spPr bwMode="auto">
          <a:ln>
            <a:solidFill>
              <a:srgbClr val="000000"/>
            </a:solidFill>
            <a:miter lim="800000"/>
          </a:ln>
        </p:spPr>
      </p:sp>
      <p:sp>
        <p:nvSpPr>
          <p:cNvPr id="44035"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Lst>
        </p:spPr>
        <p:txBody>
          <a:bodyPr/>
          <a:lstStyle/>
          <a:p>
            <a:endParaRPr lang="ja-JP" altLang="en-US">
              <a:latin typeface="Times New Roman" panose="02020603050405020304" pitchFamily="18" charset="0"/>
              <a:ea typeface="MS PGothic" panose="020B060007020508020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idx="4294967295"/>
          </p:nvPr>
        </p:nvSpPr>
        <p:spPr bwMode="auto">
          <a:ln>
            <a:solidFill>
              <a:srgbClr val="000000"/>
            </a:solidFill>
            <a:miter lim="800000"/>
          </a:ln>
        </p:spPr>
      </p:sp>
      <p:sp>
        <p:nvSpPr>
          <p:cNvPr id="44035"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Lst>
        </p:spPr>
        <p:txBody>
          <a:bodyPr/>
          <a:lstStyle/>
          <a:p>
            <a:endParaRPr lang="ja-JP" altLang="en-US">
              <a:latin typeface="Times New Roman" panose="02020603050405020304" pitchFamily="18" charset="0"/>
              <a:ea typeface="MS PGothic" panose="020B060007020508020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lstStyle/>
          <a:p>
            <a:pPr lvl="0" algn="r"/>
            <a:fld id="{9A0DB2DC-4C9A-4742-B13C-FB6460FD3503}" type="slidenum">
              <a:rPr lang="zh-CN" altLang="en-US" sz="1200" dirty="0"/>
              <a:t>2</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idx="4294967295"/>
          </p:nvPr>
        </p:nvSpPr>
        <p:spPr bwMode="auto">
          <a:ln>
            <a:solidFill>
              <a:srgbClr val="000000"/>
            </a:solidFill>
            <a:miter lim="800000"/>
          </a:ln>
        </p:spPr>
      </p:sp>
      <p:sp>
        <p:nvSpPr>
          <p:cNvPr id="28675"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Lst>
        </p:spPr>
        <p:txBody>
          <a:bodyPr/>
          <a:lstStyle/>
          <a:p>
            <a:r>
              <a:rPr lang="zh-CN" altLang="en-US" dirty="0">
                <a:latin typeface="Times New Roman" panose="02020603050405020304" pitchFamily="18" charset="0"/>
                <a:ea typeface="MS PGothic" panose="020B0600070205080204" charset="-128"/>
              </a:rPr>
              <a:t>主营业务增加</a:t>
            </a:r>
            <a:endParaRPr lang="ja-JP" altLang="en-US" dirty="0">
              <a:latin typeface="Times New Roman" panose="02020603050405020304" pitchFamily="18" charset="0"/>
              <a:ea typeface="MS PGothic" panose="020B060007020508020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idx="4294967295"/>
          </p:nvPr>
        </p:nvSpPr>
        <p:spPr bwMode="auto">
          <a:xfrm>
            <a:off x="685800" y="1143000"/>
            <a:ext cx="5486400" cy="3086100"/>
          </a:xfrm>
          <a:ln>
            <a:solidFill>
              <a:srgbClr val="000000"/>
            </a:solidFill>
            <a:miter lim="800000"/>
          </a:ln>
        </p:spPr>
      </p:sp>
      <p:sp>
        <p:nvSpPr>
          <p:cNvPr id="30723"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Lst>
        </p:spPr>
        <p:txBody>
          <a:bodyPr/>
          <a:lstStyle/>
          <a:p>
            <a:endParaRPr lang="ja-JP" altLang="en-US" dirty="0">
              <a:latin typeface="Times New Roman" panose="02020603050405020304" pitchFamily="18" charset="0"/>
              <a:ea typeface="MS PGothic" panose="020B060007020508020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idx="4294967295"/>
          </p:nvPr>
        </p:nvSpPr>
        <p:spPr bwMode="auto">
          <a:ln>
            <a:solidFill>
              <a:srgbClr val="000000"/>
            </a:solidFill>
            <a:miter lim="800000"/>
          </a:ln>
        </p:spPr>
      </p:sp>
      <p:sp>
        <p:nvSpPr>
          <p:cNvPr id="31747"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Lst>
        </p:spPr>
        <p:txBody>
          <a:bodyPr/>
          <a:lstStyle/>
          <a:p>
            <a:endParaRPr lang="ja-JP" altLang="en-US" dirty="0">
              <a:latin typeface="Times New Roman" panose="02020603050405020304" pitchFamily="18" charset="0"/>
              <a:ea typeface="MS PGothic" panose="020B060007020508020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a typeface="MS PGothic" panose="020B060007020508020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New Roman" panose="02020603050405020304" pitchFamily="18" charset="0"/>
              <a:ea typeface="MS PGothic" panose="020B060007020508020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a typeface="MS PGothic" panose="020B060007020508020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a typeface="MS PGothic" panose="020B060007020508020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808522"/>
          </a:xfrm>
          <a:prstGeom prst="rect">
            <a:avLst/>
          </a:prstGeom>
        </p:spPr>
      </p:pic>
      <p:sp>
        <p:nvSpPr>
          <p:cNvPr id="10" name="文本框 9"/>
          <p:cNvSpPr txBox="1"/>
          <p:nvPr userDrawn="1"/>
        </p:nvSpPr>
        <p:spPr>
          <a:xfrm>
            <a:off x="9057190" y="92987"/>
            <a:ext cx="2755266" cy="400110"/>
          </a:xfrm>
          <a:prstGeom prst="rect">
            <a:avLst/>
          </a:prstGeom>
          <a:noFill/>
        </p:spPr>
        <p:txBody>
          <a:bodyPr wrap="square" rtlCol="0">
            <a:spAutoFit/>
          </a:bodyPr>
          <a:lstStyle/>
          <a:p>
            <a:r>
              <a:rPr kumimoji="1" lang="zh-CN" altLang="en-US" sz="2000" b="0" dirty="0">
                <a:latin typeface="微软雅黑" panose="020B0503020204020204" pitchFamily="34" charset="-122"/>
                <a:ea typeface="微软雅黑" panose="020B0503020204020204" pitchFamily="34" charset="-122"/>
              </a:rPr>
              <a:t>北京紫金珠宝有限公司</a:t>
            </a:r>
          </a:p>
        </p:txBody>
      </p:sp>
      <p:sp>
        <p:nvSpPr>
          <p:cNvPr id="11" name="文本框 10"/>
          <p:cNvSpPr txBox="1"/>
          <p:nvPr userDrawn="1"/>
        </p:nvSpPr>
        <p:spPr>
          <a:xfrm>
            <a:off x="9057190" y="471869"/>
            <a:ext cx="2226628" cy="307777"/>
          </a:xfrm>
          <a:prstGeom prst="rect">
            <a:avLst/>
          </a:prstGeom>
          <a:noFill/>
        </p:spPr>
        <p:txBody>
          <a:bodyPr wrap="square" rtlCol="0">
            <a:spAutoFit/>
          </a:bodyPr>
          <a:lstStyle/>
          <a:p>
            <a:r>
              <a:rPr kumimoji="1" lang="zh-CN" altLang="en-US" sz="1400" dirty="0">
                <a:latin typeface="微软雅黑 Light" panose="020B0502040204020203" pitchFamily="34" charset="-122"/>
                <a:ea typeface="微软雅黑 Light" panose="020B0502040204020203" pitchFamily="34" charset="-122"/>
              </a:rPr>
              <a:t>山东黄金北京运营中心</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49840" y="107275"/>
            <a:ext cx="636705" cy="636705"/>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60998"/>
            <a:ext cx="12192000" cy="471471"/>
          </a:xfrm>
          <a:prstGeom prst="rect">
            <a:avLst/>
          </a:prstGeom>
        </p:spPr>
      </p:pic>
      <p:sp>
        <p:nvSpPr>
          <p:cNvPr id="14" name="矩形 13"/>
          <p:cNvSpPr/>
          <p:nvPr userDrawn="1"/>
        </p:nvSpPr>
        <p:spPr>
          <a:xfrm>
            <a:off x="0" y="6448926"/>
            <a:ext cx="12192000" cy="409074"/>
          </a:xfrm>
          <a:prstGeom prst="rect">
            <a:avLst/>
          </a:prstGeom>
          <a:solidFill>
            <a:srgbClr val="423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2018/9/8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fld id="{D55D7CBC-9676-8A4E-8B3A-AC0B69492E84}" type="slidenum">
              <a:rPr lang="en-US" altLang="ja-JP"/>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文本框 6"/>
          <p:cNvSpPr txBox="1"/>
          <p:nvPr userDrawn="1"/>
        </p:nvSpPr>
        <p:spPr>
          <a:xfrm>
            <a:off x="9095422" y="99144"/>
            <a:ext cx="3652257" cy="430887"/>
          </a:xfrm>
          <a:prstGeom prst="rect">
            <a:avLst/>
          </a:prstGeom>
          <a:noFill/>
        </p:spPr>
        <p:txBody>
          <a:bodyPr wrap="square" rtlCol="0">
            <a:spAutoFit/>
          </a:bodyPr>
          <a:lstStyle/>
          <a:p>
            <a:r>
              <a:rPr kumimoji="1" lang="zh-CN" altLang="en-US" sz="2200" b="1" dirty="0">
                <a:latin typeface="+mj-ea"/>
                <a:ea typeface="+mj-ea"/>
              </a:rPr>
              <a:t>北京紫金珠宝有限公司</a:t>
            </a:r>
          </a:p>
        </p:txBody>
      </p:sp>
      <p:sp>
        <p:nvSpPr>
          <p:cNvPr id="8" name="文本框 7"/>
          <p:cNvSpPr txBox="1"/>
          <p:nvPr userDrawn="1"/>
        </p:nvSpPr>
        <p:spPr>
          <a:xfrm>
            <a:off x="9114871" y="502985"/>
            <a:ext cx="3050935" cy="369332"/>
          </a:xfrm>
          <a:prstGeom prst="rect">
            <a:avLst/>
          </a:prstGeom>
          <a:noFill/>
        </p:spPr>
        <p:txBody>
          <a:bodyPr wrap="square" rtlCol="0">
            <a:spAutoFit/>
          </a:bodyPr>
          <a:lstStyle/>
          <a:p>
            <a:r>
              <a:rPr kumimoji="1" lang="zh-CN" altLang="en-US" dirty="0"/>
              <a:t>山 东 黄 金 北 京 运 营 中 心</a:t>
            </a: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7916" y="160482"/>
            <a:ext cx="711835" cy="7118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2018/9/8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2018/9/8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2018/9/8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2018/9/8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tags" Target="../tags/tag15.xml"/><Relationship Id="rId5" Type="http://schemas.openxmlformats.org/officeDocument/2006/relationships/slideLayout" Target="../slideLayouts/slideLayout1.xml"/><Relationship Id="rId6" Type="http://schemas.openxmlformats.org/officeDocument/2006/relationships/notesSlide" Target="../notesSlides/notesSlide12.xml"/><Relationship Id="rId1" Type="http://schemas.openxmlformats.org/officeDocument/2006/relationships/tags" Target="../tags/tag12.xml"/><Relationship Id="rId2" Type="http://schemas.openxmlformats.org/officeDocument/2006/relationships/tags" Target="../tags/tag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Layout" Target="../slideLayouts/slideLayout1.xml"/><Relationship Id="rId7" Type="http://schemas.openxmlformats.org/officeDocument/2006/relationships/notesSlide" Target="../notesSlides/notesSlide6.xml"/><Relationship Id="rId8" Type="http://schemas.openxmlformats.org/officeDocument/2006/relationships/image" Target="../media/image6.png"/><Relationship Id="rId1" Type="http://schemas.openxmlformats.org/officeDocument/2006/relationships/tags" Target="../tags/tag1.xml"/><Relationship Id="rId2"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 Type="http://schemas.openxmlformats.org/officeDocument/2006/relationships/tags" Target="../tags/tag6.xml"/><Relationship Id="rId2" Type="http://schemas.openxmlformats.org/officeDocument/2006/relationships/tags" Target="../tags/tag7.xml"/><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slideLayout" Target="../slideLayouts/slideLayout1.xml"/><Relationship Id="rId7" Type="http://schemas.openxmlformats.org/officeDocument/2006/relationships/notesSlide" Target="../notesSlides/notesSlide8.xml"/><Relationship Id="rId8" Type="http://schemas.openxmlformats.org/officeDocument/2006/relationships/image" Target="../media/image5.png"/><Relationship Id="rId9" Type="http://schemas.openxmlformats.org/officeDocument/2006/relationships/image" Target="../media/image7.png"/><Relationship Id="rId10"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 y="-24130"/>
            <a:ext cx="12188825" cy="6905625"/>
          </a:xfrm>
          <a:prstGeom prst="rect">
            <a:avLst/>
          </a:prstGeom>
          <a:solidFill>
            <a:schemeClr val="bg1"/>
          </a:solidFill>
        </p:spPr>
      </p:pic>
      <p:sp>
        <p:nvSpPr>
          <p:cNvPr id="14" name="文本框 13"/>
          <p:cNvSpPr txBox="1"/>
          <p:nvPr/>
        </p:nvSpPr>
        <p:spPr>
          <a:xfrm>
            <a:off x="3316804" y="2794499"/>
            <a:ext cx="5833092" cy="829945"/>
          </a:xfrm>
          <a:prstGeom prst="rect">
            <a:avLst/>
          </a:prstGeom>
          <a:noFill/>
        </p:spPr>
        <p:txBody>
          <a:bodyPr wrap="square" rtlCol="0">
            <a:spAutoFit/>
          </a:bodyPr>
          <a:lstStyle/>
          <a:p>
            <a:pPr algn="ctr"/>
            <a:r>
              <a:rPr kumimoji="1" lang="zh-CN" altLang="en-US" sz="4800" b="1" spc="100" dirty="0">
                <a:solidFill>
                  <a:srgbClr val="757070"/>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小米黄金融资计划书</a:t>
            </a:r>
          </a:p>
        </p:txBody>
      </p:sp>
      <p:sp>
        <p:nvSpPr>
          <p:cNvPr id="19" name="文本框 18"/>
          <p:cNvSpPr txBox="1"/>
          <p:nvPr/>
        </p:nvSpPr>
        <p:spPr>
          <a:xfrm>
            <a:off x="4724400" y="5565775"/>
            <a:ext cx="3386455" cy="398780"/>
          </a:xfrm>
          <a:prstGeom prst="rect">
            <a:avLst/>
          </a:prstGeom>
          <a:noFill/>
        </p:spPr>
        <p:txBody>
          <a:bodyPr wrap="square" rtlCol="0">
            <a:spAutoFit/>
          </a:bodyPr>
          <a:lstStyle/>
          <a:p>
            <a:r>
              <a:rPr kumimoji="1" lang="zh-CN" altLang="en-US" sz="2000" dirty="0">
                <a:latin typeface="微软雅黑" panose="020B0503020204020204" pitchFamily="34" charset="-122"/>
                <a:ea typeface="微软雅黑" panose="020B0503020204020204" pitchFamily="34" charset="-122"/>
              </a:rPr>
              <a:t>四川蜀金文化发展有限公司</a:t>
            </a:r>
          </a:p>
        </p:txBody>
      </p:sp>
      <p:sp>
        <p:nvSpPr>
          <p:cNvPr id="18" name="文本框 17"/>
          <p:cNvSpPr txBox="1"/>
          <p:nvPr/>
        </p:nvSpPr>
        <p:spPr>
          <a:xfrm>
            <a:off x="3564890" y="3782060"/>
            <a:ext cx="4823460" cy="460375"/>
          </a:xfrm>
          <a:prstGeom prst="rect">
            <a:avLst/>
          </a:prstGeom>
          <a:noFill/>
        </p:spPr>
        <p:txBody>
          <a:bodyPr wrap="square" rtlCol="0">
            <a:spAutoFit/>
          </a:bodyPr>
          <a:lstStyle/>
          <a:p>
            <a:r>
              <a:rPr kumimoji="1" lang="zh-CN" altLang="en-US" sz="2400" dirty="0">
                <a:latin typeface="微软雅黑" panose="020B0503020204020204" pitchFamily="34" charset="-122"/>
                <a:ea typeface="微软雅黑" panose="020B0503020204020204" pitchFamily="34" charset="-122"/>
              </a:rPr>
              <a:t>   </a:t>
            </a:r>
            <a:r>
              <a:rPr kumimoji="1" lang="zh-CN" altLang="en-US" sz="2400" b="1" dirty="0">
                <a:latin typeface="微软雅黑" panose="020B0503020204020204" pitchFamily="34" charset="-122"/>
                <a:ea typeface="微软雅黑" panose="020B0503020204020204" pitchFamily="34" charset="-122"/>
              </a:rPr>
              <a:t> </a:t>
            </a:r>
            <a:r>
              <a:rPr kumimoji="1" lang="zh-CN" altLang="en-US" sz="2400" dirty="0" smtClean="0">
                <a:latin typeface="微软雅黑" panose="020B0503020204020204" pitchFamily="34" charset="-122"/>
                <a:ea typeface="微软雅黑" panose="020B0503020204020204" pitchFamily="34" charset="-122"/>
              </a:rPr>
              <a:t>银行黄金、钻石业务综</a:t>
            </a:r>
            <a:r>
              <a:rPr kumimoji="1" lang="zh-CN" altLang="en-US" sz="2400" dirty="0">
                <a:latin typeface="微软雅黑" panose="020B0503020204020204" pitchFamily="34" charset="-122"/>
                <a:ea typeface="微软雅黑" panose="020B0503020204020204" pitchFamily="34" charset="-122"/>
              </a:rPr>
              <a:t>合服</a:t>
            </a:r>
            <a:r>
              <a:rPr kumimoji="1" lang="zh-CN" altLang="en-US" sz="2400" dirty="0" smtClean="0">
                <a:latin typeface="微软雅黑" panose="020B0503020204020204" pitchFamily="34" charset="-122"/>
                <a:ea typeface="微软雅黑" panose="020B0503020204020204" pitchFamily="34" charset="-122"/>
              </a:rPr>
              <a:t>务商</a:t>
            </a:r>
            <a:endParaRPr kumimoji="1" lang="zh-CN" altLang="en-US" sz="2400" dirty="0">
              <a:latin typeface="微软雅黑" panose="020B0503020204020204" pitchFamily="34" charset="-122"/>
              <a:ea typeface="微软雅黑" panose="020B0503020204020204" pitchFamily="34" charset="-122"/>
            </a:endParaRPr>
          </a:p>
        </p:txBody>
      </p:sp>
      <p:sp>
        <p:nvSpPr>
          <p:cNvPr id="21" name="矩形 20"/>
          <p:cNvSpPr/>
          <p:nvPr/>
        </p:nvSpPr>
        <p:spPr>
          <a:xfrm>
            <a:off x="5178615" y="4372381"/>
            <a:ext cx="2109470" cy="706755"/>
          </a:xfrm>
          <a:prstGeom prst="rect">
            <a:avLst/>
          </a:prstGeom>
        </p:spPr>
        <p:txBody>
          <a:bodyPr wrap="none">
            <a:spAutoFit/>
          </a:bodyPr>
          <a:lstStyle/>
          <a:p>
            <a:pPr algn="ctr"/>
            <a:r>
              <a:rPr kumimoji="1" lang="en-US" altLang="zh-CN" sz="4000" spc="100" dirty="0">
                <a:solidFill>
                  <a:srgbClr val="FFFFFF"/>
                </a:solidFill>
                <a:latin typeface="微软雅黑" panose="020B0503020204020204" pitchFamily="34" charset="-122"/>
                <a:ea typeface="微软雅黑" panose="020B0503020204020204" pitchFamily="34" charset="-122"/>
              </a:rPr>
              <a:t>(</a:t>
            </a:r>
            <a:r>
              <a:rPr kumimoji="1" lang="zh-CN" altLang="en-US" sz="4000" spc="100" dirty="0">
                <a:solidFill>
                  <a:srgbClr val="FFFFFF"/>
                </a:solidFill>
                <a:latin typeface="微软雅黑" panose="020B0503020204020204" pitchFamily="34" charset="-122"/>
                <a:ea typeface="微软雅黑" panose="020B0503020204020204" pitchFamily="34" charset="-122"/>
              </a:rPr>
              <a:t>种子轮</a:t>
            </a:r>
            <a:r>
              <a:rPr kumimoji="1" lang="en-US" altLang="zh-CN" sz="4000" spc="100" dirty="0">
                <a:solidFill>
                  <a:srgbClr val="FFFFFF"/>
                </a:solidFill>
                <a:latin typeface="微软雅黑" panose="020B0503020204020204" pitchFamily="34" charset="-122"/>
                <a:ea typeface="微软雅黑" panose="020B0503020204020204" pitchFamily="34" charset="-122"/>
              </a:rPr>
              <a:t>)</a:t>
            </a:r>
          </a:p>
        </p:txBody>
      </p:sp>
      <p:pic>
        <p:nvPicPr>
          <p:cNvPr id="4" name="图片 3" descr="22BQ4YZC0`%%K~6(RXXCAJO"/>
          <p:cNvPicPr>
            <a:picLocks noChangeAspect="1"/>
          </p:cNvPicPr>
          <p:nvPr/>
        </p:nvPicPr>
        <p:blipFill>
          <a:blip r:embed="rId4"/>
          <a:stretch>
            <a:fillRect/>
          </a:stretch>
        </p:blipFill>
        <p:spPr>
          <a:xfrm>
            <a:off x="5178425" y="986790"/>
            <a:ext cx="2026920" cy="17024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14" name="圆角矩形 13"/>
          <p:cNvSpPr/>
          <p:nvPr/>
        </p:nvSpPr>
        <p:spPr>
          <a:xfrm>
            <a:off x="3818890" y="277495"/>
            <a:ext cx="3964305" cy="501650"/>
          </a:xfrm>
          <a:prstGeom prst="roundRect">
            <a:avLst/>
          </a:prstGeom>
          <a:ln>
            <a:solidFill>
              <a:srgbClr val="FFC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矩形 9"/>
          <p:cNvSpPr/>
          <p:nvPr/>
        </p:nvSpPr>
        <p:spPr>
          <a:xfrm>
            <a:off x="4094987" y="300967"/>
            <a:ext cx="3411855" cy="478155"/>
          </a:xfrm>
          <a:prstGeom prst="rect">
            <a:avLst/>
          </a:prstGeom>
        </p:spPr>
        <p:txBody>
          <a:bodyPr wrap="none">
            <a:spAutoFit/>
          </a:bodyPr>
          <a:lstStyle/>
          <a:p>
            <a:pPr algn="l">
              <a:lnSpc>
                <a:spcPct val="90000"/>
              </a:lnSpc>
            </a:pPr>
            <a:r>
              <a:rPr lang="zh-CN" altLang="en-US" sz="2800" b="1" dirty="0">
                <a:solidFill>
                  <a:srgbClr val="CAA652"/>
                </a:solidFill>
                <a:latin typeface="微软雅黑" panose="020B0503020204020204" pitchFamily="34" charset="-122"/>
                <a:ea typeface="微软雅黑" panose="020B0503020204020204" pitchFamily="34" charset="-122"/>
                <a:cs typeface="Arial" panose="020B0604020202020204" pitchFamily="34" charset="0"/>
                <a:sym typeface="+mn-ea"/>
              </a:rPr>
              <a:t>业务介绍—</a:t>
            </a:r>
            <a:r>
              <a:rPr lang="zh-CN" altLang="en-US" sz="2800" b="1" dirty="0">
                <a:solidFill>
                  <a:srgbClr val="CAA652"/>
                </a:solidFill>
                <a:latin typeface="微软雅黑" panose="020B0503020204020204" pitchFamily="34" charset="-122"/>
                <a:ea typeface="微软雅黑" panose="020B0503020204020204" pitchFamily="34" charset="-122"/>
                <a:cs typeface="Arial" panose="020B0604020202020204" pitchFamily="34" charset="0"/>
              </a:rPr>
              <a:t>银行渠道</a:t>
            </a:r>
          </a:p>
        </p:txBody>
      </p:sp>
      <p:sp>
        <p:nvSpPr>
          <p:cNvPr id="15" name="文本框 40"/>
          <p:cNvSpPr txBox="1">
            <a:spLocks noChangeArrowheads="1"/>
          </p:cNvSpPr>
          <p:nvPr/>
        </p:nvSpPr>
        <p:spPr bwMode="auto">
          <a:xfrm>
            <a:off x="11659235" y="6529070"/>
            <a:ext cx="46609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lang="en-US" altLang="zh-CN"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10</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7" name="组合 6"/>
          <p:cNvGrpSpPr/>
          <p:nvPr/>
        </p:nvGrpSpPr>
        <p:grpSpPr>
          <a:xfrm>
            <a:off x="546751" y="2214754"/>
            <a:ext cx="7131685" cy="3513849"/>
            <a:chOff x="3409" y="1856"/>
            <a:chExt cx="13086" cy="6905"/>
          </a:xfrm>
        </p:grpSpPr>
        <p:sp>
          <p:nvSpPr>
            <p:cNvPr id="19" name="文本框 4"/>
            <p:cNvSpPr txBox="1">
              <a:spLocks noChangeArrowheads="1"/>
            </p:cNvSpPr>
            <p:nvPr/>
          </p:nvSpPr>
          <p:spPr bwMode="auto">
            <a:xfrm>
              <a:off x="3409" y="2775"/>
              <a:ext cx="13086" cy="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fontAlgn="auto">
                <a:lnSpc>
                  <a:spcPct val="200000"/>
                </a:lnSpc>
              </a:pPr>
              <a:r>
                <a:rPr kumimoji="1"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通过与平安信托联合开发黄金、钻石信托理财产品，由银行线上线下渠道代销，钻石小鸟负责线上、线下实物钻石交割，中国黄金或中钞长城负责实物黄金交割，联合小米金融共同进行产品软件开发、蜀金文化负责实物加工配送、价格对冲、买金、存金、黄金回购为一体的产业闭环终端式服务、资金投资（银行系统内）；获取长期稳定息差、手续费收益</a:t>
              </a:r>
              <a:r>
                <a:rPr kumimoji="1" lang="zh-CN" alt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1"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pPr>
              <a:r>
                <a:rPr kumimoji="1"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目的：增加银行存款，增加银行中收，提高客户粘性。</a:t>
              </a:r>
            </a:p>
          </p:txBody>
        </p:sp>
        <p:sp>
          <p:nvSpPr>
            <p:cNvPr id="20" name="MH_SubTitle_1"/>
            <p:cNvSpPr txBox="1">
              <a:spLocks noChangeArrowheads="1"/>
            </p:cNvSpPr>
            <p:nvPr/>
          </p:nvSpPr>
          <p:spPr bwMode="auto">
            <a:xfrm>
              <a:off x="3409" y="1856"/>
              <a:ext cx="9940"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lgn="l" eaLnBrk="1" hangingPunct="1">
                <a:lnSpc>
                  <a:spcPct val="90000"/>
                </a:lnSpc>
              </a:pPr>
              <a:r>
                <a:rPr lang="zh-CN" altLang="en-US" sz="2000" b="1"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二、黄金、钻石信托理财代理销售（核心业务）</a:t>
              </a:r>
            </a:p>
          </p:txBody>
        </p:sp>
      </p:grpSp>
      <p:pic>
        <p:nvPicPr>
          <p:cNvPr id="9" name="图片 8" descr="timg"/>
          <p:cNvPicPr>
            <a:picLocks noChangeAspect="1"/>
          </p:cNvPicPr>
          <p:nvPr/>
        </p:nvPicPr>
        <p:blipFill>
          <a:blip r:embed="rId3" cstate="print"/>
          <a:srcRect t="7912" b="8456"/>
          <a:stretch>
            <a:fillRect/>
          </a:stretch>
        </p:blipFill>
        <p:spPr>
          <a:xfrm>
            <a:off x="8028940" y="2214880"/>
            <a:ext cx="3812540" cy="3020060"/>
          </a:xfrm>
          <a:prstGeom prst="rect">
            <a:avLst/>
          </a:prstGeom>
        </p:spPr>
      </p:pic>
      <p:sp>
        <p:nvSpPr>
          <p:cNvPr id="17" name="矩形 16"/>
          <p:cNvSpPr/>
          <p:nvPr/>
        </p:nvSpPr>
        <p:spPr>
          <a:xfrm>
            <a:off x="5370195" y="1003935"/>
            <a:ext cx="1499235" cy="460375"/>
          </a:xfrm>
          <a:prstGeom prst="rect">
            <a:avLst/>
          </a:prstGeom>
        </p:spPr>
        <p:txBody>
          <a:bodyPr wrap="square">
            <a:spAutoFit/>
          </a:bodyPr>
          <a:lstStyle/>
          <a:p>
            <a:r>
              <a:rPr lang="zh-CN" altLang="en-US" sz="2400" b="1" dirty="0">
                <a:solidFill>
                  <a:srgbClr val="DB9125"/>
                </a:solidFill>
                <a:latin typeface="微软雅黑" panose="020B0503020204020204" pitchFamily="34" charset="-122"/>
                <a:ea typeface="微软雅黑" panose="020B0503020204020204" pitchFamily="34" charset="-122"/>
              </a:rPr>
              <a:t>业务简介</a:t>
            </a:r>
          </a:p>
        </p:txBody>
      </p:sp>
      <p:sp>
        <p:nvSpPr>
          <p:cNvPr id="221" name=" 221"/>
          <p:cNvSpPr/>
          <p:nvPr/>
        </p:nvSpPr>
        <p:spPr>
          <a:xfrm rot="5400000" flipH="1">
            <a:off x="4683760" y="1069340"/>
            <a:ext cx="328930" cy="32893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rgbClr val="DB91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221"/>
          <p:cNvSpPr/>
          <p:nvPr/>
        </p:nvSpPr>
        <p:spPr>
          <a:xfrm rot="16200000">
            <a:off x="7089140" y="1069340"/>
            <a:ext cx="328930" cy="32893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rgbClr val="DB91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41" name="组合 40"/>
          <p:cNvGrpSpPr/>
          <p:nvPr/>
        </p:nvGrpSpPr>
        <p:grpSpPr>
          <a:xfrm>
            <a:off x="654050" y="1206500"/>
            <a:ext cx="3924300" cy="38100"/>
            <a:chOff x="517" y="5180"/>
            <a:chExt cx="6180" cy="60"/>
          </a:xfrm>
        </p:grpSpPr>
        <p:cxnSp>
          <p:nvCxnSpPr>
            <p:cNvPr id="39" name="直接连接符 38"/>
            <p:cNvCxnSpPr/>
            <p:nvPr/>
          </p:nvCxnSpPr>
          <p:spPr>
            <a:xfrm flipH="1">
              <a:off x="517" y="5180"/>
              <a:ext cx="618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40" name="直接连接符 39"/>
            <p:cNvCxnSpPr/>
            <p:nvPr/>
          </p:nvCxnSpPr>
          <p:spPr>
            <a:xfrm flipH="1">
              <a:off x="517" y="5240"/>
              <a:ext cx="618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grpSp>
        <p:nvGrpSpPr>
          <p:cNvPr id="43" name="组合 42"/>
          <p:cNvGrpSpPr/>
          <p:nvPr/>
        </p:nvGrpSpPr>
        <p:grpSpPr>
          <a:xfrm>
            <a:off x="7490460" y="1202690"/>
            <a:ext cx="3924300" cy="38100"/>
            <a:chOff x="517" y="5180"/>
            <a:chExt cx="6180" cy="60"/>
          </a:xfrm>
        </p:grpSpPr>
        <p:cxnSp>
          <p:nvCxnSpPr>
            <p:cNvPr id="44" name="直接连接符 43"/>
            <p:cNvCxnSpPr/>
            <p:nvPr/>
          </p:nvCxnSpPr>
          <p:spPr>
            <a:xfrm flipH="1">
              <a:off x="517" y="5180"/>
              <a:ext cx="618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45" name="直接连接符 44"/>
            <p:cNvCxnSpPr/>
            <p:nvPr/>
          </p:nvCxnSpPr>
          <p:spPr>
            <a:xfrm flipH="1">
              <a:off x="517" y="5240"/>
              <a:ext cx="618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32" name="箭头: V 形 31"/>
          <p:cNvSpPr/>
          <p:nvPr/>
        </p:nvSpPr>
        <p:spPr>
          <a:xfrm>
            <a:off x="8074770" y="5775336"/>
            <a:ext cx="3325000" cy="313974"/>
          </a:xfrm>
          <a:prstGeom prst="chevron">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chemeClr val="tx1"/>
              </a:solidFill>
            </a:endParaRPr>
          </a:p>
        </p:txBody>
      </p:sp>
      <p:sp>
        <p:nvSpPr>
          <p:cNvPr id="31" name="箭头: V 形 30"/>
          <p:cNvSpPr/>
          <p:nvPr/>
        </p:nvSpPr>
        <p:spPr>
          <a:xfrm>
            <a:off x="8074770" y="5271337"/>
            <a:ext cx="3325000" cy="313974"/>
          </a:xfrm>
          <a:prstGeom prst="chevron">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chemeClr val="tx1"/>
              </a:solidFill>
            </a:endParaRPr>
          </a:p>
        </p:txBody>
      </p:sp>
      <p:sp>
        <p:nvSpPr>
          <p:cNvPr id="30" name="箭头: V 形 29"/>
          <p:cNvSpPr/>
          <p:nvPr/>
        </p:nvSpPr>
        <p:spPr>
          <a:xfrm>
            <a:off x="8074770" y="4694460"/>
            <a:ext cx="3325000" cy="313974"/>
          </a:xfrm>
          <a:prstGeom prst="chevron">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chemeClr val="tx1"/>
              </a:solidFill>
            </a:endParaRPr>
          </a:p>
        </p:txBody>
      </p:sp>
      <p:sp>
        <p:nvSpPr>
          <p:cNvPr id="29" name="箭头: V 形 28"/>
          <p:cNvSpPr/>
          <p:nvPr/>
        </p:nvSpPr>
        <p:spPr>
          <a:xfrm>
            <a:off x="8074769" y="4138486"/>
            <a:ext cx="3325001" cy="313974"/>
          </a:xfrm>
          <a:prstGeom prst="chevron">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chemeClr val="tx1"/>
              </a:solidFill>
            </a:endParaRPr>
          </a:p>
        </p:txBody>
      </p:sp>
      <p:sp>
        <p:nvSpPr>
          <p:cNvPr id="2" name="圆角矩形 1"/>
          <p:cNvSpPr/>
          <p:nvPr/>
        </p:nvSpPr>
        <p:spPr>
          <a:xfrm>
            <a:off x="3723640" y="765175"/>
            <a:ext cx="4952365" cy="501650"/>
          </a:xfrm>
          <a:prstGeom prst="roundRect">
            <a:avLst/>
          </a:prstGeom>
          <a:ln>
            <a:solidFill>
              <a:srgbClr val="FFC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 name="矩形 11"/>
          <p:cNvSpPr/>
          <p:nvPr/>
        </p:nvSpPr>
        <p:spPr>
          <a:xfrm>
            <a:off x="4220901" y="788829"/>
            <a:ext cx="3411855" cy="478155"/>
          </a:xfrm>
          <a:prstGeom prst="rect">
            <a:avLst/>
          </a:prstGeom>
        </p:spPr>
        <p:txBody>
          <a:bodyPr wrap="none">
            <a:spAutoFit/>
          </a:bodyPr>
          <a:lstStyle/>
          <a:p>
            <a:pPr algn="l">
              <a:lnSpc>
                <a:spcPct val="90000"/>
              </a:lnSpc>
            </a:pPr>
            <a:r>
              <a:rPr lang="zh-CN" altLang="en-US" sz="2800" b="1" dirty="0">
                <a:solidFill>
                  <a:srgbClr val="CAA652"/>
                </a:solidFill>
                <a:latin typeface="微软雅黑" panose="020B0503020204020204" pitchFamily="34" charset="-122"/>
                <a:ea typeface="微软雅黑" panose="020B0503020204020204" pitchFamily="34" charset="-122"/>
                <a:cs typeface="Arial" panose="020B0604020202020204" pitchFamily="34" charset="0"/>
                <a:sym typeface="+mn-ea"/>
              </a:rPr>
              <a:t>业务介绍—银行渠道</a:t>
            </a:r>
            <a:endParaRPr lang="zh-CN" altLang="en-US" sz="2800" b="1" dirty="0">
              <a:solidFill>
                <a:srgbClr val="CAA65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文本框 40"/>
          <p:cNvSpPr txBox="1">
            <a:spLocks noChangeArrowheads="1"/>
          </p:cNvSpPr>
          <p:nvPr/>
        </p:nvSpPr>
        <p:spPr bwMode="auto">
          <a:xfrm>
            <a:off x="11659235" y="6529070"/>
            <a:ext cx="46609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lang="en-US" altLang="zh-CN"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12</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TextBox 6"/>
          <p:cNvSpPr txBox="1"/>
          <p:nvPr/>
        </p:nvSpPr>
        <p:spPr>
          <a:xfrm>
            <a:off x="2743835" y="3480118"/>
            <a:ext cx="7634605" cy="461645"/>
          </a:xfrm>
          <a:prstGeom prst="rect">
            <a:avLst/>
          </a:prstGeom>
          <a:noFill/>
          <a:ln>
            <a:noFill/>
          </a:ln>
          <a:extLst>
            <a:ext uri="{909E8E84-426E-40DD-AFC4-6F175D3DCCD1}">
              <a14:hiddenFill xmlns:a14="http://schemas.microsoft.com/office/drawing/2010/main">
                <a:solidFill>
                  <a:srgbClr val="E6BA1A"/>
                </a:solidFill>
              </a14:hiddenFill>
            </a:ext>
          </a:extLst>
        </p:spPr>
        <p:txBody>
          <a:bodyPr wrap="square" lIns="0" tIns="0" bIns="0" rtlCol="0" anchor="ctr">
            <a:spAutoFit/>
          </a:bodyPr>
          <a:lstStyle/>
          <a:p>
            <a:pPr>
              <a:lnSpc>
                <a:spcPct val="150000"/>
              </a:lnSpc>
            </a:pPr>
            <a:r>
              <a:rPr lang="en-US" altLang="zh-CN" sz="1600" dirty="0">
                <a:latin typeface="微软雅黑" panose="020B0503020204020204" pitchFamily="34" charset="-122"/>
                <a:ea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sym typeface="+mn-ea"/>
              </a:rPr>
              <a:t>钻石托管业务                          收益：托管钻石资产再投资收益</a:t>
            </a:r>
          </a:p>
        </p:txBody>
      </p:sp>
      <p:sp>
        <p:nvSpPr>
          <p:cNvPr id="9" name="KSO_Shape"/>
          <p:cNvSpPr/>
          <p:nvPr>
            <p:custDataLst>
              <p:tags r:id="rId1"/>
            </p:custDataLst>
          </p:nvPr>
        </p:nvSpPr>
        <p:spPr bwMode="auto">
          <a:xfrm>
            <a:off x="1698439" y="3480648"/>
            <a:ext cx="523875" cy="516209"/>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chemeClr val="accent4"/>
          </a:solidFill>
          <a:ln>
            <a:noFill/>
          </a:ln>
          <a:extLst>
            <a:ext uri="{91240B29-F687-4F45-9708-019B960494DF}">
              <a14:hiddenLine xmlns:a14="http://schemas.microsoft.com/office/drawing/2010/main" w="38100">
                <a:solidFill>
                  <a:srgbClr val="000000"/>
                </a:solidFill>
                <a:prstDash val="solid"/>
                <a:round/>
              </a14:hiddenLine>
            </a:ext>
          </a:extLst>
        </p:spPr>
        <p:txBody>
          <a:bodyPr lIns="501445" tIns="575655" rIns="501445" bIns="614746" anchor="ctr">
            <a:normAutofit fontScale="25000" lnSpcReduction="20000"/>
            <a:scene3d>
              <a:camera prst="orthographicFront"/>
              <a:lightRig rig="soft" dir="t">
                <a:rot lat="0" lon="0" rev="15600000"/>
              </a:lightRig>
            </a:scene3d>
            <a:sp3d extrusionH="57150" prstMaterial="softEdge">
              <a:bevelT w="25400" h="38100"/>
            </a:sp3d>
          </a:bodyPr>
          <a:lstStyle/>
          <a:p>
            <a:endParaRPr lang="zh-CN" altLang="en-US">
              <a:solidFill>
                <a:schemeClr val="accent4"/>
              </a:solidFill>
              <a:effectLst/>
            </a:endParaRPr>
          </a:p>
        </p:txBody>
      </p:sp>
      <p:sp>
        <p:nvSpPr>
          <p:cNvPr id="10" name="文本框 9"/>
          <p:cNvSpPr txBox="1"/>
          <p:nvPr/>
        </p:nvSpPr>
        <p:spPr>
          <a:xfrm flipH="1">
            <a:off x="450215" y="2415540"/>
            <a:ext cx="1772920" cy="268668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Helvetica Light"/>
              </a:rPr>
              <a:t>主</a:t>
            </a:r>
            <a:endParaRPr kumimoji="0" lang="en-US" altLang="zh-CN"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Helvetica Light"/>
            </a:endParaRPr>
          </a:p>
          <a:p>
            <a:pPr marL="0" marR="0" indent="0" algn="ctr"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Helvetica Light"/>
              </a:rPr>
              <a:t>要</a:t>
            </a:r>
            <a:endParaRPr kumimoji="0" lang="en-US" altLang="zh-CN"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Helvetica Light"/>
            </a:endParaRPr>
          </a:p>
          <a:p>
            <a:pPr marL="0" marR="0" indent="0" algn="ctr"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Helvetica Light"/>
              </a:rPr>
              <a:t>业</a:t>
            </a:r>
            <a:endParaRPr kumimoji="0" lang="en-US" altLang="zh-CN"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Helvetica Light"/>
            </a:endParaRPr>
          </a:p>
          <a:p>
            <a:pPr marL="0" marR="0" indent="0" algn="ctr"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Helvetica Light"/>
              </a:rPr>
              <a:t>务</a:t>
            </a:r>
            <a:endParaRPr kumimoji="0" lang="en-US" altLang="zh-CN"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Helvetica Light"/>
            </a:endParaRPr>
          </a:p>
          <a:p>
            <a:pPr marL="0" marR="0" indent="0" algn="ctr" defTabSz="825500" rtl="0" fontAlgn="auto" latinLnBrk="0" hangingPunct="0">
              <a:lnSpc>
                <a:spcPct val="100000"/>
              </a:lnSpc>
              <a:spcBef>
                <a:spcPts val="0"/>
              </a:spcBef>
              <a:spcAft>
                <a:spcPts val="0"/>
              </a:spcAft>
              <a:buClrTx/>
              <a:buSzTx/>
              <a:buFontTx/>
              <a:buNone/>
            </a:pPr>
            <a:r>
              <a:rPr lang="zh-CN" altLang="en-US" sz="2800" b="1" dirty="0">
                <a:solidFill>
                  <a:schemeClr val="tx1"/>
                </a:solidFill>
                <a:latin typeface="微软雅黑" panose="020B0503020204020204" pitchFamily="34" charset="-122"/>
                <a:ea typeface="微软雅黑" panose="020B0503020204020204" pitchFamily="34" charset="-122"/>
                <a:sym typeface="Helvetica Light"/>
              </a:rPr>
              <a:t>利</a:t>
            </a:r>
            <a:endParaRPr lang="en-US" altLang="zh-CN" sz="2800" b="1" dirty="0">
              <a:solidFill>
                <a:schemeClr val="tx1"/>
              </a:solidFill>
              <a:latin typeface="微软雅黑" panose="020B0503020204020204" pitchFamily="34" charset="-122"/>
              <a:ea typeface="微软雅黑" panose="020B0503020204020204" pitchFamily="34" charset="-122"/>
              <a:sym typeface="Helvetica Light"/>
            </a:endParaRPr>
          </a:p>
          <a:p>
            <a:pPr marL="0" marR="0" indent="0" algn="ctr"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chemeClr val="tx1"/>
                </a:solidFill>
                <a:effectLst/>
                <a:uFillTx/>
                <a:latin typeface="微软雅黑" panose="020B0503020204020204" pitchFamily="34" charset="-122"/>
                <a:ea typeface="微软雅黑" panose="020B0503020204020204" pitchFamily="34" charset="-122"/>
                <a:sym typeface="Helvetica Light"/>
              </a:rPr>
              <a:t>润</a:t>
            </a:r>
          </a:p>
        </p:txBody>
      </p:sp>
      <p:sp>
        <p:nvSpPr>
          <p:cNvPr id="4" name="矩形 3"/>
          <p:cNvSpPr/>
          <p:nvPr/>
        </p:nvSpPr>
        <p:spPr>
          <a:xfrm>
            <a:off x="2290838" y="1526763"/>
            <a:ext cx="8742541" cy="460375"/>
          </a:xfrm>
          <a:prstGeom prst="rect">
            <a:avLst/>
          </a:prstGeom>
        </p:spPr>
        <p:txBody>
          <a:bodyPr wrap="square">
            <a:spAutoFit/>
          </a:bodyPr>
          <a:lstStyle/>
          <a:p>
            <a:pPr fontAlgn="auto">
              <a:lnSpc>
                <a:spcPct val="200000"/>
              </a:lnSpc>
            </a:pP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矩形 24"/>
          <p:cNvSpPr/>
          <p:nvPr/>
        </p:nvSpPr>
        <p:spPr>
          <a:xfrm>
            <a:off x="2743579" y="1709512"/>
            <a:ext cx="7211060" cy="553085"/>
          </a:xfrm>
          <a:prstGeom prst="rect">
            <a:avLst/>
          </a:prstGeom>
        </p:spPr>
        <p:txBody>
          <a:bodyPr wrap="none">
            <a:spAutoFit/>
          </a:bodyPr>
          <a:lstStyle/>
          <a:p>
            <a:pPr>
              <a:lnSpc>
                <a:spcPct val="150000"/>
              </a:lnSpc>
            </a:pPr>
            <a:r>
              <a:rPr lang="zh-CN" altLang="en-US" sz="2000" dirty="0">
                <a:latin typeface="微软雅黑" panose="020B0503020204020204" pitchFamily="34" charset="-122"/>
                <a:ea typeface="微软雅黑" panose="020B0503020204020204" pitchFamily="34" charset="-122"/>
                <a:sym typeface="+mn-ea"/>
              </a:rPr>
              <a:t>黄金托管业务                          收益：托管黄金资产再投资收益</a:t>
            </a:r>
          </a:p>
        </p:txBody>
      </p:sp>
      <p:sp>
        <p:nvSpPr>
          <p:cNvPr id="26" name="矩形 25"/>
          <p:cNvSpPr/>
          <p:nvPr/>
        </p:nvSpPr>
        <p:spPr>
          <a:xfrm>
            <a:off x="2743835" y="2262505"/>
            <a:ext cx="5346700" cy="553085"/>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sym typeface="+mn-ea"/>
              </a:rPr>
              <a:t>黄金购买业务                          收益：手续费</a:t>
            </a:r>
          </a:p>
        </p:txBody>
      </p:sp>
      <p:sp>
        <p:nvSpPr>
          <p:cNvPr id="27" name="矩形 26"/>
          <p:cNvSpPr/>
          <p:nvPr/>
        </p:nvSpPr>
        <p:spPr>
          <a:xfrm>
            <a:off x="2743835" y="2815590"/>
            <a:ext cx="6261100" cy="553085"/>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sym typeface="+mn-ea"/>
              </a:rPr>
              <a:t>黄金回购业务                          收益：手续费</a:t>
            </a:r>
          </a:p>
        </p:txBody>
      </p:sp>
      <p:cxnSp>
        <p:nvCxnSpPr>
          <p:cNvPr id="35" name="直接连接符 34"/>
          <p:cNvCxnSpPr/>
          <p:nvPr/>
        </p:nvCxnSpPr>
        <p:spPr>
          <a:xfrm>
            <a:off x="5088213" y="4310527"/>
            <a:ext cx="28575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6" name="直接连接符 35"/>
          <p:cNvCxnSpPr/>
          <p:nvPr/>
        </p:nvCxnSpPr>
        <p:spPr>
          <a:xfrm>
            <a:off x="3881713" y="4877402"/>
            <a:ext cx="40640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7" name="直接连接符 36"/>
          <p:cNvCxnSpPr/>
          <p:nvPr/>
        </p:nvCxnSpPr>
        <p:spPr>
          <a:xfrm>
            <a:off x="5530808" y="5439477"/>
            <a:ext cx="241490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8" name="直接连接符 37"/>
          <p:cNvCxnSpPr/>
          <p:nvPr/>
        </p:nvCxnSpPr>
        <p:spPr>
          <a:xfrm>
            <a:off x="7553349" y="5954553"/>
            <a:ext cx="482600"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文本框 4"/>
          <p:cNvSpPr txBox="1"/>
          <p:nvPr/>
        </p:nvSpPr>
        <p:spPr>
          <a:xfrm>
            <a:off x="2745740" y="4138295"/>
            <a:ext cx="7833360" cy="487680"/>
          </a:xfrm>
          <a:prstGeom prst="rect">
            <a:avLst/>
          </a:prstGeom>
          <a:solidFill>
            <a:schemeClr val="accent4"/>
          </a:solidFill>
          <a:ln>
            <a:noFill/>
          </a:ln>
        </p:spPr>
        <p:txBody>
          <a:bodyPr lIns="0" tIns="0" bIns="0" anchor="ctr"/>
          <a:lstStyle/>
          <a:p>
            <a:pPr marL="0" marR="0" indent="0" algn="l" defTabSz="914400" rtl="0" eaLnBrk="1" latinLnBrk="0" hangingPunct="1">
              <a:spcBef>
                <a:spcPts val="0"/>
              </a:spcBef>
              <a:spcAft>
                <a:spcPts val="0"/>
              </a:spcAft>
              <a:buClrTx/>
              <a:buSzTx/>
              <a:buFontTx/>
              <a:buNone/>
            </a:pPr>
            <a:r>
              <a:rPr lang="en-US" altLang="zh-CN" sz="2000" dirty="0">
                <a:solidFill>
                  <a:schemeClr val="tx1"/>
                </a:solidFill>
                <a:latin typeface="微软雅黑" panose="020B0503020204020204" pitchFamily="34" charset="-122"/>
                <a:ea typeface="微软雅黑" panose="020B0503020204020204" pitchFamily="34" charset="-122"/>
                <a:sym typeface="+mn-ea"/>
              </a:rPr>
              <a:t> </a:t>
            </a:r>
            <a:r>
              <a:rPr lang="zh-CN" altLang="en-US" sz="2000" dirty="0">
                <a:solidFill>
                  <a:schemeClr val="tx1"/>
                </a:solidFill>
                <a:latin typeface="微软雅黑" panose="020B0503020204020204" pitchFamily="34" charset="-122"/>
                <a:ea typeface="微软雅黑" panose="020B0503020204020204" pitchFamily="34" charset="-122"/>
                <a:sym typeface="+mn-ea"/>
              </a:rPr>
              <a:t>钻石购买业务                          收益：手续费</a:t>
            </a:r>
          </a:p>
        </p:txBody>
      </p:sp>
      <p:sp>
        <p:nvSpPr>
          <p:cNvPr id="8" name="文本框 7"/>
          <p:cNvSpPr txBox="1"/>
          <p:nvPr/>
        </p:nvSpPr>
        <p:spPr>
          <a:xfrm>
            <a:off x="2745740" y="4709795"/>
            <a:ext cx="8382000" cy="335280"/>
          </a:xfrm>
          <a:prstGeom prst="rect">
            <a:avLst/>
          </a:prstGeom>
          <a:solidFill>
            <a:schemeClr val="accent4"/>
          </a:solidFill>
          <a:ln>
            <a:noFill/>
          </a:ln>
        </p:spPr>
        <p:txBody>
          <a:bodyPr lIns="0" tIns="0" bIns="0" anchor="ctr"/>
          <a:lstStyle/>
          <a:p>
            <a:pPr marL="0" marR="0" indent="0" algn="l" defTabSz="914400" rtl="0" eaLnBrk="1" latinLnBrk="0" hangingPunct="1">
              <a:spcBef>
                <a:spcPts val="0"/>
              </a:spcBef>
              <a:spcAft>
                <a:spcPts val="0"/>
              </a:spcAft>
              <a:buClrTx/>
              <a:buSzTx/>
              <a:buFontTx/>
              <a:buNone/>
            </a:pPr>
            <a:r>
              <a:rPr lang="en-US" altLang="zh-CN" sz="2000" dirty="0">
                <a:solidFill>
                  <a:schemeClr val="tx1"/>
                </a:solidFill>
                <a:latin typeface="微软雅黑" panose="020B0503020204020204" pitchFamily="34" charset="-122"/>
                <a:ea typeface="微软雅黑" panose="020B0503020204020204" pitchFamily="34" charset="-122"/>
                <a:sym typeface="+mn-ea"/>
              </a:rPr>
              <a:t> </a:t>
            </a:r>
            <a:r>
              <a:rPr lang="zh-CN" altLang="en-US" sz="2000" dirty="0">
                <a:solidFill>
                  <a:schemeClr val="tx1"/>
                </a:solidFill>
                <a:latin typeface="微软雅黑" panose="020B0503020204020204" pitchFamily="34" charset="-122"/>
                <a:ea typeface="微软雅黑" panose="020B0503020204020204" pitchFamily="34" charset="-122"/>
                <a:sym typeface="+mn-ea"/>
              </a:rPr>
              <a:t>钻石回购业务                          收益：手续费</a:t>
            </a:r>
          </a:p>
        </p:txBody>
      </p:sp>
      <p:sp>
        <p:nvSpPr>
          <p:cNvPr id="18" name="文本框 17"/>
          <p:cNvSpPr txBox="1"/>
          <p:nvPr/>
        </p:nvSpPr>
        <p:spPr>
          <a:xfrm>
            <a:off x="2745740" y="5195570"/>
            <a:ext cx="7421880" cy="487680"/>
          </a:xfrm>
          <a:prstGeom prst="rect">
            <a:avLst/>
          </a:prstGeom>
          <a:solidFill>
            <a:schemeClr val="accent4"/>
          </a:solidFill>
          <a:ln>
            <a:noFill/>
          </a:ln>
        </p:spPr>
        <p:txBody>
          <a:bodyPr lIns="0" tIns="0" bIns="0" anchor="ctr"/>
          <a:lstStyle/>
          <a:p>
            <a:pPr marL="0" marR="0" indent="0" algn="l" defTabSz="914400" rtl="0" eaLnBrk="1" latinLnBrk="0" hangingPunct="1">
              <a:spcBef>
                <a:spcPts val="0"/>
              </a:spcBef>
              <a:spcAft>
                <a:spcPts val="0"/>
              </a:spcAft>
              <a:buClrTx/>
              <a:buSzTx/>
              <a:buFontTx/>
              <a:buNone/>
            </a:pPr>
            <a:r>
              <a:rPr lang="en-US" altLang="zh-CN" sz="2000" dirty="0">
                <a:latin typeface="微软雅黑" panose="020B0503020204020204" pitchFamily="34" charset="-122"/>
                <a:ea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sym typeface="+mn-ea"/>
              </a:rPr>
              <a:t>银行贵金属代销业务                收益：手续费</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14" name="圆角矩形 13"/>
          <p:cNvSpPr/>
          <p:nvPr/>
        </p:nvSpPr>
        <p:spPr>
          <a:xfrm>
            <a:off x="4717415" y="384175"/>
            <a:ext cx="3231515" cy="501650"/>
          </a:xfrm>
          <a:prstGeom prst="roundRect">
            <a:avLst/>
          </a:prstGeom>
          <a:ln>
            <a:solidFill>
              <a:srgbClr val="FFC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aphicFrame>
        <p:nvGraphicFramePr>
          <p:cNvPr id="2" name="表格 1"/>
          <p:cNvGraphicFramePr>
            <a:graphicFrameLocks noGrp="1"/>
          </p:cNvGraphicFramePr>
          <p:nvPr/>
        </p:nvGraphicFramePr>
        <p:xfrm>
          <a:off x="1589722" y="1255671"/>
          <a:ext cx="9524967" cy="4829538"/>
        </p:xfrm>
        <a:graphic>
          <a:graphicData uri="http://schemas.openxmlformats.org/drawingml/2006/table">
            <a:tbl>
              <a:tblPr firstRow="1" bandRow="1">
                <a:tableStyleId>{F5AB1C69-6EDB-4FF4-983F-18BD219EF322}</a:tableStyleId>
              </a:tblPr>
              <a:tblGrid>
                <a:gridCol w="2259264"/>
                <a:gridCol w="7265703"/>
              </a:tblGrid>
              <a:tr h="624167">
                <a:tc gridSpan="2">
                  <a:txBody>
                    <a:bodyPr/>
                    <a:lstStyle/>
                    <a:p>
                      <a:r>
                        <a:rPr lang="zh-CN" altLang="en-US" sz="2400" dirty="0"/>
                        <a:t>拟寻有品牌公信力或金融牌照或有渠道、流量的国资背景企业</a:t>
                      </a:r>
                      <a:endParaRPr lang="zh-CN" altLang="en-US" sz="2400" dirty="0">
                        <a:latin typeface="微软雅黑" panose="020B0503020204020204" pitchFamily="34" charset="-122"/>
                        <a:ea typeface="微软雅黑" panose="020B0503020204020204" pitchFamily="34" charset="-122"/>
                      </a:endParaRPr>
                    </a:p>
                  </a:txBody>
                  <a:tcPr anchor="ctr" anchorCtr="1">
                    <a:solidFill>
                      <a:schemeClr val="accent4">
                        <a:lumMod val="75000"/>
                      </a:schemeClr>
                    </a:solidFill>
                  </a:tcPr>
                </a:tc>
                <a:tc hMerge="1">
                  <a:txBody>
                    <a:bodyPr/>
                    <a:lstStyle/>
                    <a:p>
                      <a:endParaRPr lang="zh-CN"/>
                    </a:p>
                  </a:txBody>
                  <a:tcPr/>
                </a:tc>
              </a:tr>
              <a:tr h="624167">
                <a:tc>
                  <a:txBody>
                    <a:bodyPr/>
                    <a:lstStyle/>
                    <a:p>
                      <a:pPr algn="ctr"/>
                      <a:r>
                        <a:rPr lang="zh-CN" altLang="en-US" sz="1600" dirty="0">
                          <a:latin typeface="微软雅黑" panose="020B0503020204020204" pitchFamily="34" charset="-122"/>
                          <a:ea typeface="微软雅黑" panose="020B0503020204020204" pitchFamily="34" charset="-122"/>
                        </a:rPr>
                        <a:t>种子轮融资金额</a:t>
                      </a: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融资</a:t>
                      </a:r>
                      <a:r>
                        <a:rPr lang="en-US" altLang="zh-CN" sz="1600" dirty="0">
                          <a:latin typeface="微软雅黑" panose="020B0503020204020204" pitchFamily="34" charset="-122"/>
                          <a:ea typeface="微软雅黑" panose="020B0503020204020204" pitchFamily="34" charset="-122"/>
                        </a:rPr>
                        <a:t>1000</a:t>
                      </a:r>
                      <a:r>
                        <a:rPr lang="zh-CN" altLang="en-US" sz="1600" dirty="0">
                          <a:latin typeface="微软雅黑" panose="020B0503020204020204" pitchFamily="34" charset="-122"/>
                          <a:ea typeface="微软雅黑" panose="020B0503020204020204" pitchFamily="34" charset="-122"/>
                        </a:rPr>
                        <a:t>万出让</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股份</a:t>
                      </a:r>
                    </a:p>
                  </a:txBody>
                  <a:tcPr anchor="ctr"/>
                </a:tc>
              </a:tr>
              <a:tr h="2042160">
                <a:tc>
                  <a:txBody>
                    <a:bodyPr/>
                    <a:lstStyle/>
                    <a:p>
                      <a:pPr algn="ctr"/>
                      <a:r>
                        <a:rPr lang="zh-CN" altLang="en-US" sz="1600" dirty="0">
                          <a:latin typeface="微软雅黑" panose="020B0503020204020204" pitchFamily="34" charset="-122"/>
                          <a:ea typeface="微软雅黑" panose="020B0503020204020204" pitchFamily="34" charset="-122"/>
                        </a:rPr>
                        <a:t>融资用途</a:t>
                      </a:r>
                      <a:endParaRPr lang="en-US" altLang="zh-CN" sz="1600" dirty="0">
                        <a:latin typeface="微软雅黑" panose="020B0503020204020204" pitchFamily="34" charset="-122"/>
                        <a:ea typeface="微软雅黑" panose="020B0503020204020204" pitchFamily="34" charset="-122"/>
                      </a:endParaRPr>
                    </a:p>
                    <a:p>
                      <a:pPr algn="ct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l">
                        <a:lnSpc>
                          <a:spcPct val="200000"/>
                        </a:lnSpc>
                      </a:pPr>
                      <a:r>
                        <a:rPr lang="zh-CN" altLang="en-US" sz="1600" dirty="0">
                          <a:latin typeface="微软雅黑" panose="020B0503020204020204" pitchFamily="34" charset="-122"/>
                          <a:ea typeface="微软雅黑" panose="020B0503020204020204" pitchFamily="34" charset="-122"/>
                        </a:rPr>
                        <a:t>其</a:t>
                      </a:r>
                      <a:r>
                        <a:rPr lang="zh-CN" altLang="en-US" sz="1600" dirty="0" smtClean="0">
                          <a:latin typeface="微软雅黑" panose="020B0503020204020204" pitchFamily="34" charset="-122"/>
                          <a:ea typeface="微软雅黑" panose="020B0503020204020204" pitchFamily="34" charset="-122"/>
                        </a:rPr>
                        <a:t>中</a:t>
                      </a:r>
                      <a:r>
                        <a:rPr lang="en-US" altLang="zh-CN" sz="1600" dirty="0" smtClean="0">
                          <a:latin typeface="微软雅黑" panose="020B0503020204020204" pitchFamily="34" charset="-122"/>
                          <a:ea typeface="微软雅黑" panose="020B0503020204020204" pitchFamily="34" charset="-122"/>
                        </a:rPr>
                        <a:t>5%</a:t>
                      </a:r>
                      <a:r>
                        <a:rPr lang="zh-CN" altLang="en-US" sz="1600" dirty="0" smtClean="0">
                          <a:latin typeface="微软雅黑" panose="020B0503020204020204" pitchFamily="34" charset="-122"/>
                          <a:ea typeface="微软雅黑" panose="020B0503020204020204" pitchFamily="34" charset="-122"/>
                        </a:rPr>
                        <a:t>用于办公场地及设备建设，</a:t>
                      </a:r>
                      <a:r>
                        <a:rPr lang="en-US" altLang="zh-CN" sz="1600" dirty="0" smtClean="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用于银行渠道业务开拓，</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用</a:t>
                      </a:r>
                      <a:r>
                        <a:rPr lang="zh-CN" altLang="en-US" sz="1600" dirty="0" smtClean="0">
                          <a:latin typeface="微软雅黑" panose="020B0503020204020204" pitchFamily="34" charset="-122"/>
                          <a:ea typeface="微软雅黑" panose="020B0503020204020204" pitchFamily="34" charset="-122"/>
                        </a:rPr>
                        <a:t>于钻石小鸟全国线下</a:t>
                      </a:r>
                      <a:r>
                        <a:rPr lang="zh-CN" altLang="en-US" sz="1600" dirty="0">
                          <a:latin typeface="微软雅黑" panose="020B0503020204020204" pitchFamily="34" charset="-122"/>
                          <a:ea typeface="微软雅黑" panose="020B0503020204020204" pitchFamily="34" charset="-122"/>
                        </a:rPr>
                        <a:t>渠道</a:t>
                      </a:r>
                      <a:r>
                        <a:rPr lang="en-US" altLang="zh-CN" sz="1600" dirty="0">
                          <a:latin typeface="微软雅黑" panose="020B0503020204020204" pitchFamily="34" charset="-122"/>
                          <a:ea typeface="微软雅黑" panose="020B0503020204020204" pitchFamily="34" charset="-122"/>
                        </a:rPr>
                        <a:t>100</a:t>
                      </a:r>
                      <a:r>
                        <a:rPr lang="zh-CN" altLang="en-US" sz="1600" dirty="0">
                          <a:latin typeface="微软雅黑" panose="020B0503020204020204" pitchFamily="34" charset="-122"/>
                          <a:ea typeface="微软雅黑" panose="020B0503020204020204" pitchFamily="34" charset="-122"/>
                        </a:rPr>
                        <a:t>个门店黄金、钻石回购服务柜台建设，</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用于人员团队建设</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用于小米黄金</a:t>
                      </a:r>
                      <a:r>
                        <a:rPr lang="en-US" altLang="zh-CN" sz="1600" dirty="0">
                          <a:latin typeface="微软雅黑" panose="020B0503020204020204" pitchFamily="34" charset="-122"/>
                          <a:ea typeface="微软雅黑" panose="020B0503020204020204" pitchFamily="34" charset="-122"/>
                        </a:rPr>
                        <a:t>APP</a:t>
                      </a:r>
                      <a:r>
                        <a:rPr lang="zh-CN" altLang="en-US" sz="1600" dirty="0">
                          <a:latin typeface="微软雅黑" panose="020B0503020204020204" pitchFamily="34" charset="-122"/>
                          <a:ea typeface="微软雅黑" panose="020B0503020204020204" pitchFamily="34" charset="-122"/>
                        </a:rPr>
                        <a:t>平</a:t>
                      </a:r>
                      <a:r>
                        <a:rPr lang="zh-CN" altLang="en-US" sz="1600" dirty="0" smtClean="0">
                          <a:latin typeface="微软雅黑" panose="020B0503020204020204" pitchFamily="34" charset="-122"/>
                          <a:ea typeface="微软雅黑" panose="020B0503020204020204" pitchFamily="34" charset="-122"/>
                        </a:rPr>
                        <a:t>台开发及业务推</a:t>
                      </a:r>
                      <a:r>
                        <a:rPr lang="zh-CN" altLang="en-US" sz="1600" dirty="0">
                          <a:latin typeface="微软雅黑" panose="020B0503020204020204" pitchFamily="34" charset="-122"/>
                          <a:ea typeface="微软雅黑" panose="020B0503020204020204" pitchFamily="34" charset="-122"/>
                        </a:rPr>
                        <a:t>广，</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用于小米金融、平安信托项目开发。</a:t>
                      </a:r>
                    </a:p>
                  </a:txBody>
                  <a:tcPr anchor="ctr"/>
                </a:tc>
              </a:tr>
              <a:tr h="1539044">
                <a:tc>
                  <a:txBody>
                    <a:bodyPr/>
                    <a:lstStyle/>
                    <a:p>
                      <a:pPr algn="ctr"/>
                      <a:r>
                        <a:rPr lang="zh-CN" altLang="en-US" sz="1600" dirty="0">
                          <a:latin typeface="微软雅黑" panose="020B0503020204020204" pitchFamily="34" charset="-122"/>
                          <a:ea typeface="微软雅黑" panose="020B0503020204020204" pitchFamily="34" charset="-122"/>
                        </a:rPr>
                        <a:t>天使轮融资计划</a:t>
                      </a:r>
                    </a:p>
                  </a:txBody>
                  <a:tcPr anchor="ctr"/>
                </a:tc>
                <a:tc>
                  <a:txBody>
                    <a:bodyPr/>
                    <a:lstStyle/>
                    <a:p>
                      <a:pPr algn="l">
                        <a:lnSpc>
                          <a:spcPct val="200000"/>
                        </a:lnSpc>
                      </a:pPr>
                      <a:r>
                        <a:rPr lang="en-US" altLang="zh-CN" sz="1600" dirty="0">
                          <a:latin typeface="微软雅黑" panose="020B0503020204020204" pitchFamily="34" charset="-122"/>
                          <a:ea typeface="微软雅黑" panose="020B0503020204020204" pitchFamily="34" charset="-122"/>
                        </a:rPr>
                        <a:t>6-8</a:t>
                      </a:r>
                      <a:r>
                        <a:rPr lang="zh-CN" altLang="en-US" sz="1600" dirty="0">
                          <a:latin typeface="微软雅黑" panose="020B0503020204020204" pitchFamily="34" charset="-122"/>
                          <a:ea typeface="微软雅黑" panose="020B0503020204020204" pitchFamily="34" charset="-122"/>
                        </a:rPr>
                        <a:t>个月后进行</a:t>
                      </a:r>
                      <a:r>
                        <a:rPr lang="en-US" altLang="zh-CN" sz="1600" dirty="0">
                          <a:latin typeface="微软雅黑" panose="020B0503020204020204" pitchFamily="34" charset="-122"/>
                          <a:ea typeface="微软雅黑" panose="020B0503020204020204" pitchFamily="34" charset="-122"/>
                        </a:rPr>
                        <a:t>A</a:t>
                      </a:r>
                      <a:r>
                        <a:rPr lang="zh-CN" altLang="en-US" sz="1600" dirty="0">
                          <a:latin typeface="微软雅黑" panose="020B0503020204020204" pitchFamily="34" charset="-122"/>
                          <a:ea typeface="微软雅黑" panose="020B0503020204020204" pitchFamily="34" charset="-122"/>
                        </a:rPr>
                        <a:t>轮融资，计划估值</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亿，融资</a:t>
                      </a:r>
                      <a:r>
                        <a:rPr lang="en-US" altLang="zh-CN" sz="1600" dirty="0">
                          <a:latin typeface="微软雅黑" panose="020B0503020204020204" pitchFamily="34" charset="-122"/>
                          <a:ea typeface="微软雅黑" panose="020B0503020204020204" pitchFamily="34" charset="-122"/>
                        </a:rPr>
                        <a:t>5000</a:t>
                      </a:r>
                      <a:r>
                        <a:rPr lang="zh-CN" altLang="en-US" sz="1600" dirty="0">
                          <a:latin typeface="微软雅黑" panose="020B0503020204020204" pitchFamily="34" charset="-122"/>
                          <a:ea typeface="微软雅黑" panose="020B0503020204020204" pitchFamily="34" charset="-122"/>
                        </a:rPr>
                        <a:t>万出</a:t>
                      </a:r>
                      <a:r>
                        <a:rPr lang="zh-CN" altLang="en-US" sz="1600" dirty="0" smtClean="0">
                          <a:latin typeface="微软雅黑" panose="020B0503020204020204" pitchFamily="34" charset="-122"/>
                          <a:ea typeface="微软雅黑" panose="020B0503020204020204" pitchFamily="34" charset="-122"/>
                        </a:rPr>
                        <a:t>让</a:t>
                      </a:r>
                      <a:r>
                        <a:rPr lang="en-US" altLang="zh-CN" sz="1600" dirty="0" smtClean="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股份</a:t>
                      </a:r>
                    </a:p>
                  </a:txBody>
                  <a:tcPr anchor="ctr"/>
                </a:tc>
              </a:tr>
            </a:tbl>
          </a:graphicData>
        </a:graphic>
      </p:graphicFrame>
      <p:sp>
        <p:nvSpPr>
          <p:cNvPr id="8" name="矩形 7"/>
          <p:cNvSpPr/>
          <p:nvPr/>
        </p:nvSpPr>
        <p:spPr>
          <a:xfrm>
            <a:off x="5034082" y="405694"/>
            <a:ext cx="2339102" cy="480131"/>
          </a:xfrm>
          <a:prstGeom prst="rect">
            <a:avLst/>
          </a:prstGeom>
        </p:spPr>
        <p:txBody>
          <a:bodyPr wrap="none">
            <a:spAutoFit/>
          </a:bodyPr>
          <a:lstStyle/>
          <a:p>
            <a:pPr>
              <a:lnSpc>
                <a:spcPct val="90000"/>
              </a:lnSpc>
            </a:pPr>
            <a:r>
              <a:rPr lang="zh-CN" altLang="en-US" sz="2800" b="1" dirty="0">
                <a:solidFill>
                  <a:srgbClr val="CAA652"/>
                </a:solidFill>
                <a:latin typeface="微软雅黑" panose="020B0503020204020204" pitchFamily="34" charset="-122"/>
                <a:ea typeface="微软雅黑" panose="020B0503020204020204" pitchFamily="34" charset="-122"/>
                <a:cs typeface="Arial" panose="020B0604020202020204" pitchFamily="34" charset="0"/>
              </a:rPr>
              <a:t>企业融资需求</a:t>
            </a:r>
          </a:p>
        </p:txBody>
      </p:sp>
      <p:sp>
        <p:nvSpPr>
          <p:cNvPr id="5" name="文本框 40"/>
          <p:cNvSpPr txBox="1">
            <a:spLocks noChangeArrowheads="1"/>
          </p:cNvSpPr>
          <p:nvPr/>
        </p:nvSpPr>
        <p:spPr bwMode="auto">
          <a:xfrm>
            <a:off x="11659235" y="6529070"/>
            <a:ext cx="46609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lang="en-US" altLang="zh-CN"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14" name="圆角矩形 13"/>
          <p:cNvSpPr/>
          <p:nvPr/>
        </p:nvSpPr>
        <p:spPr>
          <a:xfrm>
            <a:off x="742950" y="155575"/>
            <a:ext cx="4385945" cy="501650"/>
          </a:xfrm>
          <a:prstGeom prst="roundRect">
            <a:avLst/>
          </a:prstGeom>
          <a:ln>
            <a:solidFill>
              <a:srgbClr val="FFC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 name="矩形 7"/>
          <p:cNvSpPr/>
          <p:nvPr/>
        </p:nvSpPr>
        <p:spPr>
          <a:xfrm>
            <a:off x="1124088" y="177094"/>
            <a:ext cx="3738880" cy="478155"/>
          </a:xfrm>
          <a:prstGeom prst="rect">
            <a:avLst/>
          </a:prstGeom>
        </p:spPr>
        <p:txBody>
          <a:bodyPr wrap="none">
            <a:spAutoFit/>
          </a:bodyPr>
          <a:lstStyle/>
          <a:p>
            <a:pPr>
              <a:lnSpc>
                <a:spcPct val="90000"/>
              </a:lnSpc>
            </a:pPr>
            <a:r>
              <a:rPr lang="zh-CN" altLang="en-US" sz="28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蜀金文化上市发展规划</a:t>
            </a:r>
          </a:p>
        </p:txBody>
      </p:sp>
      <p:sp>
        <p:nvSpPr>
          <p:cNvPr id="5" name="文本框 40"/>
          <p:cNvSpPr txBox="1">
            <a:spLocks noChangeArrowheads="1"/>
          </p:cNvSpPr>
          <p:nvPr/>
        </p:nvSpPr>
        <p:spPr bwMode="auto">
          <a:xfrm>
            <a:off x="11659235" y="6529070"/>
            <a:ext cx="46609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19</a:t>
            </a:r>
          </a:p>
        </p:txBody>
      </p:sp>
      <p:sp>
        <p:nvSpPr>
          <p:cNvPr id="7" name="Line"/>
          <p:cNvSpPr/>
          <p:nvPr/>
        </p:nvSpPr>
        <p:spPr>
          <a:xfrm rot="9799151" flipH="1">
            <a:off x="933579" y="1833200"/>
            <a:ext cx="10544703" cy="13688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30" y="21600"/>
                </a:lnTo>
                <a:lnTo>
                  <a:pt x="7173" y="11749"/>
                </a:lnTo>
                <a:lnTo>
                  <a:pt x="12784" y="11749"/>
                </a:lnTo>
                <a:lnTo>
                  <a:pt x="14859" y="24"/>
                </a:lnTo>
                <a:lnTo>
                  <a:pt x="21600" y="0"/>
                </a:lnTo>
              </a:path>
            </a:pathLst>
          </a:custGeom>
          <a:noFill/>
          <a:ln w="241300" cap="flat">
            <a:solidFill>
              <a:srgbClr val="FF0000"/>
            </a:solidFill>
            <a:prstDash val="solid"/>
            <a:miter lim="400000"/>
            <a:tailEnd type="triangle" w="med" len="med"/>
          </a:ln>
          <a:effectLst/>
        </p:spPr>
        <p:txBody>
          <a:bodyPr wrap="square" lIns="50800" tIns="50800" rIns="50800" bIns="50800" numCol="1" anchor="ctr">
            <a:noAutofit/>
          </a:bodyPr>
          <a:lstStyle/>
          <a:p>
            <a:pPr>
              <a:defRPr sz="3200"/>
            </a:pPr>
            <a:endParaRPr/>
          </a:p>
        </p:txBody>
      </p:sp>
      <p:sp>
        <p:nvSpPr>
          <p:cNvPr id="4" name="文本框 3"/>
          <p:cNvSpPr txBox="1"/>
          <p:nvPr/>
        </p:nvSpPr>
        <p:spPr>
          <a:xfrm>
            <a:off x="269848" y="3534367"/>
            <a:ext cx="2728549" cy="2585085"/>
          </a:xfrm>
          <a:prstGeom prst="rect">
            <a:avLst/>
          </a:prstGeom>
          <a:noFill/>
          <a:ln>
            <a:noFill/>
          </a:ln>
        </p:spPr>
        <p:txBody>
          <a:bodyPr wrap="square" lIns="0" tIns="0" bIns="0" rtlCol="0" anchor="ctr">
            <a:spAutoFit/>
          </a:bodyPr>
          <a:lstStyle/>
          <a:p>
            <a:pPr>
              <a:lnSpc>
                <a:spcPct val="150000"/>
              </a:lnSpc>
            </a:pPr>
            <a:r>
              <a:rPr lang="zh-CN" altLang="en-US" sz="1600" b="1" dirty="0">
                <a:solidFill>
                  <a:srgbClr val="FF0000"/>
                </a:solidFill>
                <a:latin typeface="微软雅黑" panose="020B0503020204020204" pitchFamily="34" charset="-122"/>
                <a:ea typeface="微软雅黑" panose="020B0503020204020204" pitchFamily="34" charset="-122"/>
                <a:sym typeface="+mn-ea"/>
              </a:rPr>
              <a:t> </a:t>
            </a:r>
            <a:r>
              <a:rPr lang="en-US" altLang="zh-CN" sz="1600" b="1" dirty="0">
                <a:solidFill>
                  <a:srgbClr val="FF0000"/>
                </a:solidFill>
                <a:latin typeface="微软雅黑" panose="020B0503020204020204" pitchFamily="34" charset="-122"/>
                <a:ea typeface="微软雅黑" panose="020B0503020204020204" pitchFamily="34" charset="-122"/>
                <a:sym typeface="+mn-ea"/>
              </a:rPr>
              <a:t>1</a:t>
            </a:r>
            <a:r>
              <a:rPr lang="zh-CN" altLang="en-US" sz="1600" b="1" dirty="0">
                <a:solidFill>
                  <a:srgbClr val="FF0000"/>
                </a:solidFill>
                <a:latin typeface="微软雅黑" panose="020B0503020204020204" pitchFamily="34" charset="-122"/>
                <a:ea typeface="微软雅黑" panose="020B0503020204020204" pitchFamily="34" charset="-122"/>
                <a:sym typeface="+mn-ea"/>
              </a:rPr>
              <a:t>、打造公司核心业务板块</a:t>
            </a:r>
            <a:endParaRPr lang="en-US" altLang="zh-CN" sz="1600" b="1" dirty="0">
              <a:solidFill>
                <a:schemeClr val="accent2"/>
              </a:solidFill>
              <a:latin typeface="微软雅黑" panose="020B0503020204020204" pitchFamily="34" charset="-122"/>
              <a:ea typeface="微软雅黑" panose="020B0503020204020204" pitchFamily="34" charset="-122"/>
              <a:sym typeface="+mn-ea"/>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sym typeface="+mn-ea"/>
              </a:rPr>
              <a:t>重点打造核心业务，开拓银行渠道，促进小米金融、平安信托、平安银行进行三方战略合作。建立公司内部人、财、物三级管理流程规范模型。</a:t>
            </a:r>
          </a:p>
        </p:txBody>
      </p:sp>
      <p:sp>
        <p:nvSpPr>
          <p:cNvPr id="16" name="文本框 15"/>
          <p:cNvSpPr txBox="1"/>
          <p:nvPr/>
        </p:nvSpPr>
        <p:spPr>
          <a:xfrm>
            <a:off x="3084830" y="3534410"/>
            <a:ext cx="2747010" cy="2215515"/>
          </a:xfrm>
          <a:prstGeom prst="rect">
            <a:avLst/>
          </a:prstGeom>
          <a:noFill/>
          <a:ln>
            <a:noFill/>
          </a:ln>
        </p:spPr>
        <p:txBody>
          <a:bodyPr wrap="square" lIns="0" tIns="0" bIns="0" rtlCol="0" anchor="ctr">
            <a:spAutoFit/>
          </a:bodyPr>
          <a:lstStyle/>
          <a:p>
            <a:pPr>
              <a:lnSpc>
                <a:spcPct val="150000"/>
              </a:lnSpc>
            </a:pPr>
            <a:r>
              <a:rPr lang="en-US" altLang="zh-CN" sz="1600" b="1" dirty="0">
                <a:solidFill>
                  <a:srgbClr val="FF0000"/>
                </a:solidFill>
                <a:latin typeface="微软雅黑" panose="020B0503020204020204" pitchFamily="34" charset="-122"/>
                <a:ea typeface="微软雅黑" panose="020B0503020204020204" pitchFamily="34" charset="-122"/>
                <a:sym typeface="+mn-ea"/>
              </a:rPr>
              <a:t>2</a:t>
            </a:r>
            <a:r>
              <a:rPr lang="zh-CN" altLang="en-US" sz="1600" b="1" dirty="0">
                <a:solidFill>
                  <a:srgbClr val="FF0000"/>
                </a:solidFill>
                <a:latin typeface="微软雅黑" panose="020B0503020204020204" pitchFamily="34" charset="-122"/>
                <a:ea typeface="微软雅黑" panose="020B0503020204020204" pitchFamily="34" charset="-122"/>
                <a:sym typeface="+mn-ea"/>
              </a:rPr>
              <a:t>、实现业务良性可持续发展</a:t>
            </a:r>
            <a:endParaRPr lang="zh-CN" altLang="en-US" sz="1600" b="1" dirty="0">
              <a:solidFill>
                <a:schemeClr val="accent2"/>
              </a:solidFill>
              <a:latin typeface="微软雅黑" panose="020B0503020204020204" pitchFamily="34" charset="-122"/>
              <a:ea typeface="微软雅黑" panose="020B0503020204020204" pitchFamily="34" charset="-122"/>
              <a:sym typeface="+mn-ea"/>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sym typeface="+mn-ea"/>
              </a:rPr>
              <a:t>黄金、钻石等核心业务步入正轨，稳健发展，进行天使轮融资，扩大市场占有量，借助贵州大数据产业指导基金建立中国黄金大数据平台。</a:t>
            </a:r>
          </a:p>
        </p:txBody>
      </p:sp>
      <p:sp>
        <p:nvSpPr>
          <p:cNvPr id="17" name="文本框 16"/>
          <p:cNvSpPr txBox="1"/>
          <p:nvPr/>
        </p:nvSpPr>
        <p:spPr>
          <a:xfrm>
            <a:off x="6002655" y="3534410"/>
            <a:ext cx="2571115" cy="2215515"/>
          </a:xfrm>
          <a:prstGeom prst="rect">
            <a:avLst/>
          </a:prstGeom>
          <a:noFill/>
          <a:ln>
            <a:noFill/>
          </a:ln>
        </p:spPr>
        <p:txBody>
          <a:bodyPr wrap="square" lIns="0" tIns="0" bIns="0" rtlCol="0" anchor="ctr">
            <a:spAutoFit/>
          </a:bodyPr>
          <a:lstStyle/>
          <a:p>
            <a:pPr>
              <a:lnSpc>
                <a:spcPct val="150000"/>
              </a:lnSpc>
            </a:pPr>
            <a:r>
              <a:rPr lang="en-US" altLang="zh-CN" sz="1600" b="1" dirty="0">
                <a:solidFill>
                  <a:srgbClr val="FF0000"/>
                </a:solidFill>
                <a:latin typeface="微软雅黑" panose="020B0503020204020204" pitchFamily="34" charset="-122"/>
                <a:ea typeface="微软雅黑" panose="020B0503020204020204" pitchFamily="34" charset="-122"/>
                <a:sym typeface="+mn-ea"/>
              </a:rPr>
              <a:t>3</a:t>
            </a:r>
            <a:r>
              <a:rPr lang="zh-CN" altLang="en-US" sz="1600" b="1" dirty="0">
                <a:solidFill>
                  <a:srgbClr val="FF0000"/>
                </a:solidFill>
                <a:latin typeface="微软雅黑" panose="020B0503020204020204" pitchFamily="34" charset="-122"/>
                <a:ea typeface="微软雅黑" panose="020B0503020204020204" pitchFamily="34" charset="-122"/>
                <a:sym typeface="+mn-ea"/>
              </a:rPr>
              <a:t>、加大流水，利润递增</a:t>
            </a:r>
            <a:endParaRPr lang="en-US" altLang="zh-CN" sz="1600" b="1" dirty="0">
              <a:solidFill>
                <a:schemeClr val="accent2"/>
              </a:solidFill>
              <a:latin typeface="微软雅黑" panose="020B0503020204020204" pitchFamily="34" charset="-122"/>
              <a:ea typeface="微软雅黑" panose="020B0503020204020204" pitchFamily="34" charset="-122"/>
              <a:sym typeface="+mn-ea"/>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sym typeface="+mn-ea"/>
              </a:rPr>
              <a:t>扩大公司业务流水，实现利润递增，进行</a:t>
            </a:r>
            <a:r>
              <a:rPr lang="en-US" altLang="zh-CN" sz="1600" dirty="0">
                <a:solidFill>
                  <a:schemeClr val="tx1"/>
                </a:solidFill>
                <a:latin typeface="微软雅黑" panose="020B0503020204020204" pitchFamily="34" charset="-122"/>
                <a:ea typeface="微软雅黑" panose="020B0503020204020204" pitchFamily="34" charset="-122"/>
                <a:sym typeface="+mn-ea"/>
              </a:rPr>
              <a:t>A</a:t>
            </a:r>
            <a:r>
              <a:rPr lang="zh-CN" altLang="en-US" sz="1600" dirty="0">
                <a:solidFill>
                  <a:schemeClr val="tx1"/>
                </a:solidFill>
                <a:latin typeface="微软雅黑" panose="020B0503020204020204" pitchFamily="34" charset="-122"/>
                <a:ea typeface="微软雅黑" panose="020B0503020204020204" pitchFamily="34" charset="-122"/>
                <a:sym typeface="+mn-ea"/>
              </a:rPr>
              <a:t>、</a:t>
            </a:r>
            <a:r>
              <a:rPr lang="en-US" altLang="zh-CN" sz="1600" dirty="0">
                <a:solidFill>
                  <a:schemeClr val="tx1"/>
                </a:solidFill>
                <a:latin typeface="微软雅黑" panose="020B0503020204020204" pitchFamily="34" charset="-122"/>
                <a:ea typeface="微软雅黑" panose="020B0503020204020204" pitchFamily="34" charset="-122"/>
                <a:sym typeface="+mn-ea"/>
              </a:rPr>
              <a:t>B</a:t>
            </a:r>
            <a:r>
              <a:rPr lang="zh-CN" altLang="en-US" sz="1600" dirty="0">
                <a:solidFill>
                  <a:schemeClr val="tx1"/>
                </a:solidFill>
                <a:latin typeface="微软雅黑" panose="020B0503020204020204" pitchFamily="34" charset="-122"/>
                <a:ea typeface="微软雅黑" panose="020B0503020204020204" pitchFamily="34" charset="-122"/>
                <a:sym typeface="+mn-ea"/>
              </a:rPr>
              <a:t>、</a:t>
            </a:r>
            <a:r>
              <a:rPr lang="en-US" altLang="zh-CN" sz="1600" dirty="0">
                <a:solidFill>
                  <a:schemeClr val="tx1"/>
                </a:solidFill>
                <a:latin typeface="微软雅黑" panose="020B0503020204020204" pitchFamily="34" charset="-122"/>
                <a:ea typeface="微软雅黑" panose="020B0503020204020204" pitchFamily="34" charset="-122"/>
                <a:sym typeface="+mn-ea"/>
              </a:rPr>
              <a:t>C</a:t>
            </a:r>
            <a:r>
              <a:rPr lang="zh-CN" altLang="en-US" sz="1600" dirty="0">
                <a:solidFill>
                  <a:schemeClr val="tx1"/>
                </a:solidFill>
                <a:latin typeface="微软雅黑" panose="020B0503020204020204" pitchFamily="34" charset="-122"/>
                <a:ea typeface="微软雅黑" panose="020B0503020204020204" pitchFamily="34" charset="-122"/>
                <a:sym typeface="+mn-ea"/>
              </a:rPr>
              <a:t>轮融资，增加业务范围，打造核心技术、业务壁垒，达到行业领先水平。</a:t>
            </a:r>
          </a:p>
        </p:txBody>
      </p:sp>
      <p:sp>
        <p:nvSpPr>
          <p:cNvPr id="18" name="2019年"/>
          <p:cNvSpPr txBox="1"/>
          <p:nvPr/>
        </p:nvSpPr>
        <p:spPr>
          <a:xfrm>
            <a:off x="9583285" y="409010"/>
            <a:ext cx="904094" cy="565732"/>
          </a:xfrm>
          <a:prstGeom prst="rect">
            <a:avLst/>
          </a:prstGeom>
          <a:noFill/>
          <a:ln w="12700" cap="flat">
            <a:noFill/>
            <a:miter lim="400000"/>
          </a:ln>
          <a:effectLst/>
        </p:spPr>
        <p:txBody>
          <a:bodyPr wrap="none" lIns="50800" tIns="50800" rIns="50800" bIns="50800" numCol="1" anchor="ctr">
            <a:spAutoFit/>
          </a:bodyPr>
          <a:lstStyle>
            <a:lvl1pPr algn="l" defTabSz="457200">
              <a:lnSpc>
                <a:spcPct val="118000"/>
              </a:lnSpc>
              <a:defRPr sz="4800">
                <a:solidFill>
                  <a:srgbClr val="53585F"/>
                </a:solidFill>
                <a:latin typeface="Helvetica Neue"/>
                <a:ea typeface="Helvetica Neue"/>
                <a:cs typeface="Helvetica Neue"/>
                <a:sym typeface="Helvetica Neue"/>
              </a:defRPr>
            </a:lvl1pPr>
          </a:lstStyle>
          <a:p>
            <a:r>
              <a:rPr sz="2800" dirty="0">
                <a:solidFill>
                  <a:schemeClr val="tx1"/>
                </a:solidFill>
              </a:rPr>
              <a:t>20</a:t>
            </a:r>
            <a:r>
              <a:rPr lang="en-US" altLang="zh-CN" sz="2800" dirty="0">
                <a:solidFill>
                  <a:schemeClr val="tx1"/>
                </a:solidFill>
              </a:rPr>
              <a:t>21</a:t>
            </a:r>
          </a:p>
        </p:txBody>
      </p:sp>
      <p:sp>
        <p:nvSpPr>
          <p:cNvPr id="19" name="文本框 18"/>
          <p:cNvSpPr txBox="1"/>
          <p:nvPr/>
        </p:nvSpPr>
        <p:spPr>
          <a:xfrm>
            <a:off x="8930816" y="3534605"/>
            <a:ext cx="2728549" cy="2215515"/>
          </a:xfrm>
          <a:prstGeom prst="rect">
            <a:avLst/>
          </a:prstGeom>
          <a:noFill/>
          <a:ln>
            <a:noFill/>
          </a:ln>
        </p:spPr>
        <p:txBody>
          <a:bodyPr wrap="square" lIns="0" tIns="0" bIns="0" rtlCol="0" anchor="ctr">
            <a:spAutoFit/>
          </a:bodyPr>
          <a:lstStyle/>
          <a:p>
            <a:pPr>
              <a:lnSpc>
                <a:spcPct val="150000"/>
              </a:lnSpc>
            </a:pPr>
            <a:r>
              <a:rPr lang="en-US" altLang="zh-CN" sz="1600" b="1" dirty="0">
                <a:solidFill>
                  <a:srgbClr val="FF0000"/>
                </a:solidFill>
                <a:latin typeface="微软雅黑" panose="020B0503020204020204" pitchFamily="34" charset="-122"/>
                <a:ea typeface="微软雅黑" panose="020B0503020204020204" pitchFamily="34" charset="-122"/>
                <a:sym typeface="+mn-ea"/>
              </a:rPr>
              <a:t>4</a:t>
            </a:r>
            <a:r>
              <a:rPr lang="zh-CN" altLang="en-US" sz="1600" b="1" dirty="0">
                <a:solidFill>
                  <a:srgbClr val="FF0000"/>
                </a:solidFill>
                <a:latin typeface="微软雅黑" panose="020B0503020204020204" pitchFamily="34" charset="-122"/>
                <a:ea typeface="微软雅黑" panose="020B0503020204020204" pitchFamily="34" charset="-122"/>
                <a:sym typeface="+mn-ea"/>
              </a:rPr>
              <a:t>、邀请券商进行上市辅导</a:t>
            </a:r>
            <a:endParaRPr lang="en-US" altLang="zh-CN" sz="1600" b="1" dirty="0">
              <a:solidFill>
                <a:schemeClr val="accent2"/>
              </a:solidFill>
              <a:latin typeface="微软雅黑" panose="020B0503020204020204" pitchFamily="34" charset="-122"/>
              <a:ea typeface="微软雅黑" panose="020B0503020204020204" pitchFamily="34" charset="-122"/>
              <a:sym typeface="+mn-ea"/>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sym typeface="+mn-ea"/>
              </a:rPr>
              <a:t>对于公司存在的问题和后期可能遇到的问题在辅导的过程中事先规避，对不规范业务进行整改，完成上市辅导的申请及备案工作。</a:t>
            </a:r>
          </a:p>
        </p:txBody>
      </p:sp>
      <p:sp>
        <p:nvSpPr>
          <p:cNvPr id="20" name="2019年"/>
          <p:cNvSpPr txBox="1"/>
          <p:nvPr/>
        </p:nvSpPr>
        <p:spPr>
          <a:xfrm>
            <a:off x="6643128" y="974623"/>
            <a:ext cx="904094" cy="565732"/>
          </a:xfrm>
          <a:prstGeom prst="rect">
            <a:avLst/>
          </a:prstGeom>
          <a:noFill/>
          <a:ln w="12700" cap="flat">
            <a:noFill/>
            <a:miter lim="400000"/>
          </a:ln>
          <a:effectLst/>
        </p:spPr>
        <p:txBody>
          <a:bodyPr wrap="none" lIns="50800" tIns="50800" rIns="50800" bIns="50800" numCol="1" anchor="ctr">
            <a:spAutoFit/>
          </a:bodyPr>
          <a:lstStyle>
            <a:lvl1pPr algn="l" defTabSz="457200">
              <a:lnSpc>
                <a:spcPct val="118000"/>
              </a:lnSpc>
              <a:defRPr sz="4800">
                <a:solidFill>
                  <a:srgbClr val="53585F"/>
                </a:solidFill>
                <a:latin typeface="Helvetica Neue"/>
                <a:ea typeface="Helvetica Neue"/>
                <a:cs typeface="Helvetica Neue"/>
                <a:sym typeface="Helvetica Neue"/>
              </a:defRPr>
            </a:lvl1pPr>
          </a:lstStyle>
          <a:p>
            <a:r>
              <a:rPr sz="2800" dirty="0">
                <a:solidFill>
                  <a:schemeClr val="tx1"/>
                </a:solidFill>
              </a:rPr>
              <a:t>20</a:t>
            </a:r>
            <a:r>
              <a:rPr lang="en-US" altLang="zh-CN" sz="2800" dirty="0">
                <a:solidFill>
                  <a:schemeClr val="tx1"/>
                </a:solidFill>
              </a:rPr>
              <a:t>20</a:t>
            </a:r>
          </a:p>
        </p:txBody>
      </p:sp>
      <p:sp>
        <p:nvSpPr>
          <p:cNvPr id="21" name="2019年"/>
          <p:cNvSpPr txBox="1"/>
          <p:nvPr/>
        </p:nvSpPr>
        <p:spPr>
          <a:xfrm>
            <a:off x="3729288" y="1543623"/>
            <a:ext cx="904094" cy="565732"/>
          </a:xfrm>
          <a:prstGeom prst="rect">
            <a:avLst/>
          </a:prstGeom>
          <a:noFill/>
          <a:ln w="12700" cap="flat">
            <a:noFill/>
            <a:miter lim="400000"/>
          </a:ln>
          <a:effectLst/>
        </p:spPr>
        <p:txBody>
          <a:bodyPr wrap="none" lIns="50800" tIns="50800" rIns="50800" bIns="50800" numCol="1" anchor="ctr">
            <a:spAutoFit/>
          </a:bodyPr>
          <a:lstStyle>
            <a:lvl1pPr algn="l" defTabSz="457200">
              <a:lnSpc>
                <a:spcPct val="118000"/>
              </a:lnSpc>
              <a:defRPr sz="4800">
                <a:solidFill>
                  <a:srgbClr val="53585F"/>
                </a:solidFill>
                <a:latin typeface="Helvetica Neue"/>
                <a:ea typeface="Helvetica Neue"/>
                <a:cs typeface="Helvetica Neue"/>
                <a:sym typeface="Helvetica Neue"/>
              </a:defRPr>
            </a:lvl1pPr>
          </a:lstStyle>
          <a:p>
            <a:r>
              <a:rPr sz="2800" dirty="0">
                <a:solidFill>
                  <a:schemeClr val="tx1"/>
                </a:solidFill>
              </a:rPr>
              <a:t>20</a:t>
            </a:r>
            <a:r>
              <a:rPr lang="en-US" altLang="zh-CN" sz="2800" dirty="0">
                <a:solidFill>
                  <a:schemeClr val="tx1"/>
                </a:solidFill>
              </a:rPr>
              <a:t>19</a:t>
            </a:r>
          </a:p>
        </p:txBody>
      </p:sp>
      <p:sp>
        <p:nvSpPr>
          <p:cNvPr id="22" name="2019年"/>
          <p:cNvSpPr txBox="1"/>
          <p:nvPr/>
        </p:nvSpPr>
        <p:spPr>
          <a:xfrm>
            <a:off x="743004" y="1814322"/>
            <a:ext cx="820420" cy="608965"/>
          </a:xfrm>
          <a:prstGeom prst="rect">
            <a:avLst/>
          </a:prstGeom>
          <a:noFill/>
          <a:ln w="12700" cap="flat">
            <a:noFill/>
            <a:miter lim="400000"/>
          </a:ln>
          <a:effectLst/>
        </p:spPr>
        <p:txBody>
          <a:bodyPr wrap="none" lIns="50800" tIns="50800" rIns="50800" bIns="50800" numCol="1" anchor="ctr">
            <a:spAutoFit/>
          </a:bodyPr>
          <a:lstStyle>
            <a:lvl1pPr algn="l" defTabSz="457200">
              <a:lnSpc>
                <a:spcPct val="118000"/>
              </a:lnSpc>
              <a:defRPr sz="4800">
                <a:solidFill>
                  <a:srgbClr val="53585F"/>
                </a:solidFill>
                <a:latin typeface="Helvetica Neue"/>
                <a:ea typeface="Helvetica Neue"/>
                <a:cs typeface="Helvetica Neue"/>
                <a:sym typeface="Helvetica Neue"/>
              </a:defRPr>
            </a:lvl1pPr>
          </a:lstStyle>
          <a:p>
            <a:r>
              <a:rPr sz="2800" b="1" dirty="0">
                <a:solidFill>
                  <a:schemeClr val="tx1"/>
                </a:solidFill>
              </a:rPr>
              <a:t>20</a:t>
            </a:r>
            <a:r>
              <a:rPr lang="en-US" altLang="zh-CN" sz="2800" b="1" dirty="0">
                <a:solidFill>
                  <a:schemeClr val="tx1"/>
                </a:solidFill>
              </a:rPr>
              <a:t>18</a:t>
            </a:r>
          </a:p>
        </p:txBody>
      </p:sp>
      <p:sp>
        <p:nvSpPr>
          <p:cNvPr id="23" name="任意多边形 57"/>
          <p:cNvSpPr/>
          <p:nvPr>
            <p:custDataLst>
              <p:tags r:id="rId1"/>
            </p:custDataLst>
          </p:nvPr>
        </p:nvSpPr>
        <p:spPr>
          <a:xfrm rot="5400000">
            <a:off x="997441" y="2461584"/>
            <a:ext cx="395220" cy="50727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FF0000"/>
          </a:solidFill>
        </p:spPr>
        <p:txBody>
          <a:bodyPr rot="0" spcFirstLastPara="0" vertOverflow="overflow" horzOverflow="overflow" vert="horz" wrap="square" lIns="91440" tIns="45720" rIns="252000" bIns="45720" numCol="1" spcCol="0" rtlCol="0" fromWordArt="0" anchor="ctr" anchorCtr="0" forceAA="0" compatLnSpc="1">
            <a:normAutofit/>
          </a:bodyPr>
          <a:lstStyle/>
          <a:p>
            <a:pPr algn="ctr"/>
            <a:endParaRPr lang="en-US" sz="2000" dirty="0">
              <a:solidFill>
                <a:srgbClr val="FFFFFF"/>
              </a:solidFill>
              <a:sym typeface="Arial" panose="020B0604020202020204" pitchFamily="34" charset="0"/>
            </a:endParaRPr>
          </a:p>
        </p:txBody>
      </p:sp>
      <p:sp>
        <p:nvSpPr>
          <p:cNvPr id="33" name="任意多边形 57"/>
          <p:cNvSpPr/>
          <p:nvPr>
            <p:custDataLst>
              <p:tags r:id="rId2"/>
            </p:custDataLst>
          </p:nvPr>
        </p:nvSpPr>
        <p:spPr>
          <a:xfrm rot="5400000">
            <a:off x="3983725" y="2091718"/>
            <a:ext cx="395220" cy="50727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FF0000"/>
          </a:solidFill>
        </p:spPr>
        <p:txBody>
          <a:bodyPr rot="0" spcFirstLastPara="0" vertOverflow="overflow" horzOverflow="overflow" vert="horz" wrap="square" lIns="91440" tIns="45720" rIns="252000" bIns="45720" numCol="1" spcCol="0" rtlCol="0" fromWordArt="0" anchor="ctr" anchorCtr="0" forceAA="0" compatLnSpc="1">
            <a:normAutofit/>
          </a:bodyPr>
          <a:lstStyle/>
          <a:p>
            <a:pPr algn="ctr"/>
            <a:endParaRPr lang="en-US" sz="2000" dirty="0">
              <a:solidFill>
                <a:srgbClr val="FFFFFF"/>
              </a:solidFill>
              <a:sym typeface="Arial" panose="020B0604020202020204" pitchFamily="34" charset="0"/>
            </a:endParaRPr>
          </a:p>
        </p:txBody>
      </p:sp>
      <p:sp>
        <p:nvSpPr>
          <p:cNvPr id="34" name="任意多边形 57"/>
          <p:cNvSpPr/>
          <p:nvPr>
            <p:custDataLst>
              <p:tags r:id="rId3"/>
            </p:custDataLst>
          </p:nvPr>
        </p:nvSpPr>
        <p:spPr>
          <a:xfrm rot="5400000">
            <a:off x="6897565" y="1501056"/>
            <a:ext cx="395220" cy="50727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FF0000"/>
          </a:solidFill>
        </p:spPr>
        <p:txBody>
          <a:bodyPr rot="0" spcFirstLastPara="0" vertOverflow="overflow" horzOverflow="overflow" vert="horz" wrap="square" lIns="91440" tIns="45720" rIns="252000" bIns="45720" numCol="1" spcCol="0" rtlCol="0" fromWordArt="0" anchor="ctr" anchorCtr="0" forceAA="0" compatLnSpc="1">
            <a:normAutofit/>
          </a:bodyPr>
          <a:lstStyle/>
          <a:p>
            <a:pPr algn="ctr"/>
            <a:endParaRPr lang="en-US" sz="2000" dirty="0">
              <a:solidFill>
                <a:srgbClr val="FFFFFF"/>
              </a:solidFill>
              <a:sym typeface="Arial" panose="020B0604020202020204" pitchFamily="34" charset="0"/>
            </a:endParaRPr>
          </a:p>
        </p:txBody>
      </p:sp>
      <p:sp>
        <p:nvSpPr>
          <p:cNvPr id="35" name="任意多边形 57"/>
          <p:cNvSpPr/>
          <p:nvPr>
            <p:custDataLst>
              <p:tags r:id="rId4"/>
            </p:custDataLst>
          </p:nvPr>
        </p:nvSpPr>
        <p:spPr>
          <a:xfrm rot="5400000">
            <a:off x="9837698" y="1003803"/>
            <a:ext cx="395220" cy="50727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FF0000"/>
          </a:solidFill>
        </p:spPr>
        <p:txBody>
          <a:bodyPr rot="0" spcFirstLastPara="0" vertOverflow="overflow" horzOverflow="overflow" vert="horz" wrap="square" lIns="91440" tIns="45720" rIns="252000" bIns="45720" numCol="1" spcCol="0" rtlCol="0" fromWordArt="0" anchor="ctr" anchorCtr="0" forceAA="0" compatLnSpc="1">
            <a:normAutofit/>
          </a:bodyPr>
          <a:lstStyle/>
          <a:p>
            <a:pPr algn="ctr"/>
            <a:endParaRPr lang="en-US" sz="2000" dirty="0">
              <a:solidFill>
                <a:srgbClr val="FFFFFF"/>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 y="0"/>
            <a:ext cx="12188954" cy="6858000"/>
          </a:xfrm>
          <a:prstGeom prst="rect">
            <a:avLst/>
          </a:prstGeom>
          <a:noFill/>
        </p:spPr>
      </p:pic>
      <p:sp>
        <p:nvSpPr>
          <p:cNvPr id="4" name="文本框 13"/>
          <p:cNvSpPr txBox="1"/>
          <p:nvPr/>
        </p:nvSpPr>
        <p:spPr>
          <a:xfrm>
            <a:off x="3316804" y="3432674"/>
            <a:ext cx="5833092" cy="830997"/>
          </a:xfrm>
          <a:prstGeom prst="rect">
            <a:avLst/>
          </a:prstGeom>
          <a:noFill/>
        </p:spPr>
        <p:txBody>
          <a:bodyPr wrap="square" rtlCol="0">
            <a:spAutoFit/>
          </a:bodyPr>
          <a:lstStyle/>
          <a:p>
            <a:pPr algn="ctr"/>
            <a:r>
              <a:rPr kumimoji="1" lang="en-US" altLang="zh-CN" sz="4800" b="1" spc="100" dirty="0">
                <a:solidFill>
                  <a:schemeClr val="bg1"/>
                </a:solidFill>
                <a:latin typeface="微软雅黑" panose="020B0503020204020204" pitchFamily="34" charset="-122"/>
                <a:ea typeface="微软雅黑" panose="020B0503020204020204" pitchFamily="34" charset="-122"/>
              </a:rPr>
              <a:t>THANKS</a:t>
            </a:r>
          </a:p>
        </p:txBody>
      </p:sp>
      <p:sp>
        <p:nvSpPr>
          <p:cNvPr id="6" name="文本框 18"/>
          <p:cNvSpPr txBox="1"/>
          <p:nvPr/>
        </p:nvSpPr>
        <p:spPr>
          <a:xfrm>
            <a:off x="3221990" y="4652645"/>
            <a:ext cx="6021705" cy="1587500"/>
          </a:xfrm>
          <a:prstGeom prst="rect">
            <a:avLst/>
          </a:prstGeom>
          <a:noFill/>
        </p:spPr>
        <p:txBody>
          <a:bodyPr wrap="square" lIns="71755" tIns="107950" rIns="107950" bIns="107950" rtlCol="0">
            <a:noAutofit/>
          </a:bodyPr>
          <a:lstStyle/>
          <a:p>
            <a:pPr algn="ctr" fontAlgn="auto">
              <a:lnSpc>
                <a:spcPts val="2200"/>
              </a:lnSpc>
            </a:pPr>
            <a:r>
              <a:rPr kumimoji="1" lang="zh-CN" altLang="en-US" kern="1400" dirty="0">
                <a:solidFill>
                  <a:srgbClr val="FFFFFF"/>
                </a:solidFill>
                <a:uFillTx/>
                <a:latin typeface="微软雅黑" panose="020B0503020204020204" pitchFamily="34" charset="-122"/>
                <a:ea typeface="微软雅黑" panose="020B0503020204020204" pitchFamily="34" charset="-122"/>
              </a:rPr>
              <a:t>地址</a:t>
            </a:r>
            <a:r>
              <a:rPr kumimoji="1" lang="en-US" altLang="zh-CN" kern="1400" dirty="0">
                <a:solidFill>
                  <a:srgbClr val="FFFFFF"/>
                </a:solidFill>
                <a:uFillTx/>
                <a:latin typeface="微软雅黑" panose="020B0503020204020204" pitchFamily="34" charset="-122"/>
                <a:ea typeface="微软雅黑" panose="020B0503020204020204" pitchFamily="34" charset="-122"/>
              </a:rPr>
              <a:t>:</a:t>
            </a:r>
            <a:r>
              <a:rPr kumimoji="1" lang="zh-CN" altLang="en-US" kern="1400" dirty="0">
                <a:solidFill>
                  <a:srgbClr val="FFFFFF"/>
                </a:solidFill>
                <a:uFillTx/>
                <a:latin typeface="微软雅黑" panose="020B0503020204020204" pitchFamily="34" charset="-122"/>
                <a:ea typeface="微软雅黑" panose="020B0503020204020204" pitchFamily="34" charset="-122"/>
              </a:rPr>
              <a:t>成都市高新区</a:t>
            </a:r>
            <a:r>
              <a:rPr kumimoji="1" lang="zh-CN" kern="1400" dirty="0">
                <a:solidFill>
                  <a:srgbClr val="FFFFFF"/>
                </a:solidFill>
                <a:uFillTx/>
                <a:latin typeface="微软雅黑" panose="020B0503020204020204" pitchFamily="34" charset="-122"/>
                <a:ea typeface="微软雅黑" panose="020B0503020204020204" pitchFamily="34" charset="-122"/>
              </a:rPr>
              <a:t>天顺路</a:t>
            </a:r>
            <a:r>
              <a:rPr kumimoji="1" lang="en-US" altLang="zh-CN" kern="1400" dirty="0">
                <a:solidFill>
                  <a:srgbClr val="FFFFFF"/>
                </a:solidFill>
                <a:uFillTx/>
                <a:latin typeface="微软雅黑" panose="020B0503020204020204" pitchFamily="34" charset="-122"/>
                <a:ea typeface="微软雅黑" panose="020B0503020204020204" pitchFamily="34" charset="-122"/>
              </a:rPr>
              <a:t>232</a:t>
            </a:r>
            <a:r>
              <a:rPr kumimoji="1" lang="zh-CN" altLang="en-US" kern="1400" dirty="0">
                <a:solidFill>
                  <a:srgbClr val="FFFFFF"/>
                </a:solidFill>
                <a:uFillTx/>
                <a:latin typeface="微软雅黑" panose="020B0503020204020204" pitchFamily="34" charset="-122"/>
                <a:ea typeface="微软雅黑" panose="020B0503020204020204" pitchFamily="34" charset="-122"/>
              </a:rPr>
              <a:t>号</a:t>
            </a:r>
            <a:r>
              <a:rPr kumimoji="1" lang="en-US" altLang="zh-CN" kern="1400" dirty="0">
                <a:solidFill>
                  <a:srgbClr val="FFFFFF"/>
                </a:solidFill>
                <a:uFillTx/>
                <a:latin typeface="微软雅黑" panose="020B0503020204020204" pitchFamily="34" charset="-122"/>
                <a:ea typeface="微软雅黑" panose="020B0503020204020204" pitchFamily="34" charset="-122"/>
              </a:rPr>
              <a:t>1</a:t>
            </a:r>
            <a:r>
              <a:rPr kumimoji="1" lang="zh-CN" altLang="en-US" kern="1400" dirty="0">
                <a:solidFill>
                  <a:srgbClr val="FFFFFF"/>
                </a:solidFill>
                <a:uFillTx/>
                <a:latin typeface="微软雅黑" panose="020B0503020204020204" pitchFamily="34" charset="-122"/>
                <a:ea typeface="微软雅黑" panose="020B0503020204020204" pitchFamily="34" charset="-122"/>
              </a:rPr>
              <a:t>层</a:t>
            </a:r>
          </a:p>
          <a:p>
            <a:pPr algn="ctr" fontAlgn="auto">
              <a:lnSpc>
                <a:spcPts val="2200"/>
              </a:lnSpc>
            </a:pPr>
            <a:r>
              <a:rPr kumimoji="1" lang="zh-CN" altLang="en-US" kern="1400" dirty="0">
                <a:solidFill>
                  <a:srgbClr val="FFFFFF"/>
                </a:solidFill>
                <a:uFillTx/>
                <a:latin typeface="微软雅黑" panose="020B0503020204020204" pitchFamily="34" charset="-122"/>
                <a:ea typeface="微软雅黑" panose="020B0503020204020204" pitchFamily="34" charset="-122"/>
              </a:rPr>
              <a:t>电话</a:t>
            </a:r>
            <a:r>
              <a:rPr kumimoji="1" lang="en-US" altLang="zh-CN" kern="1400" dirty="0">
                <a:solidFill>
                  <a:srgbClr val="FFFFFF"/>
                </a:solidFill>
                <a:uFillTx/>
                <a:latin typeface="微软雅黑" panose="020B0503020204020204" pitchFamily="34" charset="-122"/>
                <a:ea typeface="微软雅黑" panose="020B0503020204020204" pitchFamily="34" charset="-122"/>
              </a:rPr>
              <a:t>:18600425550</a:t>
            </a:r>
          </a:p>
          <a:p>
            <a:pPr algn="ctr" fontAlgn="auto">
              <a:lnSpc>
                <a:spcPts val="2200"/>
              </a:lnSpc>
            </a:pPr>
            <a:r>
              <a:rPr kumimoji="1" lang="en-US" altLang="zh-CN" kern="1400" dirty="0">
                <a:solidFill>
                  <a:srgbClr val="FFFFFF"/>
                </a:solidFill>
                <a:uFillTx/>
                <a:latin typeface="微软雅黑" panose="020B0503020204020204" pitchFamily="34" charset="-122"/>
                <a:ea typeface="微软雅黑" panose="020B0503020204020204" pitchFamily="34" charset="-122"/>
              </a:rPr>
              <a:t>E-</a:t>
            </a:r>
            <a:r>
              <a:rPr kumimoji="1" lang="en-US" altLang="zh-CN" kern="1400" dirty="0" err="1">
                <a:solidFill>
                  <a:srgbClr val="FFFFFF"/>
                </a:solidFill>
                <a:uFillTx/>
                <a:latin typeface="微软雅黑" panose="020B0503020204020204" pitchFamily="34" charset="-122"/>
                <a:ea typeface="微软雅黑" panose="020B0503020204020204" pitchFamily="34" charset="-122"/>
              </a:rPr>
              <a:t>mail:31745634@qq.com</a:t>
            </a:r>
          </a:p>
          <a:p>
            <a:pPr algn="ctr" fontAlgn="auto">
              <a:lnSpc>
                <a:spcPts val="2200"/>
              </a:lnSpc>
            </a:pPr>
            <a:endParaRPr kumimoji="1" lang="en-US" altLang="zh-CN" kern="1400" dirty="0" err="1">
              <a:solidFill>
                <a:srgbClr val="FFFFFF"/>
              </a:solidFill>
              <a:uFillTx/>
              <a:latin typeface="微软雅黑" panose="020B0503020204020204" pitchFamily="34" charset="-122"/>
              <a:ea typeface="微软雅黑" panose="020B0503020204020204" pitchFamily="34" charset="-122"/>
            </a:endParaRPr>
          </a:p>
        </p:txBody>
      </p:sp>
      <p:pic>
        <p:nvPicPr>
          <p:cNvPr id="12" name="图片 11" descr="22BQ4YZC0`%%K~6(RXXCAJO"/>
          <p:cNvPicPr>
            <a:picLocks noChangeAspect="1"/>
          </p:cNvPicPr>
          <p:nvPr/>
        </p:nvPicPr>
        <p:blipFill>
          <a:blip r:embed="rId3"/>
          <a:stretch>
            <a:fillRect/>
          </a:stretch>
        </p:blipFill>
        <p:spPr>
          <a:xfrm>
            <a:off x="5467350" y="1727200"/>
            <a:ext cx="1530985" cy="128651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34" name="矩形 33"/>
          <p:cNvSpPr/>
          <p:nvPr/>
        </p:nvSpPr>
        <p:spPr>
          <a:xfrm>
            <a:off x="1444586" y="914389"/>
            <a:ext cx="1148080" cy="1020445"/>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5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目</a:t>
            </a:r>
          </a:p>
        </p:txBody>
      </p:sp>
      <p:sp>
        <p:nvSpPr>
          <p:cNvPr id="35" name="矩形 34"/>
          <p:cNvSpPr/>
          <p:nvPr/>
        </p:nvSpPr>
        <p:spPr>
          <a:xfrm>
            <a:off x="2868401" y="1064967"/>
            <a:ext cx="810895" cy="720090"/>
          </a:xfrm>
          <a:prstGeom prst="rect">
            <a:avLst/>
          </a:prstGeom>
          <a:solidFill>
            <a:schemeClr val="accent1"/>
          </a:solidFill>
          <a:ln w="12700" cap="flat" cmpd="sng" algn="ctr">
            <a:solidFill>
              <a:srgbClr val="C09102"/>
            </a:solid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36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录</a:t>
            </a:r>
          </a:p>
        </p:txBody>
      </p:sp>
      <p:sp>
        <p:nvSpPr>
          <p:cNvPr id="36" name="文本框 35"/>
          <p:cNvSpPr txBox="1"/>
          <p:nvPr/>
        </p:nvSpPr>
        <p:spPr>
          <a:xfrm>
            <a:off x="4285864" y="1322515"/>
            <a:ext cx="1840568" cy="461665"/>
          </a:xfrm>
          <a:prstGeom prst="rect">
            <a:avLst/>
          </a:prstGeom>
          <a:noFill/>
        </p:spPr>
        <p:txBody>
          <a:bodyPr vert="horz" wrap="none">
            <a:spAutoFit/>
          </a:bodyPr>
          <a:lstStyle/>
          <a:p>
            <a:pPr marL="0" marR="0" lvl="0" indent="0" algn="l" defTabSz="914400" rtl="0" eaLnBrk="1" latinLnBrk="0" hangingPunct="1">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CONTENTS</a:t>
            </a:r>
          </a:p>
        </p:txBody>
      </p:sp>
      <p:sp>
        <p:nvSpPr>
          <p:cNvPr id="38" name="文本框 37"/>
          <p:cNvSpPr txBox="1"/>
          <p:nvPr/>
        </p:nvSpPr>
        <p:spPr>
          <a:xfrm>
            <a:off x="1953221" y="2959686"/>
            <a:ext cx="2025303" cy="47625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lIns="0" tIns="0" bIns="0" anchor="ctr"/>
          <a:lstStyle/>
          <a:p>
            <a:pPr marL="0" marR="0" lvl="0" indent="0" algn="l" defTabSz="914400" rtl="0" eaLnBrk="1" latinLnBrk="0" hangingPunct="1">
              <a:spcBef>
                <a:spcPts val="0"/>
              </a:spcBef>
              <a:spcAft>
                <a:spcPts val="0"/>
              </a:spcAft>
              <a:buClrTx/>
              <a:buSzTx/>
              <a:buFontTx/>
              <a:buNone/>
              <a:defRPr/>
            </a:pPr>
            <a:r>
              <a:rPr lang="zh-CN" altLang="en-US" sz="1400" b="1" dirty="0">
                <a:solidFill>
                  <a:schemeClr val="bg1"/>
                </a:solidFill>
                <a:latin typeface="微软雅黑" panose="020B0503020204020204" pitchFamily="34" charset="-122"/>
                <a:ea typeface="微软雅黑" panose="020B0503020204020204" pitchFamily="34" charset="-122"/>
                <a:sym typeface="+mn-ea"/>
              </a:rPr>
              <a:t>   公司概要</a:t>
            </a:r>
          </a:p>
        </p:txBody>
      </p:sp>
      <p:sp>
        <p:nvSpPr>
          <p:cNvPr id="2" name="文本框 1"/>
          <p:cNvSpPr txBox="1"/>
          <p:nvPr/>
        </p:nvSpPr>
        <p:spPr>
          <a:xfrm>
            <a:off x="1967826" y="3727866"/>
            <a:ext cx="2317793" cy="47625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lIns="0" tIns="0" bIns="0" anchor="ctr"/>
          <a:lstStyle/>
          <a:p>
            <a:pPr marL="0" marR="0" lvl="0" indent="0" algn="l" defTabSz="914400" rtl="0" eaLnBrk="1" latinLnBrk="0" hangingPunct="1">
              <a:spcBef>
                <a:spcPts val="0"/>
              </a:spcBef>
              <a:spcAft>
                <a:spcPts val="0"/>
              </a:spcAft>
              <a:buClrTx/>
              <a:buSzTx/>
              <a:buFontTx/>
              <a:buNone/>
              <a:defRPr/>
            </a:pPr>
            <a:r>
              <a:rPr lang="en-US" altLang="zh-CN" sz="1400" b="1" dirty="0">
                <a:solidFill>
                  <a:schemeClr val="bg1"/>
                </a:solidFill>
                <a:latin typeface="微软雅黑" panose="020B0503020204020204" pitchFamily="34" charset="-122"/>
                <a:ea typeface="微软雅黑" panose="020B0503020204020204" pitchFamily="34" charset="-122"/>
                <a:sym typeface="+mn-ea"/>
              </a:rPr>
              <a:t>   </a:t>
            </a:r>
            <a:r>
              <a:rPr lang="zh-CN" altLang="en-US" sz="1400" b="1" dirty="0">
                <a:solidFill>
                  <a:schemeClr val="bg1"/>
                </a:solidFill>
                <a:latin typeface="微软雅黑" panose="020B0503020204020204" pitchFamily="34" charset="-122"/>
                <a:ea typeface="微软雅黑" panose="020B0503020204020204" pitchFamily="34" charset="-122"/>
                <a:sym typeface="+mn-ea"/>
              </a:rPr>
              <a:t>股权结构及团队</a:t>
            </a:r>
          </a:p>
        </p:txBody>
      </p:sp>
      <p:sp>
        <p:nvSpPr>
          <p:cNvPr id="3" name="文本框 2"/>
          <p:cNvSpPr txBox="1"/>
          <p:nvPr/>
        </p:nvSpPr>
        <p:spPr>
          <a:xfrm>
            <a:off x="1959571" y="4517753"/>
            <a:ext cx="2628286" cy="47625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lIns="0" tIns="0" bIns="0" anchor="ctr"/>
          <a:lstStyle/>
          <a:p>
            <a:pPr marL="0" marR="0" lvl="0" indent="0" algn="l" defTabSz="914400" rtl="0" eaLnBrk="1" latinLnBrk="0" hangingPunct="1">
              <a:spcBef>
                <a:spcPts val="0"/>
              </a:spcBef>
              <a:spcAft>
                <a:spcPts val="0"/>
              </a:spcAft>
              <a:buClrTx/>
              <a:buSzTx/>
              <a:buFontTx/>
              <a:buNone/>
              <a:defRPr/>
            </a:pPr>
            <a:r>
              <a:rPr lang="en-US" altLang="zh-CN" sz="1400" b="1" dirty="0">
                <a:solidFill>
                  <a:schemeClr val="bg1"/>
                </a:solidFill>
                <a:latin typeface="微软雅黑" panose="020B0503020204020204" pitchFamily="34" charset="-122"/>
                <a:ea typeface="微软雅黑" panose="020B0503020204020204" pitchFamily="34" charset="-122"/>
                <a:sym typeface="+mn-ea"/>
              </a:rPr>
              <a:t>   </a:t>
            </a:r>
            <a:r>
              <a:rPr lang="zh-CN" altLang="en-US" sz="1400" b="1" dirty="0">
                <a:solidFill>
                  <a:schemeClr val="bg1"/>
                </a:solidFill>
                <a:latin typeface="微软雅黑" panose="020B0503020204020204" pitchFamily="34" charset="-122"/>
                <a:ea typeface="微软雅黑" panose="020B0503020204020204" pitchFamily="34" charset="-122"/>
                <a:sym typeface="+mn-ea"/>
              </a:rPr>
              <a:t>行业背景概述</a:t>
            </a:r>
          </a:p>
        </p:txBody>
      </p:sp>
      <p:sp>
        <p:nvSpPr>
          <p:cNvPr id="4" name="文本框 3"/>
          <p:cNvSpPr txBox="1"/>
          <p:nvPr/>
        </p:nvSpPr>
        <p:spPr>
          <a:xfrm>
            <a:off x="1953407" y="5322546"/>
            <a:ext cx="3021072" cy="47625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lIns="0" tIns="0" bIns="0" anchor="ctr"/>
          <a:lstStyle/>
          <a:p>
            <a:pPr>
              <a:lnSpc>
                <a:spcPct val="90000"/>
              </a:lnSpc>
            </a:pP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公司业务渠道及业务介绍</a:t>
            </a:r>
          </a:p>
        </p:txBody>
      </p:sp>
      <p:sp>
        <p:nvSpPr>
          <p:cNvPr id="5" name="文本框 4"/>
          <p:cNvSpPr txBox="1"/>
          <p:nvPr/>
        </p:nvSpPr>
        <p:spPr>
          <a:xfrm flipH="1">
            <a:off x="7949969" y="2978443"/>
            <a:ext cx="2284880" cy="467655"/>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lIns="0" tIns="0" bIns="0" anchor="ctr"/>
          <a:lstStyle/>
          <a:p>
            <a:pPr algn="r">
              <a:defRPr/>
            </a:pPr>
            <a:r>
              <a:rPr lang="zh-CN" altLang="en-US" sz="1400" b="1" dirty="0">
                <a:solidFill>
                  <a:schemeClr val="bg1"/>
                </a:solidFill>
                <a:latin typeface="微软雅黑" panose="020B0503020204020204" pitchFamily="34" charset="-122"/>
                <a:ea typeface="微软雅黑" panose="020B0503020204020204" pitchFamily="34" charset="-122"/>
                <a:sym typeface="+mn-ea"/>
              </a:rPr>
              <a:t>业务发展规划</a:t>
            </a:r>
          </a:p>
        </p:txBody>
      </p:sp>
      <p:sp>
        <p:nvSpPr>
          <p:cNvPr id="7" name="文本框 6"/>
          <p:cNvSpPr txBox="1"/>
          <p:nvPr/>
        </p:nvSpPr>
        <p:spPr>
          <a:xfrm flipH="1">
            <a:off x="7556028" y="3727866"/>
            <a:ext cx="2681359" cy="47625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lIns="0" tIns="0" bIns="0" anchor="ctr"/>
          <a:lstStyle/>
          <a:p>
            <a:pPr lvl="0" algn="r">
              <a:defRPr/>
            </a:pPr>
            <a:r>
              <a:rPr lang="zh-CN" altLang="en-US" sz="1200" b="1" dirty="0">
                <a:solidFill>
                  <a:schemeClr val="bg1"/>
                </a:solidFill>
                <a:latin typeface="微软雅黑" panose="020B0503020204020204" pitchFamily="34" charset="-122"/>
                <a:ea typeface="微软雅黑" panose="020B0503020204020204" pitchFamily="34" charset="-122"/>
                <a:sym typeface="+mn-ea"/>
              </a:rPr>
              <a:t>业务渠道盈利模式及投入产出预计</a:t>
            </a:r>
          </a:p>
        </p:txBody>
      </p:sp>
      <p:sp>
        <p:nvSpPr>
          <p:cNvPr id="10" name="文本框 9"/>
          <p:cNvSpPr txBox="1"/>
          <p:nvPr/>
        </p:nvSpPr>
        <p:spPr>
          <a:xfrm flipH="1">
            <a:off x="7187806" y="4517753"/>
            <a:ext cx="3047043" cy="467655"/>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lIns="0" tIns="0" bIns="0" anchor="ctr"/>
          <a:lstStyle/>
          <a:p>
            <a:pPr algn="r">
              <a:defRPr/>
            </a:pPr>
            <a:r>
              <a:rPr lang="zh-CN" altLang="en-US" sz="1400" b="1" dirty="0">
                <a:solidFill>
                  <a:schemeClr val="bg1"/>
                </a:solidFill>
                <a:latin typeface="微软雅黑" panose="020B0503020204020204" pitchFamily="34" charset="-122"/>
                <a:ea typeface="微软雅黑" panose="020B0503020204020204" pitchFamily="34" charset="-122"/>
                <a:sym typeface="+mn-ea"/>
              </a:rPr>
              <a:t>融资需求及财务预测</a:t>
            </a:r>
          </a:p>
        </p:txBody>
      </p:sp>
      <p:sp>
        <p:nvSpPr>
          <p:cNvPr id="42" name="文本框 41"/>
          <p:cNvSpPr txBox="1"/>
          <p:nvPr/>
        </p:nvSpPr>
        <p:spPr>
          <a:xfrm flipH="1">
            <a:off x="6761018" y="5322546"/>
            <a:ext cx="3480794" cy="467655"/>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lIns="0" tIns="0" bIns="0" anchor="ctr"/>
          <a:lstStyle/>
          <a:p>
            <a:pPr marL="0" marR="0" lvl="0" indent="0" algn="r" defTabSz="914400" rtl="0" eaLnBrk="1" latinLnBrk="0" hangingPunct="1">
              <a:spcBef>
                <a:spcPts val="0"/>
              </a:spcBef>
              <a:spcAft>
                <a:spcPts val="0"/>
              </a:spcAft>
              <a:buClrTx/>
              <a:buSzTx/>
              <a:buFontTx/>
              <a:buNone/>
              <a:defRPr/>
            </a:pPr>
            <a:r>
              <a:rPr lang="zh-CN" altLang="en-US" sz="1400" b="1" dirty="0">
                <a:solidFill>
                  <a:schemeClr val="bg1"/>
                </a:solidFill>
                <a:latin typeface="微软雅黑" panose="020B0503020204020204" pitchFamily="34" charset="-122"/>
                <a:ea typeface="微软雅黑" panose="020B0503020204020204" pitchFamily="34" charset="-122"/>
                <a:sym typeface="+mn-ea"/>
              </a:rPr>
              <a:t>上市计划 </a:t>
            </a:r>
          </a:p>
        </p:txBody>
      </p:sp>
      <p:sp>
        <p:nvSpPr>
          <p:cNvPr id="20" name="矩形 19"/>
          <p:cNvSpPr/>
          <p:nvPr/>
        </p:nvSpPr>
        <p:spPr>
          <a:xfrm>
            <a:off x="1444435" y="2959686"/>
            <a:ext cx="467655" cy="4676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444435" y="5326843"/>
            <a:ext cx="467655" cy="4676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39"/>
          <p:cNvSpPr txBox="1">
            <a:spLocks noChangeArrowheads="1"/>
          </p:cNvSpPr>
          <p:nvPr/>
        </p:nvSpPr>
        <p:spPr bwMode="auto">
          <a:xfrm>
            <a:off x="1386819" y="3074119"/>
            <a:ext cx="82994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Part 1</a:t>
            </a:r>
          </a:p>
        </p:txBody>
      </p:sp>
      <p:sp>
        <p:nvSpPr>
          <p:cNvPr id="32" name="文本框 51"/>
          <p:cNvSpPr txBox="1">
            <a:spLocks noChangeArrowheads="1"/>
          </p:cNvSpPr>
          <p:nvPr/>
        </p:nvSpPr>
        <p:spPr bwMode="auto">
          <a:xfrm>
            <a:off x="1370019" y="5451766"/>
            <a:ext cx="82994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Part 4</a:t>
            </a:r>
          </a:p>
        </p:txBody>
      </p:sp>
      <p:sp>
        <p:nvSpPr>
          <p:cNvPr id="59" name="矩形 58"/>
          <p:cNvSpPr/>
          <p:nvPr/>
        </p:nvSpPr>
        <p:spPr>
          <a:xfrm>
            <a:off x="1444435" y="3748479"/>
            <a:ext cx="467655" cy="4676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1444435" y="4517753"/>
            <a:ext cx="467655" cy="4676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8" name="文本框 43"/>
          <p:cNvSpPr txBox="1">
            <a:spLocks noChangeArrowheads="1"/>
          </p:cNvSpPr>
          <p:nvPr/>
        </p:nvSpPr>
        <p:spPr bwMode="auto">
          <a:xfrm>
            <a:off x="1370019" y="3891566"/>
            <a:ext cx="82994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Part 2</a:t>
            </a:r>
          </a:p>
        </p:txBody>
      </p:sp>
      <p:sp>
        <p:nvSpPr>
          <p:cNvPr id="30" name="文本框 47"/>
          <p:cNvSpPr txBox="1">
            <a:spLocks noChangeArrowheads="1"/>
          </p:cNvSpPr>
          <p:nvPr/>
        </p:nvSpPr>
        <p:spPr bwMode="auto">
          <a:xfrm>
            <a:off x="1370019" y="4663166"/>
            <a:ext cx="82994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Part 3</a:t>
            </a:r>
          </a:p>
        </p:txBody>
      </p:sp>
      <p:sp>
        <p:nvSpPr>
          <p:cNvPr id="66" name="矩形 65"/>
          <p:cNvSpPr/>
          <p:nvPr/>
        </p:nvSpPr>
        <p:spPr>
          <a:xfrm>
            <a:off x="10275678" y="2959686"/>
            <a:ext cx="467655" cy="4676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0275678" y="5326843"/>
            <a:ext cx="467655" cy="4676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39"/>
          <p:cNvSpPr txBox="1">
            <a:spLocks noChangeArrowheads="1"/>
          </p:cNvSpPr>
          <p:nvPr/>
        </p:nvSpPr>
        <p:spPr bwMode="auto">
          <a:xfrm>
            <a:off x="10218062" y="3074119"/>
            <a:ext cx="82994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Part 5</a:t>
            </a:r>
          </a:p>
        </p:txBody>
      </p:sp>
      <p:sp>
        <p:nvSpPr>
          <p:cNvPr id="69" name="文本框 51"/>
          <p:cNvSpPr txBox="1">
            <a:spLocks noChangeArrowheads="1"/>
          </p:cNvSpPr>
          <p:nvPr/>
        </p:nvSpPr>
        <p:spPr bwMode="auto">
          <a:xfrm>
            <a:off x="10201262" y="5451766"/>
            <a:ext cx="82994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Part 8</a:t>
            </a:r>
          </a:p>
        </p:txBody>
      </p:sp>
      <p:sp>
        <p:nvSpPr>
          <p:cNvPr id="70" name="矩形 69"/>
          <p:cNvSpPr/>
          <p:nvPr/>
        </p:nvSpPr>
        <p:spPr>
          <a:xfrm>
            <a:off x="10275678" y="3748479"/>
            <a:ext cx="467655" cy="4676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a:xfrm>
            <a:off x="10275678" y="4517753"/>
            <a:ext cx="467655" cy="4676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72" name="文本框 43"/>
          <p:cNvSpPr txBox="1">
            <a:spLocks noChangeArrowheads="1"/>
          </p:cNvSpPr>
          <p:nvPr/>
        </p:nvSpPr>
        <p:spPr bwMode="auto">
          <a:xfrm>
            <a:off x="10201262" y="3903441"/>
            <a:ext cx="82994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Part </a:t>
            </a:r>
            <a:r>
              <a:rPr lang="en-US" altLang="zh-CN"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6</a:t>
            </a:r>
            <a:endPar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3" name="文本框 47"/>
          <p:cNvSpPr txBox="1">
            <a:spLocks noChangeArrowheads="1"/>
          </p:cNvSpPr>
          <p:nvPr/>
        </p:nvSpPr>
        <p:spPr bwMode="auto">
          <a:xfrm>
            <a:off x="10201262" y="4663166"/>
            <a:ext cx="82994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Part 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9" name="圆角矩形 8"/>
          <p:cNvSpPr/>
          <p:nvPr/>
        </p:nvSpPr>
        <p:spPr>
          <a:xfrm>
            <a:off x="4808855" y="381000"/>
            <a:ext cx="2574925" cy="5016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 name="文本框 14"/>
          <p:cNvSpPr txBox="1"/>
          <p:nvPr/>
        </p:nvSpPr>
        <p:spPr>
          <a:xfrm>
            <a:off x="810190" y="593404"/>
            <a:ext cx="10570410" cy="5262245"/>
          </a:xfrm>
          <a:prstGeom prst="rect">
            <a:avLst/>
          </a:prstGeom>
          <a:noFill/>
        </p:spPr>
        <p:txBody>
          <a:bodyPr wrap="square" rtlCol="0">
            <a:spAutoFit/>
          </a:bodyPr>
          <a:lstStyle/>
          <a:p>
            <a:pPr indent="0">
              <a:lnSpc>
                <a:spcPct val="150000"/>
              </a:lnSpc>
              <a:buFont typeface="Wingdings" panose="05000000000000000000" pitchFamily="2" charset="2"/>
              <a:buNone/>
            </a:pPr>
            <a:endParaRPr lang="zh-CN" altLang="en-US" sz="2000" b="1" dirty="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zh-CN" altLang="en-US" sz="20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公司介绍</a:t>
            </a:r>
            <a:endParaRPr lang="zh-CN" altLang="en-US" sz="1620" b="1" dirty="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cs typeface="宋体" panose="02010600030101010101" pitchFamily="2" charset="-122"/>
              </a:rPr>
              <a:t>四川蜀金文化有限公司于</a:t>
            </a:r>
            <a:r>
              <a:rPr lang="en-US" altLang="zh-CN" dirty="0">
                <a:latin typeface="微软雅黑" panose="020B0503020204020204" pitchFamily="34" charset="-122"/>
                <a:ea typeface="微软雅黑" panose="020B0503020204020204" pitchFamily="34" charset="-122"/>
                <a:cs typeface="宋体" panose="02010600030101010101" pitchFamily="2" charset="-122"/>
              </a:rPr>
              <a:t>2017</a:t>
            </a:r>
            <a:r>
              <a:rPr lang="zh-CN" altLang="en-US" dirty="0">
                <a:latin typeface="微软雅黑" panose="020B0503020204020204" pitchFamily="34" charset="-122"/>
                <a:ea typeface="微软雅黑" panose="020B0503020204020204" pitchFamily="34" charset="-122"/>
                <a:cs typeface="宋体" panose="02010600030101010101" pitchFamily="2" charset="-122"/>
              </a:rPr>
              <a:t>年成立，初期注册资本5000万元。公司成立之初专注于黄金、钻石、黄金回购、银行金融服务等，通过国内银行、信托、电商等系统综合渠道，为广大客户提供黄金、钻石金融服务；同时为全球500强企业及国内知名企业提供个性化产品定制、礼赠品服务支持，未来客户将遍布于银行、通讯、电子、金融、汽车、互联网行业等，公司总部位于四川省成都市高新区天顺路</a:t>
            </a:r>
            <a:r>
              <a:rPr lang="en-US" altLang="zh-CN" dirty="0">
                <a:latin typeface="微软雅黑" panose="020B0503020204020204" pitchFamily="34" charset="-122"/>
                <a:ea typeface="微软雅黑" panose="020B0503020204020204" pitchFamily="34" charset="-122"/>
                <a:cs typeface="宋体" panose="02010600030101010101" pitchFamily="2" charset="-122"/>
              </a:rPr>
              <a:t>232</a:t>
            </a:r>
            <a:r>
              <a:rPr lang="zh-CN" altLang="en-US" dirty="0">
                <a:latin typeface="微软雅黑" panose="020B0503020204020204" pitchFamily="34" charset="-122"/>
                <a:ea typeface="微软雅黑" panose="020B0503020204020204" pitchFamily="34" charset="-122"/>
                <a:cs typeface="宋体" panose="02010600030101010101" pitchFamily="2" charset="-122"/>
              </a:rPr>
              <a:t>号。</a:t>
            </a:r>
            <a:endParaRPr lang="en-US" altLang="zh-CN" sz="1200" dirty="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cs typeface="宋体" panose="02010600030101010101" pitchFamily="2" charset="-122"/>
              </a:rPr>
              <a:t>公司目标 </a:t>
            </a:r>
            <a:endParaRPr lang="zh-CN" altLang="en-US" sz="1620" b="1" dirty="0">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zh-CN" altLang="en-US" sz="1800" dirty="0">
                <a:latin typeface="微软雅黑" panose="020B0503020204020204" pitchFamily="34" charset="-122"/>
                <a:ea typeface="微软雅黑" panose="020B0503020204020204" pitchFamily="34" charset="-122"/>
                <a:cs typeface="宋体" panose="02010600030101010101" pitchFamily="2" charset="-122"/>
              </a:rPr>
              <a:t>成为国内银行黄金、钻石业务最大的综合金融服务商。</a:t>
            </a:r>
            <a:endParaRPr lang="zh-CN" altLang="en-US" sz="2000" b="1" dirty="0">
              <a:latin typeface="微软雅黑" panose="020B0503020204020204" pitchFamily="34" charset="-122"/>
              <a:ea typeface="微软雅黑" panose="020B0503020204020204" pitchFamily="34" charset="-122"/>
              <a:cs typeface="宋体" panose="02010600030101010101" pitchFamily="2" charset="-122"/>
            </a:endParaRPr>
          </a:p>
          <a:p>
            <a:pPr indent="0" eaLnBrk="1" hangingPunct="1">
              <a:lnSpc>
                <a:spcPct val="150000"/>
              </a:lnSpc>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cs typeface="宋体" panose="02010600030101010101" pitchFamily="2" charset="-122"/>
              </a:rPr>
              <a:t>蜀金文化主营业务</a:t>
            </a:r>
            <a:endParaRPr lang="zh-CN" altLang="en-US" sz="1620" b="1" dirty="0">
              <a:latin typeface="微软雅黑" panose="020B0503020204020204" pitchFamily="34" charset="-122"/>
              <a:ea typeface="微软雅黑" panose="020B0503020204020204" pitchFamily="34" charset="-122"/>
              <a:cs typeface="宋体" panose="02010600030101010101" pitchFamily="2" charset="-122"/>
            </a:endParaRPr>
          </a:p>
          <a:p>
            <a:pPr lvl="0" algn="l">
              <a:lnSpc>
                <a:spcPct val="150000"/>
              </a:lnSpc>
              <a:buFont typeface="Wingdings" panose="05000000000000000000" pitchFamily="2" charset="2"/>
            </a:pPr>
            <a:r>
              <a:rPr lang="zh-CN" altLang="en-US" sz="1800" dirty="0">
                <a:latin typeface="微软雅黑" panose="020B0503020204020204" pitchFamily="34" charset="-122"/>
                <a:ea typeface="微软雅黑" panose="020B0503020204020204" pitchFamily="34" charset="-122"/>
                <a:cs typeface="宋体" panose="02010600030101010101" pitchFamily="2" charset="-122"/>
              </a:rPr>
              <a:t>银行渠道黄金理财发行服务、贵金属代销、黄金回购、保管箱租赁运营、黄金代存、银行网上商城代销管理运营；黄金、钻石消费信托产品运营服务；黄金、钻石珠宝线上、线下零售、黄金回购、贵金属投资、黄金托管。</a:t>
            </a:r>
          </a:p>
        </p:txBody>
      </p:sp>
      <p:sp>
        <p:nvSpPr>
          <p:cNvPr id="3" name="文本框 22"/>
          <p:cNvSpPr txBox="1"/>
          <p:nvPr/>
        </p:nvSpPr>
        <p:spPr>
          <a:xfrm>
            <a:off x="5285105" y="404495"/>
            <a:ext cx="1621155" cy="478155"/>
          </a:xfrm>
          <a:prstGeom prst="rect">
            <a:avLst/>
          </a:prstGeom>
          <a:noFill/>
        </p:spPr>
        <p:txBody>
          <a:bodyPr wrap="square" rtlCol="0">
            <a:spAutoFit/>
          </a:bodyPr>
          <a:lstStyle/>
          <a:p>
            <a:pPr>
              <a:lnSpc>
                <a:spcPct val="90000"/>
              </a:lnSpc>
            </a:pPr>
            <a:r>
              <a:rPr lang="zh-CN" altLang="en-US" sz="28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公司概要</a:t>
            </a:r>
          </a:p>
        </p:txBody>
      </p:sp>
      <p:sp>
        <p:nvSpPr>
          <p:cNvPr id="4" name="文本框 40"/>
          <p:cNvSpPr txBox="1">
            <a:spLocks noChangeArrowheads="1"/>
          </p:cNvSpPr>
          <p:nvPr/>
        </p:nvSpPr>
        <p:spPr bwMode="auto">
          <a:xfrm>
            <a:off x="11659235" y="6529070"/>
            <a:ext cx="46609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lang="en-US" altLang="zh-CN"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35" name="Rectangle 33"/>
          <p:cNvSpPr/>
          <p:nvPr/>
        </p:nvSpPr>
        <p:spPr bwMode="auto">
          <a:xfrm>
            <a:off x="5610225" y="4612005"/>
            <a:ext cx="6049010" cy="520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atin typeface="微软雅黑" panose="020B0503020204020204" pitchFamily="34" charset="-122"/>
            </a:endParaRPr>
          </a:p>
        </p:txBody>
      </p:sp>
      <p:sp>
        <p:nvSpPr>
          <p:cNvPr id="114" name="Rectangle 33"/>
          <p:cNvSpPr/>
          <p:nvPr/>
        </p:nvSpPr>
        <p:spPr bwMode="auto">
          <a:xfrm>
            <a:off x="466725" y="4623768"/>
            <a:ext cx="6000750" cy="508734"/>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l">
              <a:defRPr/>
            </a:pPr>
            <a:endParaRPr lang="zh-CN" altLang="en-US" b="1" dirty="0">
              <a:ln>
                <a:noFill/>
              </a:ln>
              <a:solidFill>
                <a:schemeClr val="bg2">
                  <a:lumMod val="10000"/>
                </a:schemeClr>
              </a:solidFill>
              <a:latin typeface="微软雅黑" panose="020B0503020204020204" pitchFamily="34" charset="-122"/>
              <a:ea typeface="微软雅黑" panose="020B0503020204020204" pitchFamily="34" charset="-122"/>
            </a:endParaRPr>
          </a:p>
        </p:txBody>
      </p:sp>
      <p:sp>
        <p:nvSpPr>
          <p:cNvPr id="113" name="Rectangle 33"/>
          <p:cNvSpPr/>
          <p:nvPr/>
        </p:nvSpPr>
        <p:spPr bwMode="auto">
          <a:xfrm>
            <a:off x="476250" y="3160058"/>
            <a:ext cx="6000750" cy="550786"/>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600" dirty="0">
              <a:latin typeface="微软雅黑" panose="020B0503020204020204" pitchFamily="34" charset="-122"/>
            </a:endParaRPr>
          </a:p>
        </p:txBody>
      </p:sp>
      <p:sp>
        <p:nvSpPr>
          <p:cNvPr id="112" name="Rectangle 33"/>
          <p:cNvSpPr/>
          <p:nvPr/>
        </p:nvSpPr>
        <p:spPr bwMode="auto">
          <a:xfrm>
            <a:off x="466725" y="2422478"/>
            <a:ext cx="6000750" cy="56392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600" dirty="0">
              <a:latin typeface="微软雅黑" panose="020B0503020204020204" pitchFamily="34" charset="-122"/>
            </a:endParaRPr>
          </a:p>
        </p:txBody>
      </p:sp>
      <p:sp>
        <p:nvSpPr>
          <p:cNvPr id="111" name="Rectangle 33"/>
          <p:cNvSpPr/>
          <p:nvPr/>
        </p:nvSpPr>
        <p:spPr bwMode="auto">
          <a:xfrm>
            <a:off x="466725" y="1677150"/>
            <a:ext cx="6000750" cy="573453"/>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600" dirty="0">
              <a:latin typeface="微软雅黑" panose="020B0503020204020204" pitchFamily="34" charset="-122"/>
            </a:endParaRPr>
          </a:p>
        </p:txBody>
      </p:sp>
      <p:sp>
        <p:nvSpPr>
          <p:cNvPr id="103" name="Rectangle 33"/>
          <p:cNvSpPr/>
          <p:nvPr/>
        </p:nvSpPr>
        <p:spPr bwMode="auto">
          <a:xfrm>
            <a:off x="5581650" y="3899535"/>
            <a:ext cx="6048375" cy="5264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atin typeface="微软雅黑" panose="020B0503020204020204" pitchFamily="34" charset="-122"/>
            </a:endParaRPr>
          </a:p>
        </p:txBody>
      </p:sp>
      <p:sp>
        <p:nvSpPr>
          <p:cNvPr id="100" name="Rectangle 33"/>
          <p:cNvSpPr/>
          <p:nvPr/>
        </p:nvSpPr>
        <p:spPr bwMode="auto">
          <a:xfrm>
            <a:off x="5576570" y="3187065"/>
            <a:ext cx="6053455" cy="523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atin typeface="微软雅黑" panose="020B0503020204020204" pitchFamily="34" charset="-122"/>
            </a:endParaRPr>
          </a:p>
        </p:txBody>
      </p:sp>
      <p:sp>
        <p:nvSpPr>
          <p:cNvPr id="101" name="Rectangle 34"/>
          <p:cNvSpPr/>
          <p:nvPr/>
        </p:nvSpPr>
        <p:spPr bwMode="auto">
          <a:xfrm>
            <a:off x="5584060" y="3159853"/>
            <a:ext cx="3603743" cy="550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atin typeface="微软雅黑" panose="020B0503020204020204" pitchFamily="34" charset="-122"/>
            </a:endParaRPr>
          </a:p>
        </p:txBody>
      </p:sp>
      <p:sp>
        <p:nvSpPr>
          <p:cNvPr id="96" name="Rectangle 33"/>
          <p:cNvSpPr/>
          <p:nvPr/>
        </p:nvSpPr>
        <p:spPr bwMode="auto">
          <a:xfrm>
            <a:off x="5600700" y="1670050"/>
            <a:ext cx="6029325" cy="580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atin typeface="微软雅黑" panose="020B0503020204020204" pitchFamily="34" charset="-122"/>
            </a:endParaRPr>
          </a:p>
        </p:txBody>
      </p:sp>
      <p:sp>
        <p:nvSpPr>
          <p:cNvPr id="98" name="Rectangle 34"/>
          <p:cNvSpPr/>
          <p:nvPr/>
        </p:nvSpPr>
        <p:spPr bwMode="auto">
          <a:xfrm>
            <a:off x="5610224" y="1677150"/>
            <a:ext cx="4718957" cy="573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atin typeface="微软雅黑" panose="020B0503020204020204" pitchFamily="34" charset="-122"/>
            </a:endParaRPr>
          </a:p>
        </p:txBody>
      </p:sp>
      <p:sp>
        <p:nvSpPr>
          <p:cNvPr id="3" name="圆角矩形 2"/>
          <p:cNvSpPr/>
          <p:nvPr/>
        </p:nvSpPr>
        <p:spPr>
          <a:xfrm>
            <a:off x="4574540" y="175895"/>
            <a:ext cx="2971800" cy="501650"/>
          </a:xfrm>
          <a:prstGeom prst="roundRect">
            <a:avLst/>
          </a:prstGeom>
          <a:ln>
            <a:solidFill>
              <a:srgbClr val="FFC6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a:t> </a:t>
            </a:r>
          </a:p>
        </p:txBody>
      </p:sp>
      <p:sp>
        <p:nvSpPr>
          <p:cNvPr id="46" name="矩形 45"/>
          <p:cNvSpPr/>
          <p:nvPr/>
        </p:nvSpPr>
        <p:spPr>
          <a:xfrm>
            <a:off x="5970670" y="1061597"/>
            <a:ext cx="1091786" cy="615553"/>
          </a:xfrm>
          <a:prstGeom prst="rect">
            <a:avLst/>
          </a:prstGeom>
        </p:spPr>
        <p:txBody>
          <a:bodyPr wrap="square">
            <a:spAutoFit/>
          </a:bodyPr>
          <a:lstStyle/>
          <a:p>
            <a:endPar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7" name="文本框 96"/>
          <p:cNvSpPr txBox="1"/>
          <p:nvPr/>
        </p:nvSpPr>
        <p:spPr>
          <a:xfrm>
            <a:off x="4926449" y="197450"/>
            <a:ext cx="2339102" cy="480131"/>
          </a:xfrm>
          <a:prstGeom prst="rect">
            <a:avLst/>
          </a:prstGeom>
          <a:noFill/>
        </p:spPr>
        <p:txBody>
          <a:bodyPr wrap="none" rtlCol="0">
            <a:spAutoFit/>
          </a:bodyPr>
          <a:lstStyle/>
          <a:p>
            <a:pPr>
              <a:lnSpc>
                <a:spcPct val="90000"/>
              </a:lnSpc>
            </a:pPr>
            <a:r>
              <a:rPr lang="zh-CN" altLang="en-US" sz="2800" b="1" dirty="0">
                <a:solidFill>
                  <a:srgbClr val="CAA652"/>
                </a:solidFill>
                <a:latin typeface="微软雅黑" panose="020B0503020204020204" pitchFamily="34" charset="-122"/>
                <a:ea typeface="微软雅黑" panose="020B0503020204020204" pitchFamily="34" charset="-122"/>
                <a:cs typeface="Arial" panose="020B0604020202020204" pitchFamily="34" charset="0"/>
              </a:rPr>
              <a:t>公司股权结构</a:t>
            </a:r>
          </a:p>
        </p:txBody>
      </p:sp>
      <p:sp>
        <p:nvSpPr>
          <p:cNvPr id="53" name="文本框 40"/>
          <p:cNvSpPr txBox="1">
            <a:spLocks noChangeArrowheads="1"/>
          </p:cNvSpPr>
          <p:nvPr/>
        </p:nvSpPr>
        <p:spPr bwMode="auto">
          <a:xfrm>
            <a:off x="11659235" y="6529070"/>
            <a:ext cx="46609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lang="en-US" altLang="zh-CN"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6" name="Content Placeholder 2"/>
          <p:cNvSpPr txBox="1"/>
          <p:nvPr/>
        </p:nvSpPr>
        <p:spPr bwMode="auto">
          <a:xfrm>
            <a:off x="5695950" y="1727383"/>
            <a:ext cx="1743075" cy="521970"/>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spcBef>
                <a:spcPct val="20000"/>
              </a:spcBef>
              <a:buFont typeface="Arial" panose="020B0604020202020204" pitchFamily="34" charset="0"/>
              <a:buNone/>
            </a:pPr>
            <a:r>
              <a:rPr lang="en-US" sz="2800" b="1" dirty="0">
                <a:solidFill>
                  <a:schemeClr val="bg1"/>
                </a:solidFill>
                <a:latin typeface="微软雅黑" panose="020B0503020204020204" pitchFamily="34" charset="-122"/>
                <a:cs typeface="Aparajita" panose="020B0604020202020204" pitchFamily="34" charset="0"/>
              </a:rPr>
              <a:t>100%</a:t>
            </a:r>
          </a:p>
        </p:txBody>
      </p:sp>
      <p:sp>
        <p:nvSpPr>
          <p:cNvPr id="72" name="Rectangle 33"/>
          <p:cNvSpPr/>
          <p:nvPr/>
        </p:nvSpPr>
        <p:spPr bwMode="auto">
          <a:xfrm>
            <a:off x="5581650" y="2422478"/>
            <a:ext cx="6048375" cy="563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atin typeface="微软雅黑" panose="020B0503020204020204" pitchFamily="34" charset="-122"/>
            </a:endParaRPr>
          </a:p>
        </p:txBody>
      </p:sp>
      <p:sp>
        <p:nvSpPr>
          <p:cNvPr id="73" name="Rectangle 34"/>
          <p:cNvSpPr/>
          <p:nvPr/>
        </p:nvSpPr>
        <p:spPr bwMode="auto">
          <a:xfrm>
            <a:off x="5591175" y="2422479"/>
            <a:ext cx="4424424" cy="563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atin typeface="微软雅黑" panose="020B0503020204020204" pitchFamily="34" charset="-122"/>
            </a:endParaRPr>
          </a:p>
        </p:txBody>
      </p:sp>
      <p:sp>
        <p:nvSpPr>
          <p:cNvPr id="74" name="Content Placeholder 2"/>
          <p:cNvSpPr txBox="1"/>
          <p:nvPr/>
        </p:nvSpPr>
        <p:spPr bwMode="auto">
          <a:xfrm>
            <a:off x="5676900" y="2463186"/>
            <a:ext cx="1533525" cy="521970"/>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spcBef>
                <a:spcPct val="20000"/>
              </a:spcBef>
              <a:buFont typeface="Arial" panose="020B0604020202020204" pitchFamily="34" charset="0"/>
              <a:buNone/>
            </a:pPr>
            <a:r>
              <a:rPr lang="zh-CN" altLang="en-US" sz="2800" b="1" dirty="0">
                <a:solidFill>
                  <a:schemeClr val="bg1"/>
                </a:solidFill>
                <a:latin typeface="微软雅黑" panose="020B0503020204020204" pitchFamily="34" charset="-122"/>
                <a:ea typeface="宋体" panose="02010600030101010101" pitchFamily="2" charset="-122"/>
                <a:cs typeface="Aparajita" panose="020B0604020202020204" pitchFamily="34" charset="0"/>
              </a:rPr>
              <a:t>监事</a:t>
            </a:r>
          </a:p>
        </p:txBody>
      </p:sp>
      <p:sp>
        <p:nvSpPr>
          <p:cNvPr id="78" name="Content Placeholder 2"/>
          <p:cNvSpPr txBox="1"/>
          <p:nvPr/>
        </p:nvSpPr>
        <p:spPr bwMode="auto">
          <a:xfrm>
            <a:off x="5705475" y="3234690"/>
            <a:ext cx="2843530" cy="521970"/>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spcBef>
                <a:spcPct val="20000"/>
              </a:spcBef>
              <a:buFont typeface="Arial" panose="020B0604020202020204" pitchFamily="34" charset="0"/>
              <a:buNone/>
            </a:pPr>
            <a:r>
              <a:rPr lang="en-US" altLang="zh-CN" sz="2800" b="1" dirty="0">
                <a:solidFill>
                  <a:schemeClr val="bg1"/>
                </a:solidFill>
                <a:latin typeface="微软雅黑" panose="020B0503020204020204" pitchFamily="34" charset="-122"/>
                <a:cs typeface="Aparajita" panose="020B0604020202020204" pitchFamily="34" charset="0"/>
              </a:rPr>
              <a:t>20</a:t>
            </a:r>
            <a:r>
              <a:rPr lang="en-US" sz="2800" b="1" dirty="0">
                <a:solidFill>
                  <a:schemeClr val="bg1"/>
                </a:solidFill>
                <a:latin typeface="微软雅黑" panose="020B0503020204020204" pitchFamily="34" charset="-122"/>
                <a:cs typeface="Aparajita" panose="020B0604020202020204" pitchFamily="34" charset="0"/>
              </a:rPr>
              <a:t>%</a:t>
            </a:r>
            <a:r>
              <a:rPr lang="zh-CN" altLang="en-US" sz="2800" b="1" dirty="0">
                <a:solidFill>
                  <a:schemeClr val="bg1"/>
                </a:solidFill>
                <a:latin typeface="微软雅黑" panose="020B0503020204020204" pitchFamily="34" charset="-122"/>
                <a:ea typeface="宋体" panose="02010600030101010101" pitchFamily="2" charset="-122"/>
                <a:cs typeface="Aparajita" panose="020B0604020202020204" pitchFamily="34" charset="0"/>
              </a:rPr>
              <a:t>（计划）</a:t>
            </a:r>
          </a:p>
        </p:txBody>
      </p:sp>
      <p:sp>
        <p:nvSpPr>
          <p:cNvPr id="108" name="TextBox 107"/>
          <p:cNvSpPr txBox="1"/>
          <p:nvPr/>
        </p:nvSpPr>
        <p:spPr>
          <a:xfrm>
            <a:off x="600198" y="3371427"/>
            <a:ext cx="4838700" cy="276860"/>
          </a:xfrm>
          <a:prstGeom prst="rect">
            <a:avLst/>
          </a:prstGeom>
          <a:ln>
            <a:noFill/>
          </a:ln>
        </p:spPr>
        <p:style>
          <a:lnRef idx="2">
            <a:schemeClr val="dk1"/>
          </a:lnRef>
          <a:fillRef idx="1001">
            <a:schemeClr val="lt1"/>
          </a:fillRef>
          <a:effectRef idx="0">
            <a:schemeClr val="dk1"/>
          </a:effectRef>
          <a:fontRef idx="minor">
            <a:schemeClr val="dk1"/>
          </a:fontRef>
        </p:style>
        <p:txBody>
          <a:bodyPr wrap="square" lIns="0" tIns="0" bIns="0" rtlCol="0" anchor="ctr">
            <a:spAutoFit/>
          </a:bodyPr>
          <a:lstStyle/>
          <a:p>
            <a:pPr marL="0" marR="0" indent="0" defTabSz="914400" rtl="0" eaLnBrk="1" latinLnBrk="0" hangingPunct="1">
              <a:spcBef>
                <a:spcPts val="0"/>
              </a:spcBef>
              <a:spcAft>
                <a:spcPts val="0"/>
              </a:spcAft>
              <a:buClrTx/>
              <a:buSzTx/>
              <a:buFontTx/>
              <a:buNone/>
            </a:pPr>
            <a:r>
              <a:rPr lang="zh-CN" altLang="en-US" b="1" dirty="0">
                <a:solidFill>
                  <a:schemeClr val="tx1"/>
                </a:solidFill>
                <a:latin typeface="微软雅黑" panose="020B0503020204020204" pitchFamily="34" charset="-122"/>
                <a:ea typeface="微软雅黑" panose="020B0503020204020204" pitchFamily="34" charset="-122"/>
                <a:sym typeface="+mn-ea"/>
              </a:rPr>
              <a:t>未来计划增加股东</a:t>
            </a:r>
            <a:r>
              <a:rPr lang="en-US" altLang="zh-CN" b="1" dirty="0">
                <a:solidFill>
                  <a:schemeClr val="tx1"/>
                </a:solidFill>
                <a:latin typeface="微软雅黑" panose="020B0503020204020204" pitchFamily="34" charset="-122"/>
                <a:ea typeface="微软雅黑" panose="020B0503020204020204" pitchFamily="34" charset="-122"/>
                <a:sym typeface="+mn-ea"/>
              </a:rPr>
              <a:t>——</a:t>
            </a:r>
            <a:r>
              <a:rPr lang="zh-CN" altLang="en-US" b="1" dirty="0">
                <a:solidFill>
                  <a:schemeClr val="tx1"/>
                </a:solidFill>
                <a:latin typeface="微软雅黑" panose="020B0503020204020204" pitchFamily="34" charset="-122"/>
                <a:ea typeface="微软雅黑" panose="020B0503020204020204" pitchFamily="34" charset="-122"/>
                <a:sym typeface="+mn-ea"/>
              </a:rPr>
              <a:t>金融公司</a:t>
            </a:r>
          </a:p>
        </p:txBody>
      </p:sp>
      <p:sp>
        <p:nvSpPr>
          <p:cNvPr id="109" name="TextBox 108"/>
          <p:cNvSpPr txBox="1"/>
          <p:nvPr/>
        </p:nvSpPr>
        <p:spPr>
          <a:xfrm>
            <a:off x="585973" y="4802933"/>
            <a:ext cx="4838700" cy="276860"/>
          </a:xfrm>
          <a:prstGeom prst="rect">
            <a:avLst/>
          </a:prstGeom>
          <a:noFill/>
          <a:ln>
            <a:noFill/>
          </a:ln>
        </p:spPr>
        <p:style>
          <a:lnRef idx="2">
            <a:schemeClr val="dk1"/>
          </a:lnRef>
          <a:fillRef idx="1001">
            <a:schemeClr val="lt1"/>
          </a:fillRef>
          <a:effectRef idx="0">
            <a:schemeClr val="dk1"/>
          </a:effectRef>
          <a:fontRef idx="minor">
            <a:schemeClr val="dk1"/>
          </a:fontRef>
        </p:style>
        <p:txBody>
          <a:bodyPr wrap="square" lIns="0" tIns="0" bIns="0" rtlCol="0" anchor="ctr">
            <a:spAutoFit/>
          </a:bodyPr>
          <a:lstStyle/>
          <a:p>
            <a:pPr marL="0" marR="0" indent="0" defTabSz="914400" rtl="0" eaLnBrk="1" latinLnBrk="0" hangingPunct="1">
              <a:spcBef>
                <a:spcPts val="0"/>
              </a:spcBef>
              <a:spcAft>
                <a:spcPts val="0"/>
              </a:spcAft>
              <a:buClrTx/>
              <a:buSzTx/>
              <a:buFontTx/>
              <a:buNone/>
            </a:pPr>
            <a:r>
              <a:rPr lang="zh-CN" altLang="en-US" b="1" dirty="0">
                <a:solidFill>
                  <a:schemeClr val="tx1"/>
                </a:solidFill>
                <a:latin typeface="微软雅黑" panose="020B0503020204020204" pitchFamily="34" charset="-122"/>
                <a:ea typeface="微软雅黑" panose="020B0503020204020204" pitchFamily="34" charset="-122"/>
                <a:sym typeface="+mn-ea"/>
              </a:rPr>
              <a:t>未来计划增加股东</a:t>
            </a:r>
            <a:r>
              <a:rPr lang="en-US" altLang="zh-CN" b="1" dirty="0">
                <a:solidFill>
                  <a:schemeClr val="tx1"/>
                </a:solidFill>
                <a:latin typeface="微软雅黑" panose="020B0503020204020204" pitchFamily="34" charset="-122"/>
                <a:ea typeface="微软雅黑" panose="020B0503020204020204" pitchFamily="34" charset="-122"/>
                <a:sym typeface="+mn-ea"/>
              </a:rPr>
              <a:t>——</a:t>
            </a:r>
            <a:r>
              <a:rPr lang="zh-CN" altLang="en-US" b="1" dirty="0">
                <a:solidFill>
                  <a:schemeClr val="tx1"/>
                </a:solidFill>
                <a:latin typeface="微软雅黑" panose="020B0503020204020204" pitchFamily="34" charset="-122"/>
                <a:ea typeface="微软雅黑" panose="020B0503020204020204" pitchFamily="34" charset="-122"/>
                <a:sym typeface="+mn-ea"/>
              </a:rPr>
              <a:t>国资公司</a:t>
            </a:r>
          </a:p>
        </p:txBody>
      </p:sp>
      <p:sp>
        <p:nvSpPr>
          <p:cNvPr id="110" name="TextBox 109"/>
          <p:cNvSpPr txBox="1"/>
          <p:nvPr/>
        </p:nvSpPr>
        <p:spPr>
          <a:xfrm>
            <a:off x="627760" y="1864925"/>
            <a:ext cx="4838700" cy="276860"/>
          </a:xfrm>
          <a:prstGeom prst="rect">
            <a:avLst/>
          </a:prstGeom>
          <a:noFill/>
          <a:ln>
            <a:noFill/>
          </a:ln>
        </p:spPr>
        <p:style>
          <a:lnRef idx="2">
            <a:schemeClr val="dk1"/>
          </a:lnRef>
          <a:fillRef idx="1001">
            <a:schemeClr val="lt1"/>
          </a:fillRef>
          <a:effectRef idx="0">
            <a:schemeClr val="dk1"/>
          </a:effectRef>
          <a:fontRef idx="minor">
            <a:schemeClr val="dk1"/>
          </a:fontRef>
        </p:style>
        <p:txBody>
          <a:bodyPr wrap="square" lIns="0" tIns="0" bIns="0" rtlCol="0" anchor="ctr">
            <a:spAutoFit/>
          </a:bodyPr>
          <a:lstStyle/>
          <a:p>
            <a:pPr marL="0" marR="0" indent="0" defTabSz="914400" rtl="0" eaLnBrk="1" latinLnBrk="0" hangingPunct="1">
              <a:spcBef>
                <a:spcPts val="0"/>
              </a:spcBef>
              <a:spcAft>
                <a:spcPts val="0"/>
              </a:spcAft>
              <a:buClrTx/>
              <a:buSzTx/>
              <a:buFontTx/>
              <a:buNone/>
            </a:pPr>
            <a:r>
              <a:rPr lang="zh-CN" altLang="en-US" b="1" dirty="0">
                <a:ln>
                  <a:noFill/>
                </a:ln>
                <a:solidFill>
                  <a:schemeClr val="bg2">
                    <a:lumMod val="10000"/>
                  </a:schemeClr>
                </a:solidFill>
                <a:latin typeface="微软雅黑" panose="020B0503020204020204" pitchFamily="34" charset="-122"/>
                <a:ea typeface="微软雅黑" panose="020B0503020204020204" pitchFamily="34" charset="-122"/>
                <a:sym typeface="+mn-ea"/>
              </a:rPr>
              <a:t>嵇文周</a:t>
            </a:r>
          </a:p>
        </p:txBody>
      </p:sp>
      <p:sp>
        <p:nvSpPr>
          <p:cNvPr id="2" name="Rectangle 33"/>
          <p:cNvSpPr/>
          <p:nvPr/>
        </p:nvSpPr>
        <p:spPr bwMode="auto">
          <a:xfrm>
            <a:off x="476250" y="3891080"/>
            <a:ext cx="6000750" cy="534743"/>
          </a:xfrm>
          <a:prstGeom prst="rect">
            <a:avLst/>
          </a:prstGeom>
          <a:solidFill>
            <a:schemeClr val="bg1"/>
          </a:solidFill>
          <a:extLst/>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600" dirty="0">
              <a:latin typeface="微软雅黑" panose="020B0503020204020204" pitchFamily="34" charset="-122"/>
            </a:endParaRPr>
          </a:p>
        </p:txBody>
      </p:sp>
      <p:sp>
        <p:nvSpPr>
          <p:cNvPr id="6" name="Rectangle 34"/>
          <p:cNvSpPr/>
          <p:nvPr/>
        </p:nvSpPr>
        <p:spPr bwMode="auto">
          <a:xfrm>
            <a:off x="5576950" y="4619324"/>
            <a:ext cx="1168235" cy="5131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atin typeface="微软雅黑" panose="020B0503020204020204" pitchFamily="34" charset="-122"/>
            </a:endParaRPr>
          </a:p>
        </p:txBody>
      </p:sp>
      <p:sp>
        <p:nvSpPr>
          <p:cNvPr id="8" name="文本框 7"/>
          <p:cNvSpPr txBox="1"/>
          <p:nvPr/>
        </p:nvSpPr>
        <p:spPr>
          <a:xfrm>
            <a:off x="5584190" y="4624070"/>
            <a:ext cx="2545080" cy="548640"/>
          </a:xfrm>
          <a:prstGeom prst="rect">
            <a:avLst/>
          </a:prstGeom>
          <a:solidFill>
            <a:schemeClr val="accent1"/>
          </a:solidFill>
          <a:ln>
            <a:noFill/>
          </a:ln>
        </p:spPr>
        <p:txBody>
          <a:bodyPr lIns="0" tIns="0" bIns="0" anchor="ctr"/>
          <a:lstStyle/>
          <a:p>
            <a:pPr marL="0" marR="0" indent="0" algn="l" defTabSz="914400" rtl="0" eaLnBrk="1" latinLnBrk="0" hangingPunct="1">
              <a:spcBef>
                <a:spcPts val="0"/>
              </a:spcBef>
              <a:spcAft>
                <a:spcPts val="0"/>
              </a:spcAft>
              <a:buClrTx/>
              <a:buSzTx/>
              <a:buFontTx/>
              <a:buNone/>
            </a:pPr>
            <a:r>
              <a:rPr lang="zh-CN" altLang="en-US" sz="2800" b="1" dirty="0">
                <a:solidFill>
                  <a:schemeClr val="bg1"/>
                </a:solidFill>
                <a:latin typeface="微软雅黑" panose="020B0503020204020204" pitchFamily="34" charset="-122"/>
                <a:ea typeface="宋体" panose="02010600030101010101" pitchFamily="2" charset="-122"/>
                <a:cs typeface="Aparajita" panose="020B0604020202020204" pitchFamily="34" charset="0"/>
                <a:sym typeface="+mn-ea"/>
              </a:rPr>
              <a:t> </a:t>
            </a:r>
            <a:r>
              <a:rPr lang="en-US" altLang="zh-CN" sz="2800" b="1" dirty="0">
                <a:solidFill>
                  <a:schemeClr val="bg1"/>
                </a:solidFill>
                <a:latin typeface="微软雅黑" panose="020B0503020204020204" pitchFamily="34" charset="-122"/>
                <a:ea typeface="宋体" panose="02010600030101010101" pitchFamily="2" charset="-122"/>
                <a:cs typeface="Aparajita" panose="020B0604020202020204" pitchFamily="34" charset="0"/>
                <a:sym typeface="+mn-ea"/>
              </a:rPr>
              <a:t>8</a:t>
            </a:r>
            <a:r>
              <a:rPr lang="zh-CN" altLang="en-US" sz="2800" b="1" dirty="0">
                <a:solidFill>
                  <a:schemeClr val="bg1"/>
                </a:solidFill>
                <a:latin typeface="微软雅黑" panose="020B0503020204020204" pitchFamily="34" charset="-122"/>
                <a:ea typeface="宋体" panose="02010600030101010101" pitchFamily="2" charset="-122"/>
                <a:cs typeface="Aparajita" panose="020B0604020202020204" pitchFamily="34" charset="0"/>
                <a:sym typeface="+mn-ea"/>
              </a:rPr>
              <a:t>%（计划）</a:t>
            </a:r>
          </a:p>
        </p:txBody>
      </p:sp>
      <p:sp>
        <p:nvSpPr>
          <p:cNvPr id="33" name="TextBox 32"/>
          <p:cNvSpPr txBox="1"/>
          <p:nvPr/>
        </p:nvSpPr>
        <p:spPr>
          <a:xfrm>
            <a:off x="605393" y="4065215"/>
            <a:ext cx="4838700" cy="276860"/>
          </a:xfrm>
          <a:prstGeom prst="rect">
            <a:avLst/>
          </a:prstGeom>
          <a:solidFill>
            <a:schemeClr val="bg1"/>
          </a:solidFill>
          <a:ln>
            <a:noFill/>
          </a:ln>
        </p:spPr>
        <p:style>
          <a:lnRef idx="2">
            <a:schemeClr val="dk1"/>
          </a:lnRef>
          <a:fillRef idx="1001">
            <a:schemeClr val="lt1"/>
          </a:fillRef>
          <a:effectRef idx="0">
            <a:schemeClr val="dk1"/>
          </a:effectRef>
          <a:fontRef idx="minor">
            <a:schemeClr val="dk1"/>
          </a:fontRef>
        </p:style>
        <p:txBody>
          <a:bodyPr wrap="square" lIns="0" tIns="0" bIns="0" rtlCol="0" anchor="ctr">
            <a:spAutoFit/>
          </a:bodyPr>
          <a:lstStyle/>
          <a:p>
            <a:r>
              <a:rPr lang="zh-CN" altLang="en-US" b="1" dirty="0">
                <a:ln>
                  <a:noFill/>
                </a:ln>
                <a:solidFill>
                  <a:schemeClr val="bg2">
                    <a:lumMod val="10000"/>
                  </a:schemeClr>
                </a:solidFill>
                <a:latin typeface="微软雅黑" panose="020B0503020204020204" pitchFamily="34" charset="-122"/>
                <a:ea typeface="微软雅黑" panose="020B0503020204020204" pitchFamily="34" charset="-122"/>
                <a:sym typeface="+mn-ea"/>
              </a:rPr>
              <a:t>未来计划增加股东</a:t>
            </a:r>
            <a:r>
              <a:rPr lang="en-US" altLang="zh-CN" b="1" dirty="0">
                <a:ln>
                  <a:noFill/>
                </a:ln>
                <a:solidFill>
                  <a:schemeClr val="bg2">
                    <a:lumMod val="10000"/>
                  </a:schemeClr>
                </a:solidFill>
                <a:latin typeface="微软雅黑" panose="020B0503020204020204" pitchFamily="34" charset="-122"/>
                <a:ea typeface="微软雅黑" panose="020B0503020204020204" pitchFamily="34" charset="-122"/>
                <a:sym typeface="+mn-ea"/>
              </a:rPr>
              <a:t>——</a:t>
            </a:r>
            <a:r>
              <a:rPr lang="zh-CN" altLang="en-US" b="1" dirty="0">
                <a:ln>
                  <a:noFill/>
                </a:ln>
                <a:solidFill>
                  <a:schemeClr val="bg2">
                    <a:lumMod val="10000"/>
                  </a:schemeClr>
                </a:solidFill>
                <a:latin typeface="微软雅黑" panose="020B0503020204020204" pitchFamily="34" charset="-122"/>
                <a:ea typeface="微软雅黑" panose="020B0503020204020204" pitchFamily="34" charset="-122"/>
                <a:sym typeface="+mn-ea"/>
              </a:rPr>
              <a:t>信托公司</a:t>
            </a:r>
          </a:p>
        </p:txBody>
      </p:sp>
      <p:sp>
        <p:nvSpPr>
          <p:cNvPr id="34" name="TextBox 33"/>
          <p:cNvSpPr txBox="1"/>
          <p:nvPr/>
        </p:nvSpPr>
        <p:spPr>
          <a:xfrm>
            <a:off x="617271" y="2585636"/>
            <a:ext cx="4838700" cy="276860"/>
          </a:xfrm>
          <a:prstGeom prst="rect">
            <a:avLst/>
          </a:prstGeom>
          <a:ln>
            <a:noFill/>
          </a:ln>
        </p:spPr>
        <p:style>
          <a:lnRef idx="2">
            <a:schemeClr val="dk1"/>
          </a:lnRef>
          <a:fillRef idx="1001">
            <a:schemeClr val="lt1"/>
          </a:fillRef>
          <a:effectRef idx="0">
            <a:schemeClr val="dk1"/>
          </a:effectRef>
          <a:fontRef idx="minor">
            <a:schemeClr val="dk1"/>
          </a:fontRef>
        </p:style>
        <p:txBody>
          <a:bodyPr wrap="square" lIns="0" tIns="0" bIns="0" rtlCol="0" anchor="ctr">
            <a:spAutoFit/>
          </a:bodyPr>
          <a:lstStyle/>
          <a:p>
            <a:pPr marL="0" marR="0" indent="0" defTabSz="914400" rtl="0" eaLnBrk="1" latinLnBrk="0" hangingPunct="1">
              <a:spcBef>
                <a:spcPts val="0"/>
              </a:spcBef>
              <a:spcAft>
                <a:spcPts val="0"/>
              </a:spcAft>
              <a:buClrTx/>
              <a:buSzTx/>
              <a:buFontTx/>
              <a:buNone/>
            </a:pPr>
            <a:r>
              <a:rPr lang="zh-CN" altLang="en-US" b="1" dirty="0">
                <a:solidFill>
                  <a:schemeClr val="tx1"/>
                </a:solidFill>
                <a:latin typeface="微软雅黑" panose="020B0503020204020204" pitchFamily="34" charset="-122"/>
                <a:ea typeface="微软雅黑" panose="020B0503020204020204" pitchFamily="34" charset="-122"/>
                <a:sym typeface="+mn-ea"/>
              </a:rPr>
              <a:t>孙志明</a:t>
            </a:r>
          </a:p>
        </p:txBody>
      </p:sp>
      <p:sp>
        <p:nvSpPr>
          <p:cNvPr id="89" name="Content Placeholder 2"/>
          <p:cNvSpPr txBox="1"/>
          <p:nvPr/>
        </p:nvSpPr>
        <p:spPr bwMode="auto">
          <a:xfrm>
            <a:off x="5584190" y="3891280"/>
            <a:ext cx="2988945" cy="521970"/>
          </a:xfrm>
          <a:prstGeom prst="rect">
            <a:avLst/>
          </a:prstGeom>
          <a:solidFill>
            <a:schemeClr val="accent1"/>
          </a:solidFill>
          <a:ln>
            <a:noFill/>
          </a:ln>
        </p:spPr>
        <p:txBody>
          <a:bodyPr wrap="square">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spcBef>
                <a:spcPct val="20000"/>
              </a:spcBef>
              <a:buFont typeface="Arial" panose="020B0604020202020204" pitchFamily="34" charset="0"/>
              <a:buNone/>
            </a:pPr>
            <a:r>
              <a:rPr lang="en-US" sz="2800" b="1" dirty="0">
                <a:solidFill>
                  <a:schemeClr val="bg1"/>
                </a:solidFill>
                <a:latin typeface="微软雅黑" panose="020B0503020204020204" pitchFamily="34" charset="-122"/>
                <a:cs typeface="Aparajita" panose="020B0604020202020204" pitchFamily="34" charset="0"/>
              </a:rPr>
              <a:t>20%</a:t>
            </a:r>
            <a:r>
              <a:rPr lang="zh-CN" altLang="en-US" sz="2800" b="1" dirty="0">
                <a:solidFill>
                  <a:schemeClr val="bg1"/>
                </a:solidFill>
                <a:latin typeface="微软雅黑" panose="020B0503020204020204" pitchFamily="34" charset="-122"/>
                <a:ea typeface="宋体" panose="02010600030101010101" pitchFamily="2" charset="-122"/>
                <a:cs typeface="Aparajita" panose="020B0604020202020204" pitchFamily="34" charset="0"/>
              </a:rPr>
              <a:t>（计划）</a:t>
            </a:r>
          </a:p>
        </p:txBody>
      </p:sp>
      <p:sp>
        <p:nvSpPr>
          <p:cNvPr id="36" name="MH_SubTitle_1"/>
          <p:cNvSpPr txBox="1">
            <a:spLocks noChangeArrowheads="1"/>
          </p:cNvSpPr>
          <p:nvPr/>
        </p:nvSpPr>
        <p:spPr bwMode="auto">
          <a:xfrm>
            <a:off x="476250" y="962025"/>
            <a:ext cx="2005965" cy="4610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pPr>
            <a:r>
              <a:rPr lang="zh-CN" altLang="en-US" sz="2800" b="1" dirty="0">
                <a:solidFill>
                  <a:srgbClr val="C49F16"/>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股东名称</a:t>
            </a:r>
          </a:p>
        </p:txBody>
      </p:sp>
      <p:sp>
        <p:nvSpPr>
          <p:cNvPr id="37" name="MH_SubTitle_1"/>
          <p:cNvSpPr txBox="1">
            <a:spLocks noChangeArrowheads="1"/>
          </p:cNvSpPr>
          <p:nvPr/>
        </p:nvSpPr>
        <p:spPr bwMode="auto">
          <a:xfrm>
            <a:off x="9329420" y="1061720"/>
            <a:ext cx="2300605" cy="4610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pPr>
            <a:r>
              <a:rPr lang="zh-CN" altLang="en-US" sz="2800" b="1" dirty="0">
                <a:solidFill>
                  <a:srgbClr val="C49F16"/>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持股比例</a:t>
            </a:r>
          </a:p>
        </p:txBody>
      </p:sp>
      <p:sp>
        <p:nvSpPr>
          <p:cNvPr id="38" name="Rectangle 33"/>
          <p:cNvSpPr/>
          <p:nvPr/>
        </p:nvSpPr>
        <p:spPr bwMode="auto">
          <a:xfrm>
            <a:off x="466725" y="5320665"/>
            <a:ext cx="11192510" cy="589280"/>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anchor="ctr"/>
          <a:lstStyle/>
          <a:p>
            <a:pPr>
              <a:lnSpc>
                <a:spcPct val="150000"/>
              </a:lnSpc>
              <a:defRPr/>
            </a:pPr>
            <a:r>
              <a:rPr lang="zh-CN" altLang="en-US" sz="1600" dirty="0">
                <a:solidFill>
                  <a:schemeClr val="bg2">
                    <a:lumMod val="10000"/>
                  </a:schemeClr>
                </a:solidFill>
                <a:latin typeface="微软雅黑" panose="020B0503020204020204" pitchFamily="34" charset="-122"/>
                <a:ea typeface="微软雅黑" panose="020B0503020204020204" pitchFamily="34" charset="-122"/>
              </a:rPr>
              <a:t>嵇文周持有四川蜀金文化发展有限公司</a:t>
            </a:r>
            <a:r>
              <a:rPr lang="en-US" altLang="zh-CN" sz="1600" dirty="0">
                <a:solidFill>
                  <a:schemeClr val="bg2">
                    <a:lumMod val="10000"/>
                  </a:schemeClr>
                </a:solidFill>
                <a:latin typeface="微软雅黑" panose="020B0503020204020204" pitchFamily="34" charset="-122"/>
                <a:ea typeface="微软雅黑" panose="020B0503020204020204" pitchFamily="34" charset="-122"/>
              </a:rPr>
              <a:t>100%</a:t>
            </a:r>
            <a:r>
              <a:rPr lang="zh-CN" altLang="en-US" sz="1600" dirty="0">
                <a:solidFill>
                  <a:schemeClr val="bg2">
                    <a:lumMod val="10000"/>
                  </a:schemeClr>
                </a:solidFill>
                <a:latin typeface="微软雅黑" panose="020B0503020204020204" pitchFamily="34" charset="-122"/>
                <a:ea typeface="微软雅黑" panose="020B0503020204020204" pitchFamily="34" charset="-122"/>
              </a:rPr>
              <a:t>股份，公司实际控制人为嵇文周。</a:t>
            </a:r>
            <a:endParaRPr lang="zh-CN" altLang="en-US" sz="1600" dirty="0">
              <a:ln>
                <a:noFill/>
              </a:ln>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9" name="圆角矩形 8"/>
          <p:cNvSpPr/>
          <p:nvPr/>
        </p:nvSpPr>
        <p:spPr>
          <a:xfrm>
            <a:off x="3515678" y="353695"/>
            <a:ext cx="4952365" cy="501650"/>
          </a:xfrm>
          <a:prstGeom prst="roundRect">
            <a:avLst/>
          </a:prstGeom>
          <a:ln>
            <a:solidFill>
              <a:srgbClr val="FFC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179" name="Text Box 3"/>
          <p:cNvSpPr txBox="1">
            <a:spLocks noChangeArrowheads="1"/>
          </p:cNvSpPr>
          <p:nvPr/>
        </p:nvSpPr>
        <p:spPr bwMode="auto">
          <a:xfrm>
            <a:off x="7844857" y="1475636"/>
            <a:ext cx="3972026"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lnSpc>
                <a:spcPct val="150000"/>
              </a:lnSpc>
            </a:pPr>
            <a:r>
              <a:rPr lang="zh-CN" altLang="en-US" sz="1800" b="1" dirty="0">
                <a:latin typeface="微软雅黑" panose="020B0503020204020204" pitchFamily="34" charset="-122"/>
                <a:ea typeface="微软雅黑" panose="020B0503020204020204" pitchFamily="34" charset="-122"/>
                <a:cs typeface="Arial" panose="020B0604020202020204" pitchFamily="34" charset="0"/>
              </a:rPr>
              <a:t>曾明喆（首席顾问）</a:t>
            </a:r>
          </a:p>
          <a:p>
            <a:pPr>
              <a:lnSpc>
                <a:spcPct val="150000"/>
              </a:lnSpc>
            </a:pPr>
            <a:r>
              <a:rPr lang="zh-CN" altLang="zh-CN" sz="1200" dirty="0">
                <a:latin typeface="微软雅黑" panose="020B0503020204020204" pitchFamily="34" charset="-122"/>
                <a:ea typeface="微软雅黑" panose="020B0503020204020204" pitchFamily="34" charset="-122"/>
                <a:cs typeface="Arial" panose="020B0604020202020204" pitchFamily="34" charset="0"/>
              </a:rPr>
              <a:t>原长城精炼厂部长助理，</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；现任中钞长城电商业务创新部总负责人、总工程师。</a:t>
            </a:r>
            <a:endParaRPr lang="en-US" altLang="zh-CN" sz="1200" dirty="0">
              <a:latin typeface="华文楷体" panose="02010600040101010101" charset="-122"/>
              <a:ea typeface="华文楷体" panose="02010600040101010101" charset="-122"/>
              <a:cs typeface="Arial" panose="020B0604020202020204" pitchFamily="34" charset="0"/>
            </a:endParaRPr>
          </a:p>
        </p:txBody>
      </p:sp>
      <p:sp>
        <p:nvSpPr>
          <p:cNvPr id="4" name="矩形 3"/>
          <p:cNvSpPr/>
          <p:nvPr/>
        </p:nvSpPr>
        <p:spPr>
          <a:xfrm>
            <a:off x="1806542" y="1475896"/>
            <a:ext cx="2553903" cy="368300"/>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嵇文周（创始人</a:t>
            </a:r>
            <a:r>
              <a:rPr lang="en-US" altLang="zh-CN" b="1" dirty="0">
                <a:latin typeface="微软雅黑" panose="020B0503020204020204" pitchFamily="34" charset="-122"/>
                <a:ea typeface="微软雅黑" panose="020B0503020204020204" pitchFamily="34" charset="-122"/>
                <a:cs typeface="Arial" panose="020B0604020202020204" pitchFamily="34" charset="0"/>
              </a:rPr>
              <a:t>&amp;CEO</a:t>
            </a:r>
            <a:r>
              <a:rPr lang="zh-CN" altLang="en-US" b="1" dirty="0">
                <a:latin typeface="微软雅黑" panose="020B0503020204020204" pitchFamily="34" charset="-122"/>
                <a:ea typeface="微软雅黑" panose="020B0503020204020204" pitchFamily="34" charset="-122"/>
                <a:cs typeface="Arial" panose="020B0604020202020204" pitchFamily="34" charset="0"/>
              </a:rPr>
              <a:t>）</a:t>
            </a:r>
            <a:endParaRPr lang="zh-CN" altLang="en-US" b="1" dirty="0">
              <a:latin typeface="微软雅黑" panose="020B0503020204020204" pitchFamily="34" charset="-122"/>
              <a:ea typeface="微软雅黑" panose="020B0503020204020204" pitchFamily="34" charset="-122"/>
            </a:endParaRPr>
          </a:p>
        </p:txBody>
      </p:sp>
      <p:sp>
        <p:nvSpPr>
          <p:cNvPr id="5" name="矩形 4"/>
          <p:cNvSpPr/>
          <p:nvPr/>
        </p:nvSpPr>
        <p:spPr>
          <a:xfrm>
            <a:off x="1758917" y="1820242"/>
            <a:ext cx="4594459" cy="1476375"/>
          </a:xfrm>
          <a:prstGeom prst="rect">
            <a:avLst/>
          </a:prstGeom>
        </p:spPr>
        <p:txBody>
          <a:bodyPr wrap="square">
            <a:spAutoFit/>
          </a:bodyPr>
          <a:lstStyle/>
          <a:p>
            <a:pPr>
              <a:lnSpc>
                <a:spcPct val="150000"/>
              </a:lnSpc>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1992</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年生，现任四川蜀金文化发展有限公司总经理</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20</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14</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年毕业于北京人文大学物流管理专业</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2013-2015</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年任职中金国礼大区经理</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2015-2016</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年任职中钞长城大区总监</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201</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7</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年创办四川蜀金文化发展有限公司</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p:cNvSpPr/>
          <p:nvPr/>
        </p:nvSpPr>
        <p:spPr>
          <a:xfrm>
            <a:off x="1825592" y="4008161"/>
            <a:ext cx="2240280" cy="506730"/>
          </a:xfrm>
          <a:prstGeom prst="rect">
            <a:avLst/>
          </a:prstGeom>
        </p:spPr>
        <p:txBody>
          <a:bodyPr wrap="none">
            <a:spAutoFit/>
          </a:bodyPr>
          <a:lstStyle/>
          <a:p>
            <a:pPr>
              <a:lnSpc>
                <a:spcPct val="150000"/>
              </a:lnSpc>
            </a:pPr>
            <a:r>
              <a:rPr lang="zh-CN" altLang="en-US" b="1"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张正军（产品总监）</a:t>
            </a:r>
            <a:endParaRPr lang="en-US" altLang="zh-CN" b="1"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a:off x="1825593" y="4476431"/>
            <a:ext cx="4594458" cy="922020"/>
          </a:xfrm>
          <a:prstGeom prst="rect">
            <a:avLst/>
          </a:prstGeom>
        </p:spPr>
        <p:txBody>
          <a:bodyPr wrap="square">
            <a:spAutoFit/>
          </a:bodyPr>
          <a:lstStyle/>
          <a:p>
            <a:pPr>
              <a:lnSpc>
                <a:spcPct val="150000"/>
              </a:lnSpc>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1988</a:t>
            </a:r>
            <a:r>
              <a:rPr lang="zh-CN" altLang="zh-CN" sz="1200" dirty="0">
                <a:latin typeface="微软雅黑" panose="020B0503020204020204" pitchFamily="34" charset="-122"/>
                <a:ea typeface="微软雅黑" panose="020B0503020204020204" pitchFamily="34" charset="-122"/>
                <a:cs typeface="Arial" panose="020B0604020202020204" pitchFamily="34" charset="0"/>
              </a:rPr>
              <a:t>年生，曾</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任中钞国鼎高级项目经理、深圳粤豪、潮宏基、一凡金融等高级项目产品风控经理；</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8</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年银行产品、金融合规、风控管理经验。</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a:xfrm>
            <a:off x="7963628" y="3976078"/>
            <a:ext cx="3853315" cy="1060450"/>
          </a:xfrm>
          <a:prstGeom prst="rect">
            <a:avLst/>
          </a:prstGeom>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孙志明（销售总监）</a:t>
            </a:r>
            <a:endParaRPr lang="en-US" altLang="zh-CN" b="1"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algn="l">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sym typeface="+mn-ea"/>
              </a:rPr>
              <a:t>198</a:t>
            </a:r>
            <a:r>
              <a:rPr lang="en-US" altLang="zh-CN" sz="1200" dirty="0">
                <a:latin typeface="微软雅黑" panose="020B0503020204020204" pitchFamily="34" charset="-122"/>
                <a:ea typeface="微软雅黑" panose="020B0503020204020204" pitchFamily="34" charset="-122"/>
                <a:cs typeface="Arial" panose="020B0604020202020204" pitchFamily="34" charset="0"/>
                <a:sym typeface="+mn-ea"/>
              </a:rPr>
              <a:t>9</a:t>
            </a:r>
            <a:r>
              <a:rPr lang="zh-CN" altLang="en-US" sz="1200" dirty="0">
                <a:latin typeface="微软雅黑" panose="020B0503020204020204" pitchFamily="34" charset="-122"/>
                <a:ea typeface="微软雅黑" panose="020B0503020204020204" pitchFamily="34" charset="-122"/>
                <a:cs typeface="Arial" panose="020B0604020202020204" pitchFamily="34" charset="0"/>
                <a:sym typeface="+mn-ea"/>
              </a:rPr>
              <a:t>年生，曾担任上海渊泉大区总监</a:t>
            </a:r>
            <a:r>
              <a:rPr lang="en-US" altLang="zh-CN" sz="1200" dirty="0">
                <a:latin typeface="微软雅黑" panose="020B0503020204020204" pitchFamily="34" charset="-122"/>
                <a:ea typeface="微软雅黑" panose="020B0503020204020204" pitchFamily="34" charset="-122"/>
                <a:cs typeface="Arial" panose="020B0604020202020204" pitchFamily="34" charset="0"/>
                <a:sym typeface="+mn-ea"/>
              </a:rPr>
              <a:t>7</a:t>
            </a:r>
            <a:r>
              <a:rPr lang="zh-CN" altLang="en-US" sz="1200" dirty="0">
                <a:latin typeface="微软雅黑" panose="020B0503020204020204" pitchFamily="34" charset="-122"/>
                <a:ea typeface="微软雅黑" panose="020B0503020204020204" pitchFamily="34" charset="-122"/>
                <a:cs typeface="Arial" panose="020B0604020202020204" pitchFamily="34" charset="0"/>
                <a:sym typeface="+mn-ea"/>
              </a:rPr>
              <a:t>年，负责全国</a:t>
            </a:r>
            <a:r>
              <a:rPr lang="en-US" altLang="zh-CN" sz="1200" dirty="0">
                <a:latin typeface="微软雅黑" panose="020B0503020204020204" pitchFamily="34" charset="-122"/>
                <a:ea typeface="微软雅黑" panose="020B0503020204020204" pitchFamily="34" charset="-122"/>
                <a:cs typeface="Arial" panose="020B0604020202020204" pitchFamily="34" charset="0"/>
                <a:sym typeface="+mn-ea"/>
              </a:rPr>
              <a:t>18</a:t>
            </a:r>
            <a:r>
              <a:rPr lang="zh-CN" altLang="en-US" sz="1200" dirty="0">
                <a:latin typeface="微软雅黑" panose="020B0503020204020204" pitchFamily="34" charset="-122"/>
                <a:ea typeface="微软雅黑" panose="020B0503020204020204" pitchFamily="34" charset="-122"/>
                <a:cs typeface="Arial" panose="020B0604020202020204" pitchFamily="34" charset="0"/>
                <a:sym typeface="+mn-ea"/>
              </a:rPr>
              <a:t>省，熟悉银行渠道产品及销售管理。</a:t>
            </a:r>
            <a:endParaRPr lang="zh-CN" altLang="en-US"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文本框 22"/>
          <p:cNvSpPr txBox="1"/>
          <p:nvPr/>
        </p:nvSpPr>
        <p:spPr>
          <a:xfrm>
            <a:off x="5181382" y="353660"/>
            <a:ext cx="1620957" cy="480131"/>
          </a:xfrm>
          <a:prstGeom prst="rect">
            <a:avLst/>
          </a:prstGeom>
          <a:noFill/>
        </p:spPr>
        <p:txBody>
          <a:bodyPr wrap="none" rtlCol="0">
            <a:spAutoFit/>
          </a:bodyPr>
          <a:lstStyle/>
          <a:p>
            <a:pPr>
              <a:lnSpc>
                <a:spcPct val="90000"/>
              </a:lnSpc>
            </a:pPr>
            <a:r>
              <a:rPr lang="zh-CN" altLang="en-US" sz="2800" b="1" dirty="0">
                <a:solidFill>
                  <a:srgbClr val="CAA652"/>
                </a:solidFill>
                <a:latin typeface="微软雅黑" panose="020B0503020204020204" pitchFamily="34" charset="-122"/>
                <a:ea typeface="微软雅黑" panose="020B0503020204020204" pitchFamily="34" charset="-122"/>
                <a:cs typeface="Arial" panose="020B0604020202020204" pitchFamily="34" charset="0"/>
              </a:rPr>
              <a:t>团队介绍</a:t>
            </a:r>
          </a:p>
        </p:txBody>
      </p:sp>
      <p:sp>
        <p:nvSpPr>
          <p:cNvPr id="14" name="文本框 40"/>
          <p:cNvSpPr txBox="1">
            <a:spLocks noChangeArrowheads="1"/>
          </p:cNvSpPr>
          <p:nvPr/>
        </p:nvSpPr>
        <p:spPr bwMode="auto">
          <a:xfrm>
            <a:off x="11659235" y="6529070"/>
            <a:ext cx="46609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lang="en-US" altLang="zh-CN"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10" descr="22BQ4YZC0`%%K~6(RXXCAJO"/>
          <p:cNvPicPr>
            <a:picLocks noChangeAspect="1"/>
          </p:cNvPicPr>
          <p:nvPr/>
        </p:nvPicPr>
        <p:blipFill>
          <a:blip r:embed="rId3"/>
          <a:stretch>
            <a:fillRect/>
          </a:stretch>
        </p:blipFill>
        <p:spPr>
          <a:xfrm>
            <a:off x="377825" y="4143375"/>
            <a:ext cx="1195705" cy="1004570"/>
          </a:xfrm>
          <a:prstGeom prst="rect">
            <a:avLst/>
          </a:prstGeom>
        </p:spPr>
      </p:pic>
      <p:pic>
        <p:nvPicPr>
          <p:cNvPr id="12" name="图片 11" descr="22BQ4YZC0`%%K~6(RXXCAJO"/>
          <p:cNvPicPr>
            <a:picLocks noChangeAspect="1"/>
          </p:cNvPicPr>
          <p:nvPr/>
        </p:nvPicPr>
        <p:blipFill>
          <a:blip r:embed="rId3"/>
          <a:stretch>
            <a:fillRect/>
          </a:stretch>
        </p:blipFill>
        <p:spPr>
          <a:xfrm>
            <a:off x="377825" y="1475740"/>
            <a:ext cx="1195705" cy="1004570"/>
          </a:xfrm>
          <a:prstGeom prst="rect">
            <a:avLst/>
          </a:prstGeom>
        </p:spPr>
      </p:pic>
      <p:pic>
        <p:nvPicPr>
          <p:cNvPr id="13" name="图片 12" descr="22BQ4YZC0`%%K~6(RXXCAJO"/>
          <p:cNvPicPr>
            <a:picLocks noChangeAspect="1"/>
          </p:cNvPicPr>
          <p:nvPr/>
        </p:nvPicPr>
        <p:blipFill>
          <a:blip r:embed="rId3"/>
          <a:stretch>
            <a:fillRect/>
          </a:stretch>
        </p:blipFill>
        <p:spPr>
          <a:xfrm>
            <a:off x="6419850" y="1475740"/>
            <a:ext cx="1195705" cy="1004570"/>
          </a:xfrm>
          <a:prstGeom prst="rect">
            <a:avLst/>
          </a:prstGeom>
        </p:spPr>
      </p:pic>
      <p:pic>
        <p:nvPicPr>
          <p:cNvPr id="15" name="图片 14" descr="22BQ4YZC0`%%K~6(RXXCAJO"/>
          <p:cNvPicPr>
            <a:picLocks noChangeAspect="1"/>
          </p:cNvPicPr>
          <p:nvPr/>
        </p:nvPicPr>
        <p:blipFill>
          <a:blip r:embed="rId3"/>
          <a:stretch>
            <a:fillRect/>
          </a:stretch>
        </p:blipFill>
        <p:spPr>
          <a:xfrm>
            <a:off x="6419850" y="4143375"/>
            <a:ext cx="1195705" cy="100457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23" name="圆角矩形 22"/>
          <p:cNvSpPr/>
          <p:nvPr/>
        </p:nvSpPr>
        <p:spPr>
          <a:xfrm>
            <a:off x="3521710" y="646430"/>
            <a:ext cx="4952365" cy="501650"/>
          </a:xfrm>
          <a:prstGeom prst="roundRect">
            <a:avLst/>
          </a:prstGeom>
          <a:ln>
            <a:solidFill>
              <a:srgbClr val="FFC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 name="文本框 17"/>
          <p:cNvSpPr txBox="1"/>
          <p:nvPr/>
        </p:nvSpPr>
        <p:spPr>
          <a:xfrm>
            <a:off x="5131217" y="667985"/>
            <a:ext cx="1620957" cy="480131"/>
          </a:xfrm>
          <a:prstGeom prst="rect">
            <a:avLst/>
          </a:prstGeom>
          <a:solidFill>
            <a:schemeClr val="bg1"/>
          </a:solidFill>
        </p:spPr>
        <p:txBody>
          <a:bodyPr wrap="none" rtlCol="0">
            <a:spAutoFit/>
          </a:bodyPr>
          <a:lstStyle/>
          <a:p>
            <a:pPr>
              <a:lnSpc>
                <a:spcPct val="90000"/>
              </a:lnSpc>
            </a:pPr>
            <a:r>
              <a:rPr lang="zh-CN" altLang="en-US" sz="2800" b="1" dirty="0">
                <a:solidFill>
                  <a:srgbClr val="CAA652"/>
                </a:solidFill>
                <a:latin typeface="微软雅黑" panose="020B0503020204020204" pitchFamily="34" charset="-122"/>
                <a:ea typeface="微软雅黑" panose="020B0503020204020204" pitchFamily="34" charset="-122"/>
                <a:cs typeface="Arial" panose="020B0604020202020204" pitchFamily="34" charset="0"/>
              </a:rPr>
              <a:t>行业背景</a:t>
            </a:r>
          </a:p>
        </p:txBody>
      </p:sp>
      <p:sp>
        <p:nvSpPr>
          <p:cNvPr id="22" name="文本框 40"/>
          <p:cNvSpPr txBox="1">
            <a:spLocks noChangeArrowheads="1"/>
          </p:cNvSpPr>
          <p:nvPr/>
        </p:nvSpPr>
        <p:spPr bwMode="auto">
          <a:xfrm>
            <a:off x="11659235" y="6529070"/>
            <a:ext cx="46609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lang="en-US" altLang="zh-CN"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05</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44" name="直接连接符 43"/>
          <p:cNvCxnSpPr/>
          <p:nvPr/>
        </p:nvCxnSpPr>
        <p:spPr>
          <a:xfrm>
            <a:off x="9565640" y="1604645"/>
            <a:ext cx="0" cy="882015"/>
          </a:xfrm>
          <a:prstGeom prst="line">
            <a:avLst/>
          </a:prstGeom>
          <a:ln w="19050">
            <a:solidFill>
              <a:srgbClr val="C49F16"/>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73095" y="1839913"/>
            <a:ext cx="5649595" cy="738505"/>
          </a:xfrm>
          <a:prstGeom prst="rect">
            <a:avLst/>
          </a:prstGeom>
          <a:noFill/>
          <a:ln>
            <a:noFill/>
          </a:ln>
        </p:spPr>
        <p:txBody>
          <a:bodyPr wrap="square" lIns="0" tIns="0" bIns="0" rtlCol="0" anchor="ctr">
            <a:spAutoFit/>
          </a:bodyPr>
          <a:lstStyle/>
          <a:p>
            <a:pPr fontAlgn="auto">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黄金销售总额巨大，而且</a:t>
            </a:r>
            <a:r>
              <a:rPr lang="en-US" altLang="zh-CN" sz="16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2016</a:t>
            </a:r>
            <a:r>
              <a:rPr lang="zh-CN" altLang="en-US" sz="16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年全国黄金类产品交易</a:t>
            </a:r>
            <a:r>
              <a:rPr lang="en-US" altLang="zh-CN" sz="16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8870</a:t>
            </a:r>
            <a:r>
              <a:rPr lang="zh-CN" altLang="en-US" sz="16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亿</a:t>
            </a:r>
            <a:r>
              <a:rPr lang="zh-CN" altLang="en-US" sz="16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，其中</a:t>
            </a:r>
            <a:r>
              <a:rPr lang="en-US" altLang="zh-CN" sz="16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30%</a:t>
            </a:r>
            <a:r>
              <a:rPr lang="zh-CN" altLang="en-US" sz="1600" dirty="0">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用于黄金投资</a:t>
            </a:r>
            <a:r>
              <a:rPr lang="zh-CN" altLang="en-US" sz="16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。且社会闲置黄金存储量巨大。</a:t>
            </a:r>
            <a:endParaRPr lang="zh-CN" altLang="en-US" sz="1600" dirty="0">
              <a:latin typeface="微软雅黑" panose="020B0503020204020204" pitchFamily="34" charset="-122"/>
              <a:ea typeface="微软雅黑" panose="020B0503020204020204" pitchFamily="34" charset="-122"/>
              <a:sym typeface="+mn-ea"/>
            </a:endParaRPr>
          </a:p>
        </p:txBody>
      </p:sp>
      <p:pic>
        <p:nvPicPr>
          <p:cNvPr id="2" name="图片 1" descr="未标题-1"/>
          <p:cNvPicPr>
            <a:picLocks noChangeAspect="1"/>
          </p:cNvPicPr>
          <p:nvPr/>
        </p:nvPicPr>
        <p:blipFill>
          <a:blip r:embed="rId8" cstate="print"/>
          <a:stretch>
            <a:fillRect/>
          </a:stretch>
        </p:blipFill>
        <p:spPr>
          <a:xfrm>
            <a:off x="10222230" y="1604645"/>
            <a:ext cx="915670" cy="894715"/>
          </a:xfrm>
          <a:prstGeom prst="rect">
            <a:avLst/>
          </a:prstGeom>
        </p:spPr>
      </p:pic>
      <p:cxnSp>
        <p:nvCxnSpPr>
          <p:cNvPr id="26" name="直接连接符 25"/>
          <p:cNvCxnSpPr>
            <a:stCxn id="39" idx="4"/>
            <a:endCxn id="36" idx="0"/>
          </p:cNvCxnSpPr>
          <p:nvPr>
            <p:custDataLst>
              <p:tags r:id="rId1"/>
            </p:custDataLst>
          </p:nvPr>
        </p:nvCxnSpPr>
        <p:spPr>
          <a:xfrm>
            <a:off x="2284811" y="3852616"/>
            <a:ext cx="0" cy="1062355"/>
          </a:xfrm>
          <a:prstGeom prst="line">
            <a:avLst/>
          </a:prstGeom>
          <a:ln w="57150">
            <a:solidFill>
              <a:srgbClr val="E7E6E6"/>
            </a:solidFill>
          </a:ln>
        </p:spPr>
        <p:style>
          <a:lnRef idx="1">
            <a:srgbClr val="E7E6E6"/>
          </a:lnRef>
          <a:fillRef idx="0">
            <a:srgbClr val="E7E6E6"/>
          </a:fillRef>
          <a:effectRef idx="0">
            <a:srgbClr val="E7E6E6"/>
          </a:effectRef>
          <a:fontRef idx="minor">
            <a:srgbClr val="000000"/>
          </a:fontRef>
        </p:style>
      </p:cxnSp>
      <p:sp>
        <p:nvSpPr>
          <p:cNvPr id="36" name="椭圆 35"/>
          <p:cNvSpPr/>
          <p:nvPr>
            <p:custDataLst>
              <p:tags r:id="rId2"/>
            </p:custDataLst>
          </p:nvPr>
        </p:nvSpPr>
        <p:spPr>
          <a:xfrm>
            <a:off x="1949152" y="4914830"/>
            <a:ext cx="669914" cy="669914"/>
          </a:xfrm>
          <a:prstGeom prst="ellipse">
            <a:avLst/>
          </a:prstGeom>
          <a:gradFill>
            <a:gsLst>
              <a:gs pos="0">
                <a:srgbClr val="FECF40"/>
              </a:gs>
              <a:gs pos="100000">
                <a:srgbClr val="846C21"/>
              </a:gs>
            </a:gsLst>
            <a:lin ang="5400000" scaled="0"/>
          </a:gradFill>
          <a:ln>
            <a:noFill/>
          </a:ln>
        </p:spPr>
        <p:style>
          <a:lnRef idx="2">
            <a:srgbClr val="E7E6E6">
              <a:shade val="50000"/>
            </a:srgbClr>
          </a:lnRef>
          <a:fillRef idx="1">
            <a:srgbClr val="E7E6E6"/>
          </a:fillRef>
          <a:effectRef idx="0">
            <a:srgbClr val="E7E6E6"/>
          </a:effectRef>
          <a:fontRef idx="minor">
            <a:srgbClr val="FFFFFF"/>
          </a:fontRef>
        </p:style>
        <p:txBody>
          <a:bodyPr wrap="square" rtlCol="0" anchor="ctr">
            <a:normAutofit fontScale="87500" lnSpcReduction="10000"/>
          </a:bodyPr>
          <a:lstStyle/>
          <a:p>
            <a:pPr lvl="0" algn="ctr">
              <a:defRPr/>
            </a:pPr>
            <a:r>
              <a:rPr lang="en-US" altLang="zh-CN" sz="2800" kern="0" dirty="0"/>
              <a:t>2</a:t>
            </a:r>
            <a:endParaRPr lang="zh-CN" altLang="en-US" sz="2800" kern="0" dirty="0"/>
          </a:p>
        </p:txBody>
      </p:sp>
      <p:sp>
        <p:nvSpPr>
          <p:cNvPr id="39" name="椭圆 38"/>
          <p:cNvSpPr/>
          <p:nvPr>
            <p:custDataLst>
              <p:tags r:id="rId3"/>
            </p:custDataLst>
          </p:nvPr>
        </p:nvSpPr>
        <p:spPr>
          <a:xfrm>
            <a:off x="1949152" y="3182702"/>
            <a:ext cx="669914" cy="669914"/>
          </a:xfrm>
          <a:prstGeom prst="ellipse">
            <a:avLst/>
          </a:prstGeom>
          <a:gradFill>
            <a:gsLst>
              <a:gs pos="0">
                <a:srgbClr val="FECF40"/>
              </a:gs>
              <a:gs pos="100000">
                <a:srgbClr val="846C21"/>
              </a:gs>
            </a:gsLst>
            <a:lin ang="5400000" scaled="0"/>
          </a:gradFill>
          <a:ln>
            <a:noFill/>
          </a:ln>
        </p:spPr>
        <p:style>
          <a:lnRef idx="2">
            <a:srgbClr val="E7E6E6">
              <a:shade val="50000"/>
            </a:srgbClr>
          </a:lnRef>
          <a:fillRef idx="1">
            <a:srgbClr val="E7E6E6"/>
          </a:fillRef>
          <a:effectRef idx="0">
            <a:srgbClr val="E7E6E6"/>
          </a:effectRef>
          <a:fontRef idx="minor">
            <a:srgbClr val="FFFFFF"/>
          </a:fontRef>
        </p:style>
        <p:txBody>
          <a:bodyPr wrap="square" rtlCol="0" anchor="ctr">
            <a:normAutofit fontScale="87500" lnSpcReduction="10000"/>
          </a:bodyPr>
          <a:lstStyle/>
          <a:p>
            <a:pPr lvl="0" algn="ctr">
              <a:defRPr/>
            </a:pPr>
            <a:r>
              <a:rPr lang="en-US" altLang="zh-CN" sz="2800" kern="0"/>
              <a:t>1</a:t>
            </a:r>
            <a:endParaRPr lang="zh-CN" altLang="en-US" sz="2800" kern="0" dirty="0"/>
          </a:p>
        </p:txBody>
      </p:sp>
      <p:sp>
        <p:nvSpPr>
          <p:cNvPr id="40" name="文本框 39"/>
          <p:cNvSpPr txBox="1"/>
          <p:nvPr>
            <p:custDataLst>
              <p:tags r:id="rId4"/>
            </p:custDataLst>
          </p:nvPr>
        </p:nvSpPr>
        <p:spPr>
          <a:xfrm>
            <a:off x="3038557" y="3310337"/>
            <a:ext cx="5010068" cy="414055"/>
          </a:xfrm>
          <a:prstGeom prst="rect">
            <a:avLst/>
          </a:prstGeom>
        </p:spPr>
        <p:txBody>
          <a:bodyPr wrap="square" anchor="b">
            <a:noAutofit/>
          </a:bodyPr>
          <a:lstStyle>
            <a:defPPr>
              <a:defRPr lang="zh-CN"/>
            </a:defPPr>
            <a:lvl1pPr marR="0" lvl="0" indent="0">
              <a:spcBef>
                <a:spcPts val="0"/>
              </a:spcBef>
              <a:spcAft>
                <a:spcPts val="0"/>
              </a:spcAft>
              <a:buClrTx/>
              <a:buSzTx/>
              <a:buFontTx/>
              <a:buNone/>
              <a:defRPr kumimoji="0" sz="2000" b="1" i="0" u="none" strike="noStrike" kern="0" cap="none" spc="0" normalizeH="0" baseline="0">
                <a:ln>
                  <a:noFill/>
                </a:ln>
                <a:solidFill>
                  <a:srgbClr val="000000">
                    <a:lumMod val="65000"/>
                    <a:lumOff val="35000"/>
                  </a:srgbClr>
                </a:solidFill>
                <a:effectLst/>
                <a:uLnTx/>
                <a:uFillTx/>
              </a:defRPr>
            </a:lvl1pPr>
          </a:lstStyle>
          <a:p>
            <a:pPr algn="l"/>
            <a:r>
              <a:rPr lang="zh-CN" altLang="en-US" dirty="0">
                <a:solidFill>
                  <a:schemeClr val="tx1"/>
                </a:solidFill>
                <a:latin typeface="微软雅黑" panose="020B0503020204020204" pitchFamily="34" charset="-122"/>
                <a:ea typeface="微软雅黑" panose="020B0503020204020204" pitchFamily="34" charset="-122"/>
                <a:sym typeface="+mn-ea"/>
              </a:rPr>
              <a:t>黄金消费投资市场需求巨大</a:t>
            </a:r>
            <a:endParaRPr lang="zh-CN" altLang="en-US" dirty="0">
              <a:solidFill>
                <a:schemeClr val="tx1"/>
              </a:solidFill>
              <a:latin typeface="微软雅黑" panose="020B0503020204020204" pitchFamily="34" charset="-122"/>
              <a:ea typeface="微软雅黑" panose="020B0503020204020204" pitchFamily="34" charset="-122"/>
              <a:cs typeface="+mn-ea"/>
              <a:sym typeface="+mn-ea"/>
            </a:endParaRPr>
          </a:p>
        </p:txBody>
      </p:sp>
      <p:sp>
        <p:nvSpPr>
          <p:cNvPr id="3" name="文本框 2"/>
          <p:cNvSpPr txBox="1"/>
          <p:nvPr/>
        </p:nvSpPr>
        <p:spPr>
          <a:xfrm>
            <a:off x="1331377" y="1997675"/>
            <a:ext cx="1706880" cy="423545"/>
          </a:xfrm>
          <a:prstGeom prst="rect">
            <a:avLst/>
          </a:prstGeom>
          <a:solidFill>
            <a:schemeClr val="accent4"/>
          </a:solidFill>
        </p:spPr>
        <p:txBody>
          <a:bodyPr wrap="none" rtlCol="0">
            <a:spAutoFit/>
          </a:bodyPr>
          <a:lstStyle/>
          <a:p>
            <a:pPr>
              <a:lnSpc>
                <a:spcPct val="90000"/>
              </a:lnSpc>
            </a:pPr>
            <a:r>
              <a:rPr lang="zh-CN" altLang="en-US" sz="24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行业分析：</a:t>
            </a:r>
          </a:p>
        </p:txBody>
      </p:sp>
      <p:sp>
        <p:nvSpPr>
          <p:cNvPr id="4" name="文本框 3"/>
          <p:cNvSpPr txBox="1"/>
          <p:nvPr/>
        </p:nvSpPr>
        <p:spPr>
          <a:xfrm>
            <a:off x="3129280" y="3804285"/>
            <a:ext cx="5344795" cy="539750"/>
          </a:xfrm>
          <a:prstGeom prst="rect">
            <a:avLst/>
          </a:prstGeom>
          <a:noFill/>
          <a:ln>
            <a:noFill/>
          </a:ln>
          <a:extLst>
            <a:ext uri="{909E8E84-426E-40DD-AFC4-6F175D3DCCD1}">
              <a14:hiddenFill xmlns:a14="http://schemas.microsoft.com/office/drawing/2010/main">
                <a:solidFill>
                  <a:srgbClr val="E6BA1A"/>
                </a:solidFill>
              </a14:hiddenFill>
            </a:ext>
          </a:extLst>
        </p:spPr>
        <p:txBody>
          <a:bodyPr lIns="0" tIns="0" bIns="0" anchor="ctr"/>
          <a:lstStyle/>
          <a:p>
            <a:pPr marL="0" marR="0" indent="0" algn="l" defTabSz="914400" rtl="0" fontAlgn="auto">
              <a:lnSpc>
                <a:spcPct val="150000"/>
              </a:lnSpc>
              <a:spcBef>
                <a:spcPts val="0"/>
              </a:spcBef>
              <a:spcAft>
                <a:spcPts val="0"/>
              </a:spcAft>
              <a:buClrTx/>
              <a:buSzTx/>
              <a:buFontTx/>
              <a:buNone/>
            </a:pPr>
            <a:r>
              <a:rPr lang="zh-CN" altLang="en-US" sz="1400" dirty="0">
                <a:solidFill>
                  <a:schemeClr val="tx1"/>
                </a:solidFill>
                <a:latin typeface="微软雅黑" panose="020B0503020204020204" pitchFamily="34" charset="-122"/>
                <a:ea typeface="微软雅黑" panose="020B0503020204020204" pitchFamily="34" charset="-122"/>
                <a:sym typeface="+mn-ea"/>
              </a:rPr>
              <a:t>2016年增量市场：黄金理财、投资金条及纸黄金销量</a:t>
            </a:r>
            <a:r>
              <a:rPr lang="zh-CN" altLang="en-US" sz="1400" b="1" dirty="0">
                <a:solidFill>
                  <a:srgbClr val="FF0000"/>
                </a:solidFill>
                <a:latin typeface="微软雅黑" panose="020B0503020204020204" pitchFamily="34" charset="-122"/>
                <a:ea typeface="微软雅黑" panose="020B0503020204020204" pitchFamily="34" charset="-122"/>
                <a:sym typeface="+mn-ea"/>
              </a:rPr>
              <a:t> 1100 吨约</a:t>
            </a:r>
            <a:r>
              <a:rPr lang="en-US" altLang="zh-CN" sz="1400" b="1" dirty="0">
                <a:solidFill>
                  <a:srgbClr val="FF0000"/>
                </a:solidFill>
                <a:latin typeface="微软雅黑" panose="020B0503020204020204" pitchFamily="34" charset="-122"/>
                <a:ea typeface="微软雅黑" panose="020B0503020204020204" pitchFamily="34" charset="-122"/>
                <a:sym typeface="+mn-ea"/>
              </a:rPr>
              <a:t>2900</a:t>
            </a:r>
            <a:r>
              <a:rPr lang="zh-CN" altLang="en-US" sz="1400" b="1" dirty="0">
                <a:solidFill>
                  <a:srgbClr val="FF0000"/>
                </a:solidFill>
                <a:latin typeface="微软雅黑" panose="020B0503020204020204" pitchFamily="34" charset="-122"/>
                <a:ea typeface="微软雅黑" panose="020B0503020204020204" pitchFamily="34" charset="-122"/>
                <a:sym typeface="+mn-ea"/>
              </a:rPr>
              <a:t>亿元</a:t>
            </a:r>
          </a:p>
        </p:txBody>
      </p:sp>
      <p:sp>
        <p:nvSpPr>
          <p:cNvPr id="5" name="文本框 4"/>
          <p:cNvSpPr txBox="1"/>
          <p:nvPr>
            <p:custDataLst>
              <p:tags r:id="rId5"/>
            </p:custDataLst>
          </p:nvPr>
        </p:nvSpPr>
        <p:spPr>
          <a:xfrm>
            <a:off x="3038557" y="4914625"/>
            <a:ext cx="5010068" cy="414055"/>
          </a:xfrm>
          <a:prstGeom prst="rect">
            <a:avLst/>
          </a:prstGeom>
        </p:spPr>
        <p:txBody>
          <a:bodyPr wrap="square" anchor="b">
            <a:noAutofit/>
          </a:bodyPr>
          <a:lstStyle>
            <a:defPPr>
              <a:defRPr lang="zh-CN"/>
            </a:defPPr>
            <a:lvl1pPr marR="0" lvl="0" indent="0">
              <a:spcBef>
                <a:spcPts val="0"/>
              </a:spcBef>
              <a:spcAft>
                <a:spcPts val="0"/>
              </a:spcAft>
              <a:buClrTx/>
              <a:buSzTx/>
              <a:buFontTx/>
              <a:buNone/>
              <a:defRPr kumimoji="0" sz="2000" b="1" i="0" u="none" strike="noStrike" kern="0" cap="none" spc="0" normalizeH="0" baseline="0">
                <a:ln>
                  <a:noFill/>
                </a:ln>
                <a:solidFill>
                  <a:srgbClr val="000000">
                    <a:lumMod val="65000"/>
                    <a:lumOff val="35000"/>
                  </a:srgbClr>
                </a:solidFill>
                <a:effectLst/>
                <a:uLnTx/>
                <a:uFillTx/>
              </a:defRPr>
            </a:lvl1pPr>
          </a:lstStyle>
          <a:p>
            <a:pPr algn="l"/>
            <a:r>
              <a:rPr lang="zh-CN" altLang="en-US" dirty="0">
                <a:solidFill>
                  <a:schemeClr val="tx1"/>
                </a:solidFill>
                <a:latin typeface="微软雅黑" panose="020B0503020204020204" pitchFamily="34" charset="-122"/>
                <a:ea typeface="微软雅黑" panose="020B0503020204020204" pitchFamily="34" charset="-122"/>
                <a:sym typeface="+mn-ea"/>
              </a:rPr>
              <a:t>黄金存量市场巨</a:t>
            </a:r>
            <a:r>
              <a:rPr lang="zh-CN" altLang="en-US" dirty="0" smtClean="0">
                <a:solidFill>
                  <a:schemeClr val="tx1"/>
                </a:solidFill>
                <a:latin typeface="微软雅黑" panose="020B0503020204020204" pitchFamily="34" charset="-122"/>
                <a:ea typeface="微软雅黑" panose="020B0503020204020204" pitchFamily="34" charset="-122"/>
                <a:sym typeface="+mn-ea"/>
              </a:rPr>
              <a:t>大且完全闲置。</a:t>
            </a:r>
            <a:endParaRPr lang="zh-CN" altLang="en-US" dirty="0">
              <a:solidFill>
                <a:schemeClr val="tx1"/>
              </a:solidFill>
              <a:latin typeface="微软雅黑" panose="020B0503020204020204" pitchFamily="34" charset="-122"/>
              <a:ea typeface="微软雅黑" panose="020B0503020204020204" pitchFamily="34" charset="-122"/>
              <a:cs typeface="+mn-ea"/>
              <a:sym typeface="+mn-ea"/>
            </a:endParaRPr>
          </a:p>
        </p:txBody>
      </p:sp>
      <p:sp>
        <p:nvSpPr>
          <p:cNvPr id="6" name="文本框 5"/>
          <p:cNvSpPr txBox="1"/>
          <p:nvPr/>
        </p:nvSpPr>
        <p:spPr>
          <a:xfrm>
            <a:off x="3129280" y="5139690"/>
            <a:ext cx="7305675" cy="539750"/>
          </a:xfrm>
          <a:prstGeom prst="rect">
            <a:avLst/>
          </a:prstGeom>
          <a:noFill/>
          <a:ln>
            <a:noFill/>
          </a:ln>
          <a:extLst>
            <a:ext uri="{909E8E84-426E-40DD-AFC4-6F175D3DCCD1}">
              <a14:hiddenFill xmlns:a14="http://schemas.microsoft.com/office/drawing/2010/main">
                <a:solidFill>
                  <a:srgbClr val="E6BA1A"/>
                </a:solidFill>
              </a14:hiddenFill>
            </a:ext>
          </a:extLst>
        </p:spPr>
        <p:txBody>
          <a:bodyPr lIns="0" tIns="0" bIns="0" anchor="ctr"/>
          <a:lstStyle/>
          <a:p>
            <a:pPr marL="0" marR="0" indent="0" algn="l" defTabSz="914400" rtl="0" fontAlgn="auto">
              <a:lnSpc>
                <a:spcPct val="150000"/>
              </a:lnSpc>
              <a:spcBef>
                <a:spcPts val="0"/>
              </a:spcBef>
              <a:spcAft>
                <a:spcPts val="0"/>
              </a:spcAft>
              <a:buClrTx/>
              <a:buSzTx/>
              <a:buFontTx/>
              <a:buNone/>
            </a:pPr>
            <a:r>
              <a:rPr lang="zh-CN" altLang="en-US" sz="1400" b="1" dirty="0">
                <a:latin typeface="微软雅黑" panose="020B0503020204020204" pitchFamily="34" charset="-122"/>
                <a:ea typeface="微软雅黑" panose="020B0503020204020204" pitchFamily="34" charset="-122"/>
                <a:sym typeface="+mn-ea"/>
              </a:rPr>
              <a:t>存量市场（</a:t>
            </a:r>
            <a:r>
              <a:rPr lang="zh-CN" altLang="en-US" sz="1400" dirty="0">
                <a:latin typeface="微软雅黑" panose="020B0503020204020204" pitchFamily="34" charset="-122"/>
                <a:ea typeface="微软雅黑" panose="020B0503020204020204" pitchFamily="34" charset="-122"/>
                <a:sym typeface="+mn-ea"/>
              </a:rPr>
              <a:t>上海黄金交易所保守统计</a:t>
            </a:r>
            <a:r>
              <a:rPr lang="zh-CN" altLang="en-US" sz="1400" b="1"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民间闲置黄金存量高达 </a:t>
            </a:r>
            <a:r>
              <a:rPr lang="en-US" altLang="zh-CN" sz="1400" b="1" dirty="0">
                <a:solidFill>
                  <a:srgbClr val="FF0000"/>
                </a:solidFill>
                <a:latin typeface="微软雅黑" panose="020B0503020204020204" pitchFamily="34" charset="-122"/>
                <a:ea typeface="微软雅黑" panose="020B0503020204020204" pitchFamily="34" charset="-122"/>
                <a:sym typeface="+mn-ea"/>
              </a:rPr>
              <a:t>1.5</a:t>
            </a:r>
            <a:r>
              <a:rPr lang="zh-CN" altLang="en-US" sz="1400" b="1" dirty="0">
                <a:solidFill>
                  <a:srgbClr val="FF0000"/>
                </a:solidFill>
                <a:latin typeface="微软雅黑" panose="020B0503020204020204" pitchFamily="34" charset="-122"/>
                <a:ea typeface="微软雅黑" panose="020B0503020204020204" pitchFamily="34" charset="-122"/>
                <a:sym typeface="+mn-ea"/>
              </a:rPr>
              <a:t>万 吨 </a:t>
            </a:r>
            <a:r>
              <a:rPr lang="en-US" altLang="zh-CN" sz="1400" b="1" dirty="0">
                <a:solidFill>
                  <a:srgbClr val="FF0000"/>
                </a:solidFill>
                <a:latin typeface="微软雅黑" panose="020B0503020204020204" pitchFamily="34" charset="-122"/>
                <a:ea typeface="微软雅黑" panose="020B0503020204020204" pitchFamily="34" charset="-122"/>
                <a:sym typeface="+mn-ea"/>
              </a:rPr>
              <a:t>= 4</a:t>
            </a:r>
            <a:r>
              <a:rPr lang="zh-CN" altLang="en-US" sz="1400" b="1" dirty="0">
                <a:solidFill>
                  <a:srgbClr val="FF0000"/>
                </a:solidFill>
                <a:latin typeface="微软雅黑" panose="020B0503020204020204" pitchFamily="34" charset="-122"/>
                <a:ea typeface="微软雅黑" panose="020B0503020204020204" pitchFamily="34" charset="-122"/>
                <a:sym typeface="+mn-ea"/>
              </a:rPr>
              <a:t>万 亿</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2" name="圆角矩形 1"/>
          <p:cNvSpPr/>
          <p:nvPr/>
        </p:nvSpPr>
        <p:spPr>
          <a:xfrm>
            <a:off x="3463290" y="153670"/>
            <a:ext cx="4952365" cy="501650"/>
          </a:xfrm>
          <a:prstGeom prst="roundRect">
            <a:avLst/>
          </a:prstGeom>
          <a:ln>
            <a:solidFill>
              <a:srgbClr val="FFC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 name="文本框 40"/>
          <p:cNvSpPr txBox="1">
            <a:spLocks noChangeArrowheads="1"/>
          </p:cNvSpPr>
          <p:nvPr/>
        </p:nvSpPr>
        <p:spPr bwMode="auto">
          <a:xfrm>
            <a:off x="11659235" y="6529070"/>
            <a:ext cx="46609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lang="en-US" altLang="zh-CN"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06</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MH_Other_4"/>
          <p:cNvSpPr/>
          <p:nvPr/>
        </p:nvSpPr>
        <p:spPr>
          <a:xfrm>
            <a:off x="8031262" y="4396707"/>
            <a:ext cx="1416050" cy="1416050"/>
          </a:xfrm>
          <a:prstGeom prst="ellipse">
            <a:avLst/>
          </a:prstGeom>
          <a:solidFill>
            <a:srgbClr val="575556"/>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MH_Other_1"/>
          <p:cNvSpPr/>
          <p:nvPr/>
        </p:nvSpPr>
        <p:spPr>
          <a:xfrm>
            <a:off x="6336860" y="4396390"/>
            <a:ext cx="1414780" cy="1416050"/>
          </a:xfrm>
          <a:prstGeom prst="ellipse">
            <a:avLst/>
          </a:prstGeom>
          <a:solidFill>
            <a:srgbClr val="575556"/>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MH_Other_1"/>
          <p:cNvSpPr/>
          <p:nvPr/>
        </p:nvSpPr>
        <p:spPr>
          <a:xfrm>
            <a:off x="9801265" y="4385050"/>
            <a:ext cx="1414780" cy="1416050"/>
          </a:xfrm>
          <a:prstGeom prst="ellipse">
            <a:avLst/>
          </a:prstGeom>
          <a:solidFill>
            <a:srgbClr val="575556"/>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MH_Other_2"/>
          <p:cNvSpPr/>
          <p:nvPr/>
        </p:nvSpPr>
        <p:spPr>
          <a:xfrm>
            <a:off x="4526539" y="4385050"/>
            <a:ext cx="1416050" cy="1416050"/>
          </a:xfrm>
          <a:prstGeom prst="ellipse">
            <a:avLst/>
          </a:prstGeom>
          <a:solidFill>
            <a:srgbClr val="575556"/>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MH_Other_3"/>
          <p:cNvSpPr/>
          <p:nvPr/>
        </p:nvSpPr>
        <p:spPr>
          <a:xfrm>
            <a:off x="2733806" y="4385050"/>
            <a:ext cx="1416050" cy="1416050"/>
          </a:xfrm>
          <a:prstGeom prst="ellipse">
            <a:avLst/>
          </a:prstGeom>
          <a:solidFill>
            <a:srgbClr val="575556"/>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 name="MH_Other_4"/>
          <p:cNvSpPr/>
          <p:nvPr/>
        </p:nvSpPr>
        <p:spPr>
          <a:xfrm>
            <a:off x="1082326" y="4385050"/>
            <a:ext cx="1416050" cy="1416050"/>
          </a:xfrm>
          <a:prstGeom prst="ellipse">
            <a:avLst/>
          </a:prstGeom>
          <a:solidFill>
            <a:srgbClr val="575556"/>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 name="MH_Other_5"/>
          <p:cNvSpPr/>
          <p:nvPr/>
        </p:nvSpPr>
        <p:spPr>
          <a:xfrm>
            <a:off x="650313" y="4995526"/>
            <a:ext cx="10959662" cy="217775"/>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12700" cmpd="sng">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MH_SubTitle_1"/>
          <p:cNvSpPr/>
          <p:nvPr/>
        </p:nvSpPr>
        <p:spPr>
          <a:xfrm>
            <a:off x="1173131" y="4475220"/>
            <a:ext cx="1235075" cy="1235075"/>
          </a:xfrm>
          <a:prstGeom prst="ellipse">
            <a:avLst/>
          </a:prstGeom>
          <a:solidFill>
            <a:srgbClr val="E6BA1A"/>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手续费高</a:t>
            </a:r>
          </a:p>
        </p:txBody>
      </p:sp>
      <p:sp>
        <p:nvSpPr>
          <p:cNvPr id="25" name="MH_SubTitle_2"/>
          <p:cNvSpPr/>
          <p:nvPr/>
        </p:nvSpPr>
        <p:spPr>
          <a:xfrm>
            <a:off x="2823976" y="4475220"/>
            <a:ext cx="1235075" cy="1235075"/>
          </a:xfrm>
          <a:prstGeom prst="ellipse">
            <a:avLst/>
          </a:prstGeom>
          <a:solidFill>
            <a:srgbClr val="E6BA1A"/>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无</a:t>
            </a:r>
          </a:p>
          <a:p>
            <a:pPr marL="0" marR="0" lvl="0" indent="0" algn="ctr"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利息</a:t>
            </a:r>
          </a:p>
        </p:txBody>
      </p:sp>
      <p:sp>
        <p:nvSpPr>
          <p:cNvPr id="32" name="MH_SubTitle_3"/>
          <p:cNvSpPr/>
          <p:nvPr/>
        </p:nvSpPr>
        <p:spPr>
          <a:xfrm>
            <a:off x="4617344" y="4475220"/>
            <a:ext cx="1235075" cy="1235075"/>
          </a:xfrm>
          <a:prstGeom prst="ellipse">
            <a:avLst/>
          </a:prstGeom>
          <a:solidFill>
            <a:srgbClr val="E6BA1A"/>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无</a:t>
            </a:r>
          </a:p>
          <a:p>
            <a:pPr marL="0" marR="0" lvl="0" indent="0" algn="ctr"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实物</a:t>
            </a:r>
          </a:p>
        </p:txBody>
      </p:sp>
      <p:sp>
        <p:nvSpPr>
          <p:cNvPr id="33" name="MH_SubTitle_4"/>
          <p:cNvSpPr/>
          <p:nvPr/>
        </p:nvSpPr>
        <p:spPr>
          <a:xfrm>
            <a:off x="9891118" y="4475220"/>
            <a:ext cx="1235075" cy="1235075"/>
          </a:xfrm>
          <a:prstGeom prst="ellipse">
            <a:avLst/>
          </a:prstGeom>
          <a:solidFill>
            <a:srgbClr val="E6BA1A"/>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风险大</a:t>
            </a:r>
          </a:p>
        </p:txBody>
      </p:sp>
      <p:sp>
        <p:nvSpPr>
          <p:cNvPr id="34" name="MH_Other_6"/>
          <p:cNvSpPr>
            <a:spLocks noChangeArrowheads="1"/>
          </p:cNvSpPr>
          <p:nvPr/>
        </p:nvSpPr>
        <p:spPr bwMode="auto">
          <a:xfrm rot="10800000" flipV="1">
            <a:off x="847699" y="5818245"/>
            <a:ext cx="1809750" cy="246380"/>
          </a:xfrm>
          <a:prstGeom prst="ellipse">
            <a:avLst/>
          </a:prstGeom>
          <a:gradFill rotWithShape="1">
            <a:gsLst>
              <a:gs pos="0">
                <a:schemeClr val="tx1">
                  <a:lumMod val="50000"/>
                  <a:lumOff val="50000"/>
                </a:schemeClr>
              </a:gs>
              <a:gs pos="100000">
                <a:srgbClr val="EEECE1">
                  <a:alpha val="0"/>
                </a:srgbClr>
              </a:gs>
            </a:gsLst>
            <a:path path="shape">
              <a:fillToRect l="50000" t="50000" r="50000" b="50000"/>
            </a:path>
          </a:gradFill>
          <a:ln w="9525">
            <a:noFill/>
            <a:round/>
          </a:ln>
          <a:effectLst/>
        </p:spPr>
        <p:txBody>
          <a:bodyPr wrap="none" anchor="ctr"/>
          <a:lstStyle/>
          <a:p>
            <a:pPr marL="0" marR="0" lvl="0" indent="0" algn="l"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5" name="MH_Other_7"/>
          <p:cNvSpPr>
            <a:spLocks noChangeArrowheads="1"/>
          </p:cNvSpPr>
          <p:nvPr/>
        </p:nvSpPr>
        <p:spPr bwMode="auto">
          <a:xfrm rot="10800000" flipV="1">
            <a:off x="2550926" y="5818245"/>
            <a:ext cx="1808480" cy="246380"/>
          </a:xfrm>
          <a:prstGeom prst="ellipse">
            <a:avLst/>
          </a:prstGeom>
          <a:gradFill rotWithShape="1">
            <a:gsLst>
              <a:gs pos="0">
                <a:schemeClr val="tx1">
                  <a:lumMod val="50000"/>
                  <a:lumOff val="50000"/>
                </a:schemeClr>
              </a:gs>
              <a:gs pos="100000">
                <a:srgbClr val="EEECE1">
                  <a:alpha val="0"/>
                </a:srgbClr>
              </a:gs>
            </a:gsLst>
            <a:path path="shape">
              <a:fillToRect l="50000" t="50000" r="50000" b="50000"/>
            </a:path>
          </a:gradFill>
          <a:ln w="9525">
            <a:noFill/>
            <a:round/>
          </a:ln>
          <a:effectLst/>
        </p:spPr>
        <p:txBody>
          <a:bodyPr wrap="none" anchor="ctr"/>
          <a:lstStyle/>
          <a:p>
            <a:pPr marL="0" marR="0" lvl="0" indent="0" algn="l"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6" name="MH_Other_8"/>
          <p:cNvSpPr>
            <a:spLocks noChangeArrowheads="1"/>
          </p:cNvSpPr>
          <p:nvPr/>
        </p:nvSpPr>
        <p:spPr bwMode="auto">
          <a:xfrm rot="10800000" flipV="1">
            <a:off x="4318894" y="5818245"/>
            <a:ext cx="1807845" cy="246380"/>
          </a:xfrm>
          <a:prstGeom prst="ellipse">
            <a:avLst/>
          </a:prstGeom>
          <a:gradFill rotWithShape="1">
            <a:gsLst>
              <a:gs pos="0">
                <a:schemeClr val="tx1">
                  <a:lumMod val="50000"/>
                  <a:lumOff val="50000"/>
                </a:schemeClr>
              </a:gs>
              <a:gs pos="100000">
                <a:srgbClr val="EEECE1">
                  <a:alpha val="0"/>
                </a:srgbClr>
              </a:gs>
            </a:gsLst>
            <a:path path="shape">
              <a:fillToRect l="50000" t="50000" r="50000" b="50000"/>
            </a:path>
          </a:gradFill>
          <a:ln w="9525">
            <a:noFill/>
            <a:round/>
          </a:ln>
          <a:effectLst/>
        </p:spPr>
        <p:txBody>
          <a:bodyPr wrap="none" anchor="ctr"/>
          <a:lstStyle/>
          <a:p>
            <a:pPr marL="0" marR="0" lvl="0" indent="0" algn="l"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7" name="MH_Other_9"/>
          <p:cNvSpPr>
            <a:spLocks noChangeArrowheads="1"/>
          </p:cNvSpPr>
          <p:nvPr/>
        </p:nvSpPr>
        <p:spPr bwMode="auto">
          <a:xfrm rot="10800000" flipV="1">
            <a:off x="7832102" y="5818245"/>
            <a:ext cx="1807845" cy="246380"/>
          </a:xfrm>
          <a:prstGeom prst="ellipse">
            <a:avLst/>
          </a:prstGeom>
          <a:gradFill rotWithShape="1">
            <a:gsLst>
              <a:gs pos="0">
                <a:schemeClr val="tx1">
                  <a:lumMod val="50000"/>
                  <a:lumOff val="50000"/>
                </a:schemeClr>
              </a:gs>
              <a:gs pos="100000">
                <a:srgbClr val="EEECE1">
                  <a:alpha val="0"/>
                </a:srgbClr>
              </a:gs>
            </a:gsLst>
            <a:path path="shape">
              <a:fillToRect l="50000" t="50000" r="50000" b="50000"/>
            </a:path>
          </a:gradFill>
          <a:ln w="9525">
            <a:noFill/>
            <a:round/>
          </a:ln>
          <a:effectLst/>
        </p:spPr>
        <p:txBody>
          <a:bodyPr wrap="none" anchor="ctr"/>
          <a:lstStyle/>
          <a:p>
            <a:pPr marL="0" marR="0" lvl="0" indent="0" algn="l"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8" name="MH_SubTitle_4"/>
          <p:cNvSpPr/>
          <p:nvPr/>
        </p:nvSpPr>
        <p:spPr>
          <a:xfrm>
            <a:off x="6426712" y="4486877"/>
            <a:ext cx="1235075" cy="1235075"/>
          </a:xfrm>
          <a:prstGeom prst="ellipse">
            <a:avLst/>
          </a:prstGeom>
          <a:solidFill>
            <a:srgbClr val="E6BA1A"/>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无</a:t>
            </a:r>
          </a:p>
          <a:p>
            <a:pPr marL="0" marR="0" lvl="0" indent="0" algn="ctr"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资质</a:t>
            </a:r>
          </a:p>
        </p:txBody>
      </p:sp>
      <p:sp>
        <p:nvSpPr>
          <p:cNvPr id="39" name="MH_SubTitle_1"/>
          <p:cNvSpPr/>
          <p:nvPr/>
        </p:nvSpPr>
        <p:spPr>
          <a:xfrm>
            <a:off x="8122067" y="4486877"/>
            <a:ext cx="1235075" cy="1235075"/>
          </a:xfrm>
          <a:prstGeom prst="ellipse">
            <a:avLst/>
          </a:prstGeom>
          <a:solidFill>
            <a:srgbClr val="E6BA1A"/>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latinLnBrk="0" hangingPunct="1">
              <a:spcBef>
                <a:spcPts val="0"/>
              </a:spcBef>
              <a:spcAft>
                <a:spcPts val="0"/>
              </a:spcAft>
              <a:buClrTx/>
              <a:buSzTx/>
              <a:buFontTx/>
              <a:buNone/>
              <a:defRPr/>
            </a:pPr>
            <a:r>
              <a:rPr lang="zh-CN" altLang="en-US" sz="2400" b="1" dirty="0">
                <a:solidFill>
                  <a:srgbClr val="FFFFFF"/>
                </a:solidFill>
                <a:latin typeface="微软雅黑" panose="020B0503020204020204" pitchFamily="34" charset="-122"/>
                <a:ea typeface="微软雅黑" panose="020B0503020204020204" pitchFamily="34" charset="-122"/>
              </a:rPr>
              <a:t>门槛高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0" name="MH_Other_8"/>
          <p:cNvSpPr>
            <a:spLocks noChangeArrowheads="1"/>
          </p:cNvSpPr>
          <p:nvPr/>
        </p:nvSpPr>
        <p:spPr bwMode="auto">
          <a:xfrm rot="10800000" flipV="1">
            <a:off x="6130145" y="5829585"/>
            <a:ext cx="1807845" cy="246380"/>
          </a:xfrm>
          <a:prstGeom prst="ellipse">
            <a:avLst/>
          </a:prstGeom>
          <a:gradFill rotWithShape="1">
            <a:gsLst>
              <a:gs pos="0">
                <a:schemeClr val="tx1">
                  <a:lumMod val="50000"/>
                  <a:lumOff val="50000"/>
                </a:schemeClr>
              </a:gs>
              <a:gs pos="100000">
                <a:srgbClr val="EEECE1">
                  <a:alpha val="0"/>
                </a:srgbClr>
              </a:gs>
            </a:gsLst>
            <a:path path="shape">
              <a:fillToRect l="50000" t="50000" r="50000" b="50000"/>
            </a:path>
          </a:gradFill>
          <a:ln w="9525">
            <a:noFill/>
            <a:round/>
          </a:ln>
          <a:effectLst/>
        </p:spPr>
        <p:txBody>
          <a:bodyPr wrap="none" anchor="ctr"/>
          <a:lstStyle/>
          <a:p>
            <a:pPr marL="0" marR="0" lvl="0" indent="0" algn="l"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1" name="MH_Other_8"/>
          <p:cNvSpPr>
            <a:spLocks noChangeArrowheads="1"/>
          </p:cNvSpPr>
          <p:nvPr/>
        </p:nvSpPr>
        <p:spPr bwMode="auto">
          <a:xfrm rot="10800000" flipV="1">
            <a:off x="9604732" y="5848986"/>
            <a:ext cx="1807845" cy="246380"/>
          </a:xfrm>
          <a:prstGeom prst="ellipse">
            <a:avLst/>
          </a:prstGeom>
          <a:gradFill rotWithShape="1">
            <a:gsLst>
              <a:gs pos="0">
                <a:schemeClr val="tx1">
                  <a:lumMod val="50000"/>
                  <a:lumOff val="50000"/>
                </a:schemeClr>
              </a:gs>
              <a:gs pos="100000">
                <a:srgbClr val="EEECE1">
                  <a:alpha val="0"/>
                </a:srgbClr>
              </a:gs>
            </a:gsLst>
            <a:path path="shape">
              <a:fillToRect l="50000" t="50000" r="50000" b="50000"/>
            </a:path>
          </a:gradFill>
          <a:ln w="9525">
            <a:noFill/>
            <a:round/>
          </a:ln>
          <a:effectLst/>
        </p:spPr>
        <p:txBody>
          <a:bodyPr wrap="none" anchor="ctr"/>
          <a:lstStyle/>
          <a:p>
            <a:pPr marL="0" marR="0" lvl="0" indent="0" algn="l"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6" name="TextBox 25"/>
          <p:cNvSpPr txBox="1"/>
          <p:nvPr/>
        </p:nvSpPr>
        <p:spPr>
          <a:xfrm>
            <a:off x="792405" y="1889680"/>
            <a:ext cx="10402784" cy="2215515"/>
          </a:xfrm>
          <a:prstGeom prst="rect">
            <a:avLst/>
          </a:prstGeom>
          <a:noFill/>
          <a:ln>
            <a:noFill/>
          </a:ln>
        </p:spPr>
        <p:txBody>
          <a:bodyPr wrap="square" lIns="0" tIns="0" bIns="0" rtlCol="0" anchor="ctr">
            <a:spAutoFit/>
          </a:bodyPr>
          <a:lstStyle/>
          <a:p>
            <a:pPr>
              <a:lnSpc>
                <a:spcPct val="150000"/>
              </a:lnSpc>
            </a:pPr>
            <a:r>
              <a:rPr lang="en-US" altLang="zh-CN" sz="1600" b="1"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银行机构的黄金、钻石相关业务不专业、低端、服务差、服务空白，如贵金属销售、黄金投资理财、黄金回购、黄金托管、黄金保管、黄金交割、鉴定抵押、金价对冲、实物配送等业务均有巨大市场及发展空间。</a:t>
            </a:r>
            <a:endParaRPr lang="en-US" altLang="zh-CN" sz="1600" b="1"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lvl="0">
              <a:lnSpc>
                <a:spcPct val="150000"/>
              </a:lnSpc>
            </a:pPr>
            <a:r>
              <a:rPr lang="en-US" altLang="zh-CN" sz="1600" b="1" dirty="0">
                <a:latin typeface="微软雅黑" panose="020B0503020204020204" pitchFamily="34" charset="-122"/>
                <a:ea typeface="微软雅黑" panose="020B0503020204020204" pitchFamily="34" charset="-122"/>
                <a:cs typeface="Arial" panose="020B0604020202020204" pitchFamily="34" charset="0"/>
                <a:sym typeface="+mn-ea"/>
              </a:rPr>
              <a:t>2</a:t>
            </a:r>
            <a:r>
              <a:rPr lang="zh-CN" altLang="en-US" sz="1600" b="1" dirty="0">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600" b="1"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个人黄金投资渠道不流畅、痛点多：传统黄金投资如银行纸黄金、定存金、黄金ETF、银行黄金定投、实物投资金条等存在手续费高、无利息收益、实物服务差、回购困难、存储风险等疼点、</a:t>
            </a:r>
          </a:p>
          <a:p>
            <a:pPr lvl="0">
              <a:lnSpc>
                <a:spcPct val="150000"/>
              </a:lnSpc>
            </a:pPr>
            <a:r>
              <a:rPr lang="zh-CN" altLang="en-US" sz="1600" b="1"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3、</a:t>
            </a:r>
            <a:r>
              <a:rPr lang="zh-CN" altLang="en-US" sz="1600" b="1" dirty="0">
                <a:latin typeface="微软雅黑" panose="020B0503020204020204" pitchFamily="34" charset="-122"/>
                <a:ea typeface="微软雅黑" panose="020B0503020204020204" pitchFamily="34" charset="-122"/>
                <a:cs typeface="宋体" panose="02010600030101010101" pitchFamily="2" charset="-122"/>
                <a:sym typeface="+mn-ea"/>
              </a:rPr>
              <a:t>目前黄金的投资回购渠道匮乏，且没有任何针对1.5万吨黄金资产盘活的业务。</a:t>
            </a:r>
          </a:p>
          <a:p>
            <a:pPr lvl="0">
              <a:lnSpc>
                <a:spcPct val="150000"/>
              </a:lnSpc>
            </a:pPr>
            <a:r>
              <a:rPr lang="en-US" altLang="zh-CN" sz="1600" b="1" dirty="0">
                <a:latin typeface="微软雅黑" panose="020B0503020204020204" pitchFamily="34" charset="-122"/>
                <a:ea typeface="微软雅黑" panose="020B0503020204020204" pitchFamily="34" charset="-122"/>
                <a:cs typeface="宋体" panose="02010600030101010101" pitchFamily="2" charset="-122"/>
                <a:sym typeface="+mn-ea"/>
              </a:rPr>
              <a:t>4</a:t>
            </a:r>
            <a:r>
              <a:rPr lang="zh-CN" altLang="en-US" sz="1600" b="1" dirty="0">
                <a:latin typeface="微软雅黑" panose="020B0503020204020204" pitchFamily="34" charset="-122"/>
                <a:ea typeface="微软雅黑" panose="020B0503020204020204" pitchFamily="34" charset="-122"/>
                <a:cs typeface="宋体" panose="02010600030101010101" pitchFamily="2" charset="-122"/>
                <a:sym typeface="+mn-ea"/>
              </a:rPr>
              <a:t>、</a:t>
            </a:r>
          </a:p>
        </p:txBody>
      </p:sp>
      <p:sp>
        <p:nvSpPr>
          <p:cNvPr id="9" name="文本框 8"/>
          <p:cNvSpPr txBox="1"/>
          <p:nvPr/>
        </p:nvSpPr>
        <p:spPr>
          <a:xfrm>
            <a:off x="4197350" y="1258570"/>
            <a:ext cx="3218189" cy="332399"/>
          </a:xfrm>
          <a:prstGeom prst="rect">
            <a:avLst/>
          </a:prstGeom>
          <a:noFill/>
          <a:ln>
            <a:noFill/>
          </a:ln>
          <a:extLst>
            <a:ext uri="{909E8E84-426E-40DD-AFC4-6F175D3DCCD1}">
              <a14:hiddenFill xmlns:a14="http://schemas.microsoft.com/office/drawing/2010/main">
                <a:solidFill>
                  <a:srgbClr val="E6BA1A"/>
                </a:solidFill>
              </a14:hiddenFill>
            </a:ext>
          </a:extLst>
        </p:spPr>
        <p:txBody>
          <a:bodyPr wrap="none" lIns="0" tIns="0" bIns="0" anchor="t">
            <a:spAutoFit/>
          </a:bodyPr>
          <a:lstStyle/>
          <a:p>
            <a:pPr algn="l">
              <a:lnSpc>
                <a:spcPct val="90000"/>
              </a:lnSpc>
            </a:pPr>
            <a:r>
              <a:rPr lang="zh-CN" altLang="en-US" sz="24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行业概述</a:t>
            </a:r>
            <a:r>
              <a:rPr lang="en-US" altLang="zh-CN" sz="2400"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2400"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市场痛</a:t>
            </a:r>
            <a:r>
              <a:rPr lang="zh-CN" altLang="en-US" sz="24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点</a:t>
            </a:r>
          </a:p>
        </p:txBody>
      </p:sp>
      <p:sp>
        <p:nvSpPr>
          <p:cNvPr id="10" name="文本框 9"/>
          <p:cNvSpPr txBox="1"/>
          <p:nvPr/>
        </p:nvSpPr>
        <p:spPr>
          <a:xfrm>
            <a:off x="5183287" y="175225"/>
            <a:ext cx="1620957" cy="480131"/>
          </a:xfrm>
          <a:prstGeom prst="rect">
            <a:avLst/>
          </a:prstGeom>
          <a:noFill/>
        </p:spPr>
        <p:txBody>
          <a:bodyPr wrap="none" rtlCol="0">
            <a:spAutoFit/>
          </a:bodyPr>
          <a:lstStyle/>
          <a:p>
            <a:pPr>
              <a:lnSpc>
                <a:spcPct val="90000"/>
              </a:lnSpc>
            </a:pPr>
            <a:r>
              <a:rPr lang="zh-CN" altLang="en-US" sz="2800" b="1" dirty="0">
                <a:solidFill>
                  <a:srgbClr val="CAA652"/>
                </a:solidFill>
                <a:latin typeface="微软雅黑" panose="020B0503020204020204" pitchFamily="34" charset="-122"/>
                <a:ea typeface="微软雅黑" panose="020B0503020204020204" pitchFamily="34" charset="-122"/>
                <a:cs typeface="Arial" panose="020B0604020202020204" pitchFamily="34" charset="0"/>
              </a:rPr>
              <a:t>行业背景</a:t>
            </a:r>
          </a:p>
        </p:txBody>
      </p:sp>
      <p:sp>
        <p:nvSpPr>
          <p:cNvPr id="27" name="矩形 26"/>
          <p:cNvSpPr/>
          <p:nvPr/>
        </p:nvSpPr>
        <p:spPr>
          <a:xfrm>
            <a:off x="1054793" y="3643508"/>
            <a:ext cx="6360680" cy="460375"/>
          </a:xfrm>
          <a:prstGeom prst="rect">
            <a:avLst/>
          </a:prstGeom>
        </p:spPr>
        <p:txBody>
          <a:bodyPr wrap="square">
            <a:spAutoFit/>
          </a:bodyPr>
          <a:lstStyle/>
          <a:p>
            <a:pPr lvl="0">
              <a:lnSpc>
                <a:spcPct val="150000"/>
              </a:lnSpc>
            </a:pPr>
            <a:r>
              <a:rPr lang="zh-CN" altLang="en-US" sz="1600" b="1"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旧金回购没有统一标准、没有连锁知名企业，处于极度无序状态。</a:t>
            </a:r>
            <a:endParaRPr lang="en-US" altLang="zh-CN"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14" name="圆角矩形 13"/>
          <p:cNvSpPr/>
          <p:nvPr/>
        </p:nvSpPr>
        <p:spPr>
          <a:xfrm>
            <a:off x="3728720" y="368935"/>
            <a:ext cx="4952365" cy="501650"/>
          </a:xfrm>
          <a:prstGeom prst="roundRect">
            <a:avLst/>
          </a:prstGeom>
          <a:ln>
            <a:solidFill>
              <a:srgbClr val="FFC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 name="矩形 1"/>
          <p:cNvSpPr/>
          <p:nvPr/>
        </p:nvSpPr>
        <p:spPr>
          <a:xfrm>
            <a:off x="4138039" y="379775"/>
            <a:ext cx="4134465" cy="480131"/>
          </a:xfrm>
          <a:prstGeom prst="rect">
            <a:avLst/>
          </a:prstGeom>
        </p:spPr>
        <p:txBody>
          <a:bodyPr wrap="none">
            <a:spAutoFit/>
          </a:bodyPr>
          <a:lstStyle/>
          <a:p>
            <a:pPr>
              <a:lnSpc>
                <a:spcPct val="90000"/>
              </a:lnSpc>
            </a:pPr>
            <a:r>
              <a:rPr lang="zh-CN" altLang="en-US" sz="2800" b="1" dirty="0">
                <a:solidFill>
                  <a:srgbClr val="CAA652"/>
                </a:solidFill>
                <a:latin typeface="微软雅黑" panose="020B0503020204020204" pitchFamily="34" charset="-122"/>
                <a:ea typeface="微软雅黑" panose="020B0503020204020204" pitchFamily="34" charset="-122"/>
                <a:cs typeface="Arial" panose="020B0604020202020204" pitchFamily="34" charset="0"/>
              </a:rPr>
              <a:t>公司业务渠道及业务介绍</a:t>
            </a:r>
          </a:p>
        </p:txBody>
      </p:sp>
      <p:sp>
        <p:nvSpPr>
          <p:cNvPr id="19" name="文本框 40"/>
          <p:cNvSpPr txBox="1">
            <a:spLocks noChangeArrowheads="1"/>
          </p:cNvSpPr>
          <p:nvPr/>
        </p:nvSpPr>
        <p:spPr bwMode="auto">
          <a:xfrm>
            <a:off x="11659235" y="6529070"/>
            <a:ext cx="46609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07</a:t>
            </a:r>
          </a:p>
        </p:txBody>
      </p:sp>
      <p:sp>
        <p:nvSpPr>
          <p:cNvPr id="16" name="任意多边形 15"/>
          <p:cNvSpPr/>
          <p:nvPr>
            <p:custDataLst>
              <p:tags r:id="rId1"/>
            </p:custDataLst>
          </p:nvPr>
        </p:nvSpPr>
        <p:spPr>
          <a:xfrm>
            <a:off x="725170" y="2056130"/>
            <a:ext cx="1195070" cy="626110"/>
          </a:xfrm>
          <a:custGeom>
            <a:avLst/>
            <a:gdLst>
              <a:gd name="connsiteX0" fmla="*/ 0 w 808755"/>
              <a:gd name="connsiteY0" fmla="*/ 0 h 423333"/>
              <a:gd name="connsiteX1" fmla="*/ 808755 w 808755"/>
              <a:gd name="connsiteY1" fmla="*/ 0 h 423333"/>
              <a:gd name="connsiteX2" fmla="*/ 404378 w 808755"/>
              <a:gd name="connsiteY2" fmla="*/ 423333 h 423333"/>
            </a:gdLst>
            <a:ahLst/>
            <a:cxnLst>
              <a:cxn ang="0">
                <a:pos x="connsiteX0" y="connsiteY0"/>
              </a:cxn>
              <a:cxn ang="0">
                <a:pos x="connsiteX1" y="connsiteY1"/>
              </a:cxn>
              <a:cxn ang="0">
                <a:pos x="connsiteX2" y="connsiteY2"/>
              </a:cxn>
            </a:cxnLst>
            <a:rect l="l" t="t" r="r" b="b"/>
            <a:pathLst>
              <a:path w="808755" h="423333">
                <a:moveTo>
                  <a:pt x="0" y="0"/>
                </a:moveTo>
                <a:lnTo>
                  <a:pt x="808755" y="0"/>
                </a:lnTo>
                <a:lnTo>
                  <a:pt x="404378" y="423333"/>
                </a:lnTo>
                <a:close/>
              </a:path>
            </a:pathLst>
          </a:custGeom>
          <a:solidFill>
            <a:srgbClr val="FF6600"/>
          </a:solidFill>
          <a:ln>
            <a:noFill/>
          </a:ln>
        </p:spPr>
        <p:style>
          <a:lnRef idx="2">
            <a:srgbClr val="FFCC00">
              <a:shade val="50000"/>
            </a:srgbClr>
          </a:lnRef>
          <a:fillRef idx="1">
            <a:srgbClr val="FFCC00"/>
          </a:fillRef>
          <a:effectRef idx="0">
            <a:srgbClr val="FFCC00"/>
          </a:effectRef>
          <a:fontRef idx="minor">
            <a:srgbClr val="FFFFFF"/>
          </a:fontRef>
        </p:style>
        <p:txBody>
          <a:bodyPr rtlCol="0" anchor="t">
            <a:normAutofit/>
          </a:bodyPr>
          <a:lstStyle/>
          <a:p>
            <a:pPr algn="ctr"/>
            <a:r>
              <a:rPr lang="en-US" dirty="0">
                <a:solidFill>
                  <a:srgbClr val="FFFFFF"/>
                </a:solidFill>
                <a:sym typeface="Arial" panose="020B0604020202020204" pitchFamily="34" charset="0"/>
              </a:rPr>
              <a:t>1</a:t>
            </a:r>
          </a:p>
        </p:txBody>
      </p:sp>
      <p:sp>
        <p:nvSpPr>
          <p:cNvPr id="31" name="任意多边形 30"/>
          <p:cNvSpPr/>
          <p:nvPr>
            <p:custDataLst>
              <p:tags r:id="rId2"/>
            </p:custDataLst>
          </p:nvPr>
        </p:nvSpPr>
        <p:spPr>
          <a:xfrm>
            <a:off x="3190240" y="2104390"/>
            <a:ext cx="1195070" cy="626110"/>
          </a:xfrm>
          <a:custGeom>
            <a:avLst/>
            <a:gdLst>
              <a:gd name="connsiteX0" fmla="*/ 0 w 808755"/>
              <a:gd name="connsiteY0" fmla="*/ 0 h 423333"/>
              <a:gd name="connsiteX1" fmla="*/ 808755 w 808755"/>
              <a:gd name="connsiteY1" fmla="*/ 0 h 423333"/>
              <a:gd name="connsiteX2" fmla="*/ 404378 w 808755"/>
              <a:gd name="connsiteY2" fmla="*/ 423333 h 423333"/>
            </a:gdLst>
            <a:ahLst/>
            <a:cxnLst>
              <a:cxn ang="0">
                <a:pos x="connsiteX0" y="connsiteY0"/>
              </a:cxn>
              <a:cxn ang="0">
                <a:pos x="connsiteX1" y="connsiteY1"/>
              </a:cxn>
              <a:cxn ang="0">
                <a:pos x="connsiteX2" y="connsiteY2"/>
              </a:cxn>
            </a:cxnLst>
            <a:rect l="l" t="t" r="r" b="b"/>
            <a:pathLst>
              <a:path w="808755" h="423333">
                <a:moveTo>
                  <a:pt x="0" y="0"/>
                </a:moveTo>
                <a:lnTo>
                  <a:pt x="808755" y="0"/>
                </a:lnTo>
                <a:lnTo>
                  <a:pt x="404378" y="423333"/>
                </a:lnTo>
                <a:close/>
              </a:path>
            </a:pathLst>
          </a:custGeom>
          <a:solidFill>
            <a:srgbClr val="FF6600"/>
          </a:solidFill>
          <a:ln>
            <a:noFill/>
          </a:ln>
        </p:spPr>
        <p:style>
          <a:lnRef idx="2">
            <a:srgbClr val="FFCC00">
              <a:shade val="50000"/>
            </a:srgbClr>
          </a:lnRef>
          <a:fillRef idx="1">
            <a:srgbClr val="FFCC00"/>
          </a:fillRef>
          <a:effectRef idx="0">
            <a:srgbClr val="FFCC00"/>
          </a:effectRef>
          <a:fontRef idx="minor">
            <a:srgbClr val="FFFFFF"/>
          </a:fontRef>
        </p:style>
        <p:txBody>
          <a:bodyPr rtlCol="0" anchor="t">
            <a:normAutofit/>
          </a:bodyPr>
          <a:lstStyle/>
          <a:p>
            <a:pPr algn="ctr"/>
            <a:r>
              <a:rPr lang="en-US" dirty="0">
                <a:solidFill>
                  <a:srgbClr val="FFFFFF"/>
                </a:solidFill>
                <a:sym typeface="Arial" panose="020B0604020202020204" pitchFamily="34" charset="0"/>
              </a:rPr>
              <a:t>2</a:t>
            </a:r>
          </a:p>
        </p:txBody>
      </p:sp>
      <p:sp>
        <p:nvSpPr>
          <p:cNvPr id="32" name="任意多边形 31"/>
          <p:cNvSpPr/>
          <p:nvPr>
            <p:custDataLst>
              <p:tags r:id="rId3"/>
            </p:custDataLst>
          </p:nvPr>
        </p:nvSpPr>
        <p:spPr>
          <a:xfrm>
            <a:off x="5607368" y="2084705"/>
            <a:ext cx="1195070" cy="626110"/>
          </a:xfrm>
          <a:custGeom>
            <a:avLst/>
            <a:gdLst>
              <a:gd name="connsiteX0" fmla="*/ 0 w 808755"/>
              <a:gd name="connsiteY0" fmla="*/ 0 h 423333"/>
              <a:gd name="connsiteX1" fmla="*/ 808755 w 808755"/>
              <a:gd name="connsiteY1" fmla="*/ 0 h 423333"/>
              <a:gd name="connsiteX2" fmla="*/ 404378 w 808755"/>
              <a:gd name="connsiteY2" fmla="*/ 423333 h 423333"/>
            </a:gdLst>
            <a:ahLst/>
            <a:cxnLst>
              <a:cxn ang="0">
                <a:pos x="connsiteX0" y="connsiteY0"/>
              </a:cxn>
              <a:cxn ang="0">
                <a:pos x="connsiteX1" y="connsiteY1"/>
              </a:cxn>
              <a:cxn ang="0">
                <a:pos x="connsiteX2" y="connsiteY2"/>
              </a:cxn>
            </a:cxnLst>
            <a:rect l="l" t="t" r="r" b="b"/>
            <a:pathLst>
              <a:path w="808755" h="423333">
                <a:moveTo>
                  <a:pt x="0" y="0"/>
                </a:moveTo>
                <a:lnTo>
                  <a:pt x="808755" y="0"/>
                </a:lnTo>
                <a:lnTo>
                  <a:pt x="404378" y="423333"/>
                </a:lnTo>
                <a:close/>
              </a:path>
            </a:pathLst>
          </a:custGeom>
          <a:solidFill>
            <a:srgbClr val="FF6600"/>
          </a:solidFill>
          <a:ln>
            <a:noFill/>
          </a:ln>
        </p:spPr>
        <p:style>
          <a:lnRef idx="2">
            <a:srgbClr val="FFCC00">
              <a:shade val="50000"/>
            </a:srgbClr>
          </a:lnRef>
          <a:fillRef idx="1">
            <a:srgbClr val="FFCC00"/>
          </a:fillRef>
          <a:effectRef idx="0">
            <a:srgbClr val="FFCC00"/>
          </a:effectRef>
          <a:fontRef idx="minor">
            <a:srgbClr val="FFFFFF"/>
          </a:fontRef>
        </p:style>
        <p:txBody>
          <a:bodyPr rtlCol="0" anchor="t">
            <a:normAutofit/>
          </a:bodyPr>
          <a:lstStyle/>
          <a:p>
            <a:pPr algn="ctr"/>
            <a:r>
              <a:rPr lang="en-US" dirty="0">
                <a:solidFill>
                  <a:srgbClr val="FFFFFF"/>
                </a:solidFill>
                <a:sym typeface="Arial" panose="020B0604020202020204" pitchFamily="34" charset="0"/>
              </a:rPr>
              <a:t>3</a:t>
            </a:r>
          </a:p>
        </p:txBody>
      </p:sp>
      <p:sp>
        <p:nvSpPr>
          <p:cNvPr id="33" name="任意多边形 32"/>
          <p:cNvSpPr/>
          <p:nvPr>
            <p:custDataLst>
              <p:tags r:id="rId4"/>
            </p:custDataLst>
          </p:nvPr>
        </p:nvSpPr>
        <p:spPr>
          <a:xfrm>
            <a:off x="8024496" y="2084705"/>
            <a:ext cx="1195070" cy="626110"/>
          </a:xfrm>
          <a:custGeom>
            <a:avLst/>
            <a:gdLst>
              <a:gd name="connsiteX0" fmla="*/ 0 w 808755"/>
              <a:gd name="connsiteY0" fmla="*/ 0 h 423333"/>
              <a:gd name="connsiteX1" fmla="*/ 808755 w 808755"/>
              <a:gd name="connsiteY1" fmla="*/ 0 h 423333"/>
              <a:gd name="connsiteX2" fmla="*/ 404378 w 808755"/>
              <a:gd name="connsiteY2" fmla="*/ 423333 h 423333"/>
            </a:gdLst>
            <a:ahLst/>
            <a:cxnLst>
              <a:cxn ang="0">
                <a:pos x="connsiteX0" y="connsiteY0"/>
              </a:cxn>
              <a:cxn ang="0">
                <a:pos x="connsiteX1" y="connsiteY1"/>
              </a:cxn>
              <a:cxn ang="0">
                <a:pos x="connsiteX2" y="connsiteY2"/>
              </a:cxn>
            </a:cxnLst>
            <a:rect l="l" t="t" r="r" b="b"/>
            <a:pathLst>
              <a:path w="808755" h="423333">
                <a:moveTo>
                  <a:pt x="0" y="0"/>
                </a:moveTo>
                <a:lnTo>
                  <a:pt x="808755" y="0"/>
                </a:lnTo>
                <a:lnTo>
                  <a:pt x="404378" y="423333"/>
                </a:lnTo>
                <a:close/>
              </a:path>
            </a:pathLst>
          </a:custGeom>
          <a:solidFill>
            <a:srgbClr val="FF6600"/>
          </a:solidFill>
          <a:ln>
            <a:noFill/>
          </a:ln>
        </p:spPr>
        <p:style>
          <a:lnRef idx="2">
            <a:srgbClr val="FFCC00">
              <a:shade val="50000"/>
            </a:srgbClr>
          </a:lnRef>
          <a:fillRef idx="1">
            <a:srgbClr val="FFCC00"/>
          </a:fillRef>
          <a:effectRef idx="0">
            <a:srgbClr val="FFCC00"/>
          </a:effectRef>
          <a:fontRef idx="minor">
            <a:srgbClr val="FFFFFF"/>
          </a:fontRef>
        </p:style>
        <p:txBody>
          <a:bodyPr rtlCol="0" anchor="t">
            <a:normAutofit/>
          </a:bodyPr>
          <a:lstStyle/>
          <a:p>
            <a:pPr algn="ctr"/>
            <a:r>
              <a:rPr lang="en-US" dirty="0">
                <a:solidFill>
                  <a:srgbClr val="FFFFFF"/>
                </a:solidFill>
                <a:sym typeface="Arial" panose="020B0604020202020204" pitchFamily="34" charset="0"/>
              </a:rPr>
              <a:t>4</a:t>
            </a:r>
          </a:p>
        </p:txBody>
      </p:sp>
      <p:cxnSp>
        <p:nvCxnSpPr>
          <p:cNvPr id="34" name="直接连接符 33"/>
          <p:cNvCxnSpPr/>
          <p:nvPr/>
        </p:nvCxnSpPr>
        <p:spPr>
          <a:xfrm>
            <a:off x="293370" y="2715260"/>
            <a:ext cx="211582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5" name="直接连接符 34"/>
          <p:cNvCxnSpPr/>
          <p:nvPr/>
        </p:nvCxnSpPr>
        <p:spPr>
          <a:xfrm>
            <a:off x="293370" y="3241675"/>
            <a:ext cx="211582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直接连接符 36"/>
          <p:cNvCxnSpPr/>
          <p:nvPr/>
        </p:nvCxnSpPr>
        <p:spPr>
          <a:xfrm>
            <a:off x="2729865" y="2744470"/>
            <a:ext cx="211582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8" name="直接连接符 37"/>
          <p:cNvCxnSpPr/>
          <p:nvPr/>
        </p:nvCxnSpPr>
        <p:spPr>
          <a:xfrm>
            <a:off x="2729865" y="3270885"/>
            <a:ext cx="211582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9" name="直接连接符 38"/>
          <p:cNvCxnSpPr/>
          <p:nvPr/>
        </p:nvCxnSpPr>
        <p:spPr>
          <a:xfrm>
            <a:off x="5199221" y="2727960"/>
            <a:ext cx="211582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49" name="直接连接符 48"/>
          <p:cNvCxnSpPr/>
          <p:nvPr/>
        </p:nvCxnSpPr>
        <p:spPr>
          <a:xfrm>
            <a:off x="5199221" y="3254375"/>
            <a:ext cx="211582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50" name="直接连接符 49"/>
          <p:cNvCxnSpPr/>
          <p:nvPr/>
        </p:nvCxnSpPr>
        <p:spPr>
          <a:xfrm>
            <a:off x="7620635" y="2736215"/>
            <a:ext cx="211582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51" name="直接连接符 50"/>
          <p:cNvCxnSpPr/>
          <p:nvPr/>
        </p:nvCxnSpPr>
        <p:spPr>
          <a:xfrm>
            <a:off x="7620635" y="3267075"/>
            <a:ext cx="2115820" cy="0"/>
          </a:xfrm>
          <a:prstGeom prst="line">
            <a:avLst/>
          </a:prstGeom>
        </p:spPr>
        <p:style>
          <a:lnRef idx="1">
            <a:schemeClr val="accent4"/>
          </a:lnRef>
          <a:fillRef idx="0">
            <a:schemeClr val="accent4"/>
          </a:fillRef>
          <a:effectRef idx="0">
            <a:schemeClr val="accent4"/>
          </a:effectRef>
          <a:fontRef idx="minor">
            <a:schemeClr val="tx1"/>
          </a:fontRef>
        </p:style>
      </p:cxnSp>
      <p:sp>
        <p:nvSpPr>
          <p:cNvPr id="52" name="文本框 51"/>
          <p:cNvSpPr txBox="1"/>
          <p:nvPr/>
        </p:nvSpPr>
        <p:spPr>
          <a:xfrm>
            <a:off x="238760" y="2715260"/>
            <a:ext cx="2225040" cy="526415"/>
          </a:xfrm>
          <a:prstGeom prst="rect">
            <a:avLst/>
          </a:prstGeom>
          <a:noFill/>
          <a:ln>
            <a:noFill/>
          </a:ln>
          <a:extLst>
            <a:ext uri="{909E8E84-426E-40DD-AFC4-6F175D3DCCD1}">
              <a14:hiddenFill xmlns:a14="http://schemas.microsoft.com/office/drawing/2010/main">
                <a:solidFill>
                  <a:srgbClr val="E6BA1A"/>
                </a:solidFill>
              </a14:hiddenFill>
            </a:ext>
          </a:extLst>
        </p:spPr>
        <p:txBody>
          <a:bodyPr wrap="none" lIns="0" tIns="0" bIns="0" anchor="ctr"/>
          <a:lstStyle/>
          <a:p>
            <a:pPr algn="ctr" fontAlgn="auto">
              <a:lnSpc>
                <a:spcPct val="150000"/>
              </a:lnSpc>
            </a:pPr>
            <a:r>
              <a:rPr kumimoji="1" lang="zh-CN" altLang="en-US" sz="1200" dirty="0" smtClean="0">
                <a:latin typeface="微软雅黑" panose="020B0503020204020204" pitchFamily="34" charset="-122"/>
                <a:ea typeface="微软雅黑" panose="020B0503020204020204" pitchFamily="34" charset="-122"/>
                <a:sym typeface="+mn-ea"/>
              </a:rPr>
              <a:t>银行贵金属代销业务</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sp>
        <p:nvSpPr>
          <p:cNvPr id="53" name="文本框 52"/>
          <p:cNvSpPr txBox="1"/>
          <p:nvPr/>
        </p:nvSpPr>
        <p:spPr>
          <a:xfrm>
            <a:off x="2684780" y="2803525"/>
            <a:ext cx="2225040" cy="467360"/>
          </a:xfrm>
          <a:prstGeom prst="rect">
            <a:avLst/>
          </a:prstGeom>
          <a:noFill/>
          <a:ln>
            <a:noFill/>
          </a:ln>
          <a:extLst>
            <a:ext uri="{909E8E84-426E-40DD-AFC4-6F175D3DCCD1}">
              <a14:hiddenFill xmlns:a14="http://schemas.microsoft.com/office/drawing/2010/main">
                <a:solidFill>
                  <a:srgbClr val="E6BA1A"/>
                </a:solidFill>
              </a14:hiddenFill>
            </a:ext>
          </a:extLst>
        </p:spPr>
        <p:txBody>
          <a:bodyPr wrap="none" lIns="0" tIns="0" bIns="0" anchor="ctr"/>
          <a:lstStyle/>
          <a:p>
            <a:pPr algn="ctr"/>
            <a:r>
              <a:rPr kumimoji="1" lang="zh-CN" altLang="en-US" sz="1200" dirty="0">
                <a:latin typeface="微软雅黑" panose="020B0503020204020204" pitchFamily="34" charset="-122"/>
                <a:ea typeface="微软雅黑" panose="020B0503020204020204" pitchFamily="34" charset="-122"/>
                <a:sym typeface="+mn-ea"/>
              </a:rPr>
              <a:t>实体金店</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sp>
        <p:nvSpPr>
          <p:cNvPr id="54" name="文本框 53"/>
          <p:cNvSpPr txBox="1"/>
          <p:nvPr/>
        </p:nvSpPr>
        <p:spPr>
          <a:xfrm>
            <a:off x="5144611" y="2787015"/>
            <a:ext cx="2225040" cy="467360"/>
          </a:xfrm>
          <a:prstGeom prst="rect">
            <a:avLst/>
          </a:prstGeom>
          <a:noFill/>
          <a:ln>
            <a:noFill/>
          </a:ln>
          <a:extLst>
            <a:ext uri="{909E8E84-426E-40DD-AFC4-6F175D3DCCD1}">
              <a14:hiddenFill xmlns:a14="http://schemas.microsoft.com/office/drawing/2010/main">
                <a:solidFill>
                  <a:srgbClr val="E6BA1A"/>
                </a:solidFill>
              </a14:hiddenFill>
            </a:ext>
          </a:extLst>
        </p:spPr>
        <p:txBody>
          <a:bodyPr wrap="none" lIns="0" tIns="0" bIns="0" anchor="ctr"/>
          <a:lstStyle/>
          <a:p>
            <a:pPr algn="ctr"/>
            <a:r>
              <a:rPr kumimoji="1" lang="zh-CN" altLang="en-US" sz="1200" dirty="0" smtClean="0">
                <a:latin typeface="微软雅黑" panose="020B0503020204020204" pitchFamily="34" charset="-122"/>
                <a:ea typeface="微软雅黑" panose="020B0503020204020204" pitchFamily="34" charset="-122"/>
                <a:sym typeface="+mn-ea"/>
              </a:rPr>
              <a:t>黄金秘书线上服务平台</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sp>
        <p:nvSpPr>
          <p:cNvPr id="55" name="文本框 54"/>
          <p:cNvSpPr txBox="1"/>
          <p:nvPr/>
        </p:nvSpPr>
        <p:spPr>
          <a:xfrm>
            <a:off x="7511415" y="2799715"/>
            <a:ext cx="2225040" cy="467360"/>
          </a:xfrm>
          <a:prstGeom prst="rect">
            <a:avLst/>
          </a:prstGeom>
          <a:noFill/>
          <a:ln>
            <a:noFill/>
          </a:ln>
          <a:extLst>
            <a:ext uri="{909E8E84-426E-40DD-AFC4-6F175D3DCCD1}">
              <a14:hiddenFill xmlns:a14="http://schemas.microsoft.com/office/drawing/2010/main">
                <a:solidFill>
                  <a:srgbClr val="E6BA1A"/>
                </a:solidFill>
              </a14:hiddenFill>
            </a:ext>
          </a:extLst>
        </p:spPr>
        <p:txBody>
          <a:bodyPr wrap="none" lIns="0" tIns="0" bIns="0" anchor="ctr"/>
          <a:lstStyle/>
          <a:p>
            <a:pPr marL="0" marR="0" indent="0" algn="ctr" defTabSz="914400" rtl="0" eaLnBrk="1" latinLnBrk="0" hangingPunct="1">
              <a:spcBef>
                <a:spcPts val="0"/>
              </a:spcBef>
              <a:spcAft>
                <a:spcPts val="0"/>
              </a:spcAft>
              <a:buClrTx/>
              <a:buSzTx/>
              <a:buFontTx/>
              <a:buNone/>
            </a:pPr>
            <a:r>
              <a:rPr kumimoji="1" lang="zh-CN" altLang="en-US" sz="1200" dirty="0">
                <a:latin typeface="微软雅黑" panose="020B0503020204020204" pitchFamily="34" charset="-122"/>
                <a:ea typeface="微软雅黑" panose="020B0503020204020204" pitchFamily="34" charset="-122"/>
                <a:sym typeface="+mn-ea"/>
              </a:rPr>
              <a:t>黄金消费信</a:t>
            </a:r>
            <a:r>
              <a:rPr kumimoji="1" lang="zh-CN" altLang="en-US" sz="1200" dirty="0" smtClean="0">
                <a:latin typeface="微软雅黑" panose="020B0503020204020204" pitchFamily="34" charset="-122"/>
                <a:ea typeface="微软雅黑" panose="020B0503020204020204" pitchFamily="34" charset="-122"/>
                <a:sym typeface="+mn-ea"/>
              </a:rPr>
              <a:t>托运营服务</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sp>
        <p:nvSpPr>
          <p:cNvPr id="26" name="TextBox 25"/>
          <p:cNvSpPr txBox="1"/>
          <p:nvPr/>
        </p:nvSpPr>
        <p:spPr>
          <a:xfrm>
            <a:off x="3206224" y="1219398"/>
            <a:ext cx="6504345" cy="307777"/>
          </a:xfrm>
          <a:prstGeom prst="rect">
            <a:avLst/>
          </a:prstGeom>
          <a:noFill/>
          <a:ln>
            <a:noFill/>
          </a:ln>
        </p:spPr>
        <p:txBody>
          <a:bodyPr wrap="none" lIns="0" tIns="0" bIns="0" rtlCol="0" anchor="ctr">
            <a:spAutoFit/>
          </a:bodyPr>
          <a:lstStyle/>
          <a:p>
            <a:pPr marL="0" marR="0" indent="0" algn="l" defTabSz="914400" rtl="0" eaLnBrk="1" latinLnBrk="0" hangingPunct="1">
              <a:spcBef>
                <a:spcPts val="0"/>
              </a:spcBef>
              <a:spcAft>
                <a:spcPts val="0"/>
              </a:spcAft>
              <a:buClrTx/>
              <a:buSzTx/>
              <a:buFontTx/>
              <a:buNone/>
            </a:pPr>
            <a:r>
              <a:rPr lang="zh-CN" altLang="en-US" sz="2000" b="1" dirty="0">
                <a:solidFill>
                  <a:schemeClr val="tx1"/>
                </a:solidFill>
                <a:latin typeface="微软雅黑" panose="020B0503020204020204" pitchFamily="34" charset="-122"/>
                <a:ea typeface="微软雅黑" panose="020B0503020204020204" pitchFamily="34" charset="-122"/>
                <a:sym typeface="+mn-ea"/>
              </a:rPr>
              <a:t>公司五个业务渠道围</a:t>
            </a:r>
            <a:r>
              <a:rPr lang="zh-CN" altLang="en-US" sz="2000" b="1" dirty="0" smtClean="0">
                <a:solidFill>
                  <a:schemeClr val="tx1"/>
                </a:solidFill>
                <a:latin typeface="微软雅黑" panose="020B0503020204020204" pitchFamily="34" charset="-122"/>
                <a:ea typeface="微软雅黑" panose="020B0503020204020204" pitchFamily="34" charset="-122"/>
                <a:sym typeface="+mn-ea"/>
              </a:rPr>
              <a:t>绕银行贵金属业</a:t>
            </a:r>
            <a:r>
              <a:rPr lang="zh-CN" altLang="en-US" sz="2000" b="1" dirty="0">
                <a:solidFill>
                  <a:schemeClr val="tx1"/>
                </a:solidFill>
                <a:latin typeface="微软雅黑" panose="020B0503020204020204" pitchFamily="34" charset="-122"/>
                <a:ea typeface="微软雅黑" panose="020B0503020204020204" pitchFamily="34" charset="-122"/>
                <a:sym typeface="+mn-ea"/>
              </a:rPr>
              <a:t>务相互支撑相互服务</a:t>
            </a:r>
          </a:p>
        </p:txBody>
      </p:sp>
      <p:sp>
        <p:nvSpPr>
          <p:cNvPr id="27" name="任意多边形 32"/>
          <p:cNvSpPr/>
          <p:nvPr>
            <p:custDataLst>
              <p:tags r:id="rId5"/>
            </p:custDataLst>
          </p:nvPr>
        </p:nvSpPr>
        <p:spPr>
          <a:xfrm>
            <a:off x="10404794" y="2084705"/>
            <a:ext cx="1195070" cy="626110"/>
          </a:xfrm>
          <a:custGeom>
            <a:avLst/>
            <a:gdLst>
              <a:gd name="connsiteX0" fmla="*/ 0 w 808755"/>
              <a:gd name="connsiteY0" fmla="*/ 0 h 423333"/>
              <a:gd name="connsiteX1" fmla="*/ 808755 w 808755"/>
              <a:gd name="connsiteY1" fmla="*/ 0 h 423333"/>
              <a:gd name="connsiteX2" fmla="*/ 404378 w 808755"/>
              <a:gd name="connsiteY2" fmla="*/ 423333 h 423333"/>
            </a:gdLst>
            <a:ahLst/>
            <a:cxnLst>
              <a:cxn ang="0">
                <a:pos x="connsiteX0" y="connsiteY0"/>
              </a:cxn>
              <a:cxn ang="0">
                <a:pos x="connsiteX1" y="connsiteY1"/>
              </a:cxn>
              <a:cxn ang="0">
                <a:pos x="connsiteX2" y="connsiteY2"/>
              </a:cxn>
            </a:cxnLst>
            <a:rect l="l" t="t" r="r" b="b"/>
            <a:pathLst>
              <a:path w="808755" h="423333">
                <a:moveTo>
                  <a:pt x="0" y="0"/>
                </a:moveTo>
                <a:lnTo>
                  <a:pt x="808755" y="0"/>
                </a:lnTo>
                <a:lnTo>
                  <a:pt x="404378" y="423333"/>
                </a:lnTo>
                <a:close/>
              </a:path>
            </a:pathLst>
          </a:custGeom>
          <a:solidFill>
            <a:srgbClr val="FF6600"/>
          </a:solidFill>
          <a:ln>
            <a:noFill/>
          </a:ln>
        </p:spPr>
        <p:style>
          <a:lnRef idx="2">
            <a:srgbClr val="FFCC00">
              <a:shade val="50000"/>
            </a:srgbClr>
          </a:lnRef>
          <a:fillRef idx="1">
            <a:srgbClr val="FFCC00"/>
          </a:fillRef>
          <a:effectRef idx="0">
            <a:srgbClr val="FFCC00"/>
          </a:effectRef>
          <a:fontRef idx="minor">
            <a:srgbClr val="FFFFFF"/>
          </a:fontRef>
        </p:style>
        <p:txBody>
          <a:bodyPr rtlCol="0" anchor="t">
            <a:normAutofit/>
          </a:bodyPr>
          <a:lstStyle/>
          <a:p>
            <a:pPr algn="ctr"/>
            <a:r>
              <a:rPr lang="en-US" dirty="0">
                <a:solidFill>
                  <a:srgbClr val="FFFFFF"/>
                </a:solidFill>
                <a:sym typeface="Arial" panose="020B0604020202020204" pitchFamily="34" charset="0"/>
              </a:rPr>
              <a:t>5</a:t>
            </a:r>
          </a:p>
        </p:txBody>
      </p:sp>
      <p:cxnSp>
        <p:nvCxnSpPr>
          <p:cNvPr id="28" name="直接连接符 27"/>
          <p:cNvCxnSpPr/>
          <p:nvPr/>
        </p:nvCxnSpPr>
        <p:spPr>
          <a:xfrm>
            <a:off x="10096500" y="2740660"/>
            <a:ext cx="181864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29" name="直接连接符 28"/>
          <p:cNvCxnSpPr/>
          <p:nvPr/>
        </p:nvCxnSpPr>
        <p:spPr>
          <a:xfrm>
            <a:off x="10096500" y="3267075"/>
            <a:ext cx="1831340" cy="0"/>
          </a:xfrm>
          <a:prstGeom prst="line">
            <a:avLst/>
          </a:prstGeom>
        </p:spPr>
        <p:style>
          <a:lnRef idx="1">
            <a:schemeClr val="accent4"/>
          </a:lnRef>
          <a:fillRef idx="0">
            <a:schemeClr val="accent4"/>
          </a:fillRef>
          <a:effectRef idx="0">
            <a:schemeClr val="accent4"/>
          </a:effectRef>
          <a:fontRef idx="minor">
            <a:schemeClr val="tx1"/>
          </a:fontRef>
        </p:style>
      </p:cxnSp>
      <p:sp>
        <p:nvSpPr>
          <p:cNvPr id="30" name="文本框 29"/>
          <p:cNvSpPr txBox="1"/>
          <p:nvPr/>
        </p:nvSpPr>
        <p:spPr>
          <a:xfrm>
            <a:off x="9900285" y="2787015"/>
            <a:ext cx="2225040" cy="467360"/>
          </a:xfrm>
          <a:prstGeom prst="rect">
            <a:avLst/>
          </a:prstGeom>
          <a:noFill/>
          <a:ln>
            <a:noFill/>
          </a:ln>
          <a:extLst>
            <a:ext uri="{909E8E84-426E-40DD-AFC4-6F175D3DCCD1}">
              <a14:hiddenFill xmlns:a14="http://schemas.microsoft.com/office/drawing/2010/main">
                <a:solidFill>
                  <a:srgbClr val="E6BA1A"/>
                </a:solidFill>
              </a14:hiddenFill>
            </a:ext>
          </a:extLst>
        </p:spPr>
        <p:txBody>
          <a:bodyPr wrap="none" lIns="0" tIns="0" bIns="0" anchor="ctr"/>
          <a:lstStyle/>
          <a:p>
            <a:pPr marL="0" marR="0" indent="0" algn="ctr" defTabSz="914400" rtl="0" eaLnBrk="1" latinLnBrk="0" hangingPunct="1">
              <a:spcBef>
                <a:spcPts val="0"/>
              </a:spcBef>
              <a:spcAft>
                <a:spcPts val="0"/>
              </a:spcAft>
              <a:buClrTx/>
              <a:buSzTx/>
              <a:buFontTx/>
              <a:buNone/>
            </a:pPr>
            <a:r>
              <a:rPr kumimoji="1" lang="zh-CN" altLang="en-US" sz="1200" dirty="0">
                <a:latin typeface="微软雅黑" panose="020B0503020204020204" pitchFamily="34" charset="-122"/>
                <a:ea typeface="微软雅黑" panose="020B0503020204020204" pitchFamily="34" charset="-122"/>
                <a:sym typeface="+mn-ea"/>
              </a:rPr>
              <a:t>钻石消费信</a:t>
            </a:r>
            <a:r>
              <a:rPr kumimoji="1" lang="zh-CN" altLang="en-US" sz="1200" dirty="0" smtClean="0">
                <a:latin typeface="微软雅黑" panose="020B0503020204020204" pitchFamily="34" charset="-122"/>
                <a:ea typeface="微软雅黑" panose="020B0503020204020204" pitchFamily="34" charset="-122"/>
                <a:sym typeface="+mn-ea"/>
              </a:rPr>
              <a:t>托运营服务</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pic>
        <p:nvPicPr>
          <p:cNvPr id="12" name="图片 11" descr="22BQ4YZC0`%%K~6(RXXCAJO"/>
          <p:cNvPicPr>
            <a:picLocks noChangeAspect="1"/>
          </p:cNvPicPr>
          <p:nvPr/>
        </p:nvPicPr>
        <p:blipFill>
          <a:blip r:embed="rId8"/>
          <a:stretch>
            <a:fillRect/>
          </a:stretch>
        </p:blipFill>
        <p:spPr>
          <a:xfrm>
            <a:off x="5529580" y="4115435"/>
            <a:ext cx="1454785" cy="1430655"/>
          </a:xfrm>
          <a:prstGeom prst="rect">
            <a:avLst/>
          </a:prstGeom>
        </p:spPr>
      </p:pic>
      <p:pic>
        <p:nvPicPr>
          <p:cNvPr id="4" name="图片 3"/>
          <p:cNvPicPr>
            <a:picLocks noChangeAspect="1"/>
          </p:cNvPicPr>
          <p:nvPr/>
        </p:nvPicPr>
        <p:blipFill>
          <a:blip r:embed="rId9"/>
          <a:stretch>
            <a:fillRect/>
          </a:stretch>
        </p:blipFill>
        <p:spPr>
          <a:xfrm>
            <a:off x="588645" y="4115435"/>
            <a:ext cx="1525905" cy="1430655"/>
          </a:xfrm>
          <a:prstGeom prst="rect">
            <a:avLst/>
          </a:prstGeom>
        </p:spPr>
      </p:pic>
      <p:pic>
        <p:nvPicPr>
          <p:cNvPr id="5" name="图片 4"/>
          <p:cNvPicPr>
            <a:picLocks noChangeAspect="1"/>
          </p:cNvPicPr>
          <p:nvPr/>
        </p:nvPicPr>
        <p:blipFill>
          <a:blip r:embed="rId10"/>
          <a:stretch>
            <a:fillRect/>
          </a:stretch>
        </p:blipFill>
        <p:spPr>
          <a:xfrm>
            <a:off x="3072765" y="4115435"/>
            <a:ext cx="1449070" cy="1430655"/>
          </a:xfrm>
          <a:prstGeom prst="rect">
            <a:avLst/>
          </a:prstGeom>
        </p:spPr>
      </p:pic>
      <p:pic>
        <p:nvPicPr>
          <p:cNvPr id="8" name="图片 7"/>
          <p:cNvPicPr>
            <a:picLocks noChangeAspect="1"/>
          </p:cNvPicPr>
          <p:nvPr/>
        </p:nvPicPr>
        <p:blipFill>
          <a:blip r:embed="rId11"/>
          <a:stretch>
            <a:fillRect/>
          </a:stretch>
        </p:blipFill>
        <p:spPr>
          <a:xfrm>
            <a:off x="7910830" y="4115435"/>
            <a:ext cx="1534795" cy="1430655"/>
          </a:xfrm>
          <a:prstGeom prst="rect">
            <a:avLst/>
          </a:prstGeom>
        </p:spPr>
      </p:pic>
      <p:pic>
        <p:nvPicPr>
          <p:cNvPr id="9" name="图片 8"/>
          <p:cNvPicPr>
            <a:picLocks noChangeAspect="1"/>
          </p:cNvPicPr>
          <p:nvPr/>
        </p:nvPicPr>
        <p:blipFill>
          <a:blip r:embed="rId12"/>
          <a:stretch>
            <a:fillRect/>
          </a:stretch>
        </p:blipFill>
        <p:spPr>
          <a:xfrm>
            <a:off x="10246995" y="4115435"/>
            <a:ext cx="1510665" cy="143065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14" name="圆角矩形 13"/>
          <p:cNvSpPr/>
          <p:nvPr/>
        </p:nvSpPr>
        <p:spPr>
          <a:xfrm>
            <a:off x="3719195" y="657225"/>
            <a:ext cx="4952365" cy="501650"/>
          </a:xfrm>
          <a:prstGeom prst="roundRect">
            <a:avLst/>
          </a:prstGeom>
          <a:ln>
            <a:solidFill>
              <a:srgbClr val="FFC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 name="矩形 1"/>
          <p:cNvSpPr/>
          <p:nvPr/>
        </p:nvSpPr>
        <p:spPr>
          <a:xfrm>
            <a:off x="3842129" y="657270"/>
            <a:ext cx="4507230" cy="521970"/>
          </a:xfrm>
          <a:prstGeom prst="rect">
            <a:avLst/>
          </a:prstGeom>
        </p:spPr>
        <p:txBody>
          <a:bodyPr wrap="none">
            <a:spAutoFit/>
          </a:bodyPr>
          <a:lstStyle/>
          <a:p>
            <a:pPr marL="0" marR="0" algn="l" defTabSz="914400" rtl="0" eaLnBrk="1" latinLnBrk="0" hangingPunct="1">
              <a:spcBef>
                <a:spcPts val="0"/>
              </a:spcBef>
              <a:spcAft>
                <a:spcPts val="0"/>
              </a:spcAft>
              <a:buClrTx/>
              <a:buSzTx/>
              <a:buFontTx/>
              <a:buNone/>
            </a:pPr>
            <a:r>
              <a:rPr lang="zh-CN" altLang="en-US" sz="2800" b="1" dirty="0">
                <a:solidFill>
                  <a:srgbClr val="CAA652"/>
                </a:solidFill>
                <a:latin typeface="微软雅黑" panose="020B0503020204020204" pitchFamily="34" charset="-122"/>
                <a:ea typeface="微软雅黑" panose="020B0503020204020204" pitchFamily="34" charset="-122"/>
                <a:cs typeface="Arial" panose="020B0604020202020204" pitchFamily="34" charset="0"/>
                <a:sym typeface="+mn-ea"/>
              </a:rPr>
              <a:t>公司业务渠道</a:t>
            </a:r>
            <a:r>
              <a:rPr lang="en-US" altLang="zh-CN" sz="2800" b="1" dirty="0">
                <a:solidFill>
                  <a:srgbClr val="CAA652"/>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2800" b="1" dirty="0">
                <a:solidFill>
                  <a:srgbClr val="CAA652"/>
                </a:solidFill>
                <a:latin typeface="微软雅黑" panose="020B0503020204020204" pitchFamily="34" charset="-122"/>
                <a:ea typeface="微软雅黑" panose="020B0503020204020204" pitchFamily="34" charset="-122"/>
                <a:cs typeface="Arial" panose="020B0604020202020204" pitchFamily="34" charset="0"/>
                <a:sym typeface="+mn-ea"/>
              </a:rPr>
              <a:t>相互关系</a:t>
            </a:r>
            <a:endParaRPr lang="zh-CN" altLang="en-US" sz="2800" b="1" dirty="0">
              <a:solidFill>
                <a:srgbClr val="CAA65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文本框 40"/>
          <p:cNvSpPr txBox="1">
            <a:spLocks noChangeArrowheads="1"/>
          </p:cNvSpPr>
          <p:nvPr/>
        </p:nvSpPr>
        <p:spPr bwMode="auto">
          <a:xfrm>
            <a:off x="11659235" y="6529070"/>
            <a:ext cx="46609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defRPr/>
            </a:pPr>
            <a:r>
              <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07</a:t>
            </a:r>
          </a:p>
        </p:txBody>
      </p:sp>
      <p:sp>
        <p:nvSpPr>
          <p:cNvPr id="11" name="矩形 10"/>
          <p:cNvSpPr/>
          <p:nvPr/>
        </p:nvSpPr>
        <p:spPr>
          <a:xfrm>
            <a:off x="869315" y="1751965"/>
            <a:ext cx="10958195" cy="3046095"/>
          </a:xfrm>
          <a:prstGeom prst="rect">
            <a:avLst/>
          </a:prstGeom>
        </p:spPr>
        <p:txBody>
          <a:bodyPr wrap="square">
            <a:spAutoFit/>
          </a:bodyPr>
          <a:lstStyle/>
          <a:p>
            <a:pPr>
              <a:lnSpc>
                <a:spcPct val="200000"/>
              </a:lnSpc>
            </a:pPr>
            <a:r>
              <a:rPr lang="zh-CN" altLang="en-US" sz="2400" b="1" dirty="0">
                <a:solidFill>
                  <a:schemeClr val="tx1"/>
                </a:solidFill>
                <a:latin typeface="微软雅黑" panose="020B0503020204020204" pitchFamily="34" charset="-122"/>
                <a:ea typeface="微软雅黑" panose="020B0503020204020204" pitchFamily="34" charset="-122"/>
              </a:rPr>
              <a:t>公司计划联合</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钻石小鸟</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，通过其遍布全国</a:t>
            </a:r>
            <a:r>
              <a:rPr lang="en-US" altLang="zh-CN" sz="2400" b="1" dirty="0">
                <a:solidFill>
                  <a:schemeClr val="tx1"/>
                </a:solidFill>
                <a:latin typeface="微软雅黑" panose="020B0503020204020204" pitchFamily="34" charset="-122"/>
                <a:ea typeface="微软雅黑" panose="020B0503020204020204" pitchFamily="34" charset="-122"/>
              </a:rPr>
              <a:t>100</a:t>
            </a:r>
            <a:r>
              <a:rPr lang="zh-CN" altLang="en-US" sz="2400" b="1" dirty="0">
                <a:solidFill>
                  <a:schemeClr val="tx1"/>
                </a:solidFill>
                <a:latin typeface="微软雅黑" panose="020B0503020204020204" pitchFamily="34" charset="-122"/>
                <a:ea typeface="微软雅黑" panose="020B0503020204020204" pitchFamily="34" charset="-122"/>
              </a:rPr>
              <a:t>多家的钻石实体店为依托，开展线下</a:t>
            </a:r>
            <a:r>
              <a:rPr lang="zh-CN" altLang="en-US" sz="2400" b="1" dirty="0">
                <a:latin typeface="微软雅黑" panose="020B0503020204020204" pitchFamily="34" charset="-122"/>
                <a:ea typeface="微软雅黑" panose="020B0503020204020204" pitchFamily="34" charset="-122"/>
                <a:sym typeface="+mn-ea"/>
              </a:rPr>
              <a:t>终端服务。</a:t>
            </a:r>
            <a:r>
              <a:rPr lang="zh-CN" altLang="en-US" sz="2400" b="1" dirty="0">
                <a:solidFill>
                  <a:schemeClr val="tx1"/>
                </a:solidFill>
                <a:latin typeface="微软雅黑" panose="020B0503020204020204" pitchFamily="34" charset="-122"/>
                <a:ea typeface="微软雅黑" panose="020B0503020204020204" pitchFamily="34" charset="-122"/>
              </a:rPr>
              <a:t>通过银行贵金属代销、实体金店、小米黄金平台、黄金消费信托、钻石消费信托等五个渠道相互促进，打造银行黄金、钻石销售、投资理财、回购、定制、托管、交割、配送的全链条服务体系！</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77"/>
  <p:tag name="KSO_WM_DIAGRAM_GROUP_CODE" val="m1-1"/>
  <p:tag name="KSO_WM_UNIT_TYPE" val="m_i"/>
  <p:tag name="KSO_WM_UNIT_INDEX" val="1_1"/>
  <p:tag name="KSO_WM_UNIT_ID" val="diagram20178677_1*m_i*1_1"/>
  <p:tag name="KSO_WM_UNIT_LAYERLEVEL" val="1_1"/>
  <p:tag name="KSO_WM_UNIT_LINE_FORE_SCHEMECOLOR_INDEX" val="5"/>
  <p:tag name="KSO_WM_UNIT_LINE_FILL_TYPE" val="2"/>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21"/>
  <p:tag name="KSO_WM_UNIT_TYPE" val="l_i"/>
  <p:tag name="KSO_WM_UNIT_INDEX" val="1_1"/>
  <p:tag name="KSO_WM_UNIT_ID" val="diagram160321_4*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64"/>
  <p:tag name="KSO_WM_UNIT_TYPE" val="l_i"/>
  <p:tag name="KSO_WM_UNIT_INDEX" val="1_2"/>
  <p:tag name="KSO_WM_UNIT_ID" val="diagram160464_4*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277_3*l_i*1_5"/>
  <p:tag name="KSO_WM_TEMPLATE_CATEGORY" val="diagram"/>
  <p:tag name="KSO_WM_TEMPLATE_INDEX" val="160277"/>
  <p:tag name="KSO_WM_UNIT_TYPE" val="l_i"/>
  <p:tag name="KSO_WM_UNIT_INDEX" val="1_5"/>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277_3*l_i*1_5"/>
  <p:tag name="KSO_WM_TEMPLATE_CATEGORY" val="diagram"/>
  <p:tag name="KSO_WM_TEMPLATE_INDEX" val="160277"/>
  <p:tag name="KSO_WM_UNIT_TYPE" val="l_i"/>
  <p:tag name="KSO_WM_UNIT_INDEX" val="1_5"/>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277_3*l_i*1_5"/>
  <p:tag name="KSO_WM_TEMPLATE_CATEGORY" val="diagram"/>
  <p:tag name="KSO_WM_TEMPLATE_INDEX" val="160277"/>
  <p:tag name="KSO_WM_UNIT_TYPE" val="l_i"/>
  <p:tag name="KSO_WM_UNIT_INDEX" val="1_5"/>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277_3*l_i*1_5"/>
  <p:tag name="KSO_WM_TEMPLATE_CATEGORY" val="diagram"/>
  <p:tag name="KSO_WM_TEMPLATE_INDEX" val="160277"/>
  <p:tag name="KSO_WM_UNIT_TYPE" val="l_i"/>
  <p:tag name="KSO_WM_UNIT_INDEX" val="1_5"/>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77"/>
  <p:tag name="KSO_WM_DIAGRAM_GROUP_CODE" val="m1-1"/>
  <p:tag name="KSO_WM_UNIT_TYPE" val="m_h_i"/>
  <p:tag name="KSO_WM_UNIT_INDEX" val="1_2_1"/>
  <p:tag name="KSO_WM_UNIT_ID" val="diagram20178677_1*m_h_i*1_2_1"/>
  <p:tag name="KSO_WM_UNIT_LAYERLEVEL" val="1_1_1"/>
  <p:tag name="KSO_WM_UNIT_FILL_FORE_SCHEMECOLOR_INDEX" val="6"/>
  <p:tag name="KSO_WM_UNIT_FILL_TYPE" val="1"/>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77"/>
  <p:tag name="KSO_WM_DIAGRAM_GROUP_CODE" val="m1-1"/>
  <p:tag name="KSO_WM_UNIT_TYPE" val="m_h_i"/>
  <p:tag name="KSO_WM_UNIT_INDEX" val="1_1_1"/>
  <p:tag name="KSO_WM_UNIT_ID" val="diagram20178677_1*m_h_i*1_1_1"/>
  <p:tag name="KSO_WM_UNIT_LAYERLEVEL" val="1_1_1"/>
  <p:tag name="KSO_WM_UNIT_FILL_FORE_SCHEMECOLOR_INDEX" val="6"/>
  <p:tag name="KSO_WM_UNIT_FILL_TYPE" val="1"/>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77"/>
  <p:tag name="KSO_WM_DIAGRAM_GROUP_CODE" val="m1-1"/>
  <p:tag name="KSO_WM_UNIT_TYPE" val="m_h_a"/>
  <p:tag name="KSO_WM_UNIT_INDEX" val="1_1_1"/>
  <p:tag name="KSO_WM_UNIT_ID" val="diagram20178677_1*m_h_a*1_1_1"/>
  <p:tag name="KSO_WM_UNIT_LAYERLEVEL" val="1_1_1"/>
  <p:tag name="KSO_WM_UNIT_VALUE" val="9"/>
  <p:tag name="KSO_WM_UNIT_HIGHLIGHT" val="0"/>
  <p:tag name="KSO_WM_UNIT_COMPATIBLE" val="0"/>
  <p:tag name="KSO_WM_UNIT_CLEAR" val="0"/>
  <p:tag name="KSO_WM_UNIT_PRESET_TEXT" val="在此输入标题"/>
  <p:tag name="KSO_WM_UNIT_TEXT_FILL_FORE_SCHEMECOLOR_INDEX" val="10"/>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77"/>
  <p:tag name="KSO_WM_DIAGRAM_GROUP_CODE" val="m1-1"/>
  <p:tag name="KSO_WM_UNIT_TYPE" val="m_h_a"/>
  <p:tag name="KSO_WM_UNIT_INDEX" val="1_1_1"/>
  <p:tag name="KSO_WM_UNIT_ID" val="diagram20178677_1*m_h_a*1_1_1"/>
  <p:tag name="KSO_WM_UNIT_LAYERLEVEL" val="1_1_1"/>
  <p:tag name="KSO_WM_UNIT_VALUE" val="9"/>
  <p:tag name="KSO_WM_UNIT_HIGHLIGHT" val="0"/>
  <p:tag name="KSO_WM_UNIT_COMPATIBLE" val="0"/>
  <p:tag name="KSO_WM_UNIT_CLEAR" val="0"/>
  <p:tag name="KSO_WM_UNIT_PRESET_TEXT" val="在此输入标题"/>
  <p:tag name="KSO_WM_UNIT_TEXT_FILL_FORE_SCHEMECOLOR_INDEX" val="10"/>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21"/>
  <p:tag name="KSO_WM_UNIT_TYPE" val="l_i"/>
  <p:tag name="KSO_WM_UNIT_INDEX" val="1_1"/>
  <p:tag name="KSO_WM_UNIT_ID" val="diagram160321_4*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21"/>
  <p:tag name="KSO_WM_UNIT_TYPE" val="l_i"/>
  <p:tag name="KSO_WM_UNIT_INDEX" val="1_1"/>
  <p:tag name="KSO_WM_UNIT_ID" val="diagram160321_4*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21"/>
  <p:tag name="KSO_WM_UNIT_TYPE" val="l_i"/>
  <p:tag name="KSO_WM_UNIT_INDEX" val="1_1"/>
  <p:tag name="KSO_WM_UNIT_ID" val="diagram160321_4*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21"/>
  <p:tag name="KSO_WM_UNIT_TYPE" val="l_i"/>
  <p:tag name="KSO_WM_UNIT_INDEX" val="1_1"/>
  <p:tag name="KSO_WM_UNIT_ID" val="diagram160321_4*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E6BA1A"/>
        </a:solidFill>
        <a:ln>
          <a:noFill/>
        </a:ln>
      </a:spPr>
      <a:bodyPr lIns="0" tIns="0" bIns="0" anchor="ctr"/>
      <a:lstStyle>
        <a:defPPr marL="0" marR="0" indent="0" algn="l" defTabSz="914400" rtl="0" eaLnBrk="1" latinLnBrk="0" hangingPunct="1">
          <a:spcBef>
            <a:spcPts val="0"/>
          </a:spcBef>
          <a:spcAft>
            <a:spcPts val="0"/>
          </a:spcAft>
          <a:buClrTx/>
          <a:buSzTx/>
          <a:buFontTx/>
          <a:buNone/>
          <a:defRPr sz="2000" b="1" dirty="0">
            <a:solidFill>
              <a:schemeClr val="bg1"/>
            </a:solidFill>
            <a:latin typeface="微软雅黑" panose="020B0503020204020204" pitchFamily="34" charset="-122"/>
            <a:ea typeface="微软雅黑" panose="020B0503020204020204" pitchFamily="34" charset="-122"/>
            <a:sym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1456</Words>
  <Application>Microsoft Macintosh PowerPoint</Application>
  <PresentationFormat>宽屏</PresentationFormat>
  <Paragraphs>159</Paragraphs>
  <Slides>14</Slides>
  <Notes>12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Aparajita</vt:lpstr>
      <vt:lpstr>Calibri</vt:lpstr>
      <vt:lpstr>Calibri Light</vt:lpstr>
      <vt:lpstr>Helvetica Light</vt:lpstr>
      <vt:lpstr>Helvetica Neue</vt:lpstr>
      <vt:lpstr>MS PGothic</vt:lpstr>
      <vt:lpstr>ＭＳ Ｐゴシック</vt:lpstr>
      <vt:lpstr>Times New Roman</vt:lpstr>
      <vt:lpstr>Wingdings</vt:lpstr>
      <vt:lpstr>华文楷体</vt:lpstr>
      <vt:lpstr>宋体</vt:lpstr>
      <vt:lpstr>微软雅黑</vt:lpstr>
      <vt:lpstr>微软雅黑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GRMW8</dc:creator>
  <cp:lastModifiedBy>Microsoft Office 用户</cp:lastModifiedBy>
  <cp:revision>991</cp:revision>
  <dcterms:created xsi:type="dcterms:W3CDTF">2015-12-29T05:19:00Z</dcterms:created>
  <dcterms:modified xsi:type="dcterms:W3CDTF">2018-09-08T07:43:06Z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