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9" r:id="rId2"/>
    <p:sldId id="320" r:id="rId3"/>
    <p:sldId id="334" r:id="rId4"/>
    <p:sldId id="290" r:id="rId5"/>
    <p:sldId id="257" r:id="rId6"/>
    <p:sldId id="260" r:id="rId7"/>
    <p:sldId id="275" r:id="rId8"/>
    <p:sldId id="259" r:id="rId9"/>
    <p:sldId id="286" r:id="rId10"/>
    <p:sldId id="263" r:id="rId11"/>
    <p:sldId id="258" r:id="rId12"/>
    <p:sldId id="344" r:id="rId13"/>
    <p:sldId id="288" r:id="rId14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中度样式 3 - 强调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0" autoAdjust="0"/>
    <p:restoredTop sz="95727" autoAdjust="0"/>
  </p:normalViewPr>
  <p:slideViewPr>
    <p:cSldViewPr snapToGrid="0">
      <p:cViewPr varScale="1">
        <p:scale>
          <a:sx n="142" d="100"/>
          <a:sy n="142" d="100"/>
        </p:scale>
        <p:origin x="184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en-US" smtClean="0"/>
              <a:t>亮亮图文旗舰店</a:t>
            </a:r>
            <a:r>
              <a:rPr lang="en-US" altLang="zh-CN" smtClean="0"/>
              <a:t>https://liangliangtuwen.tmall.com</a:t>
            </a:r>
          </a:p>
          <a:p>
            <a:endParaRPr lang="zh-CN" altLang="en-US" smtClean="0"/>
          </a:p>
        </p:txBody>
      </p:sp>
      <p:sp>
        <p:nvSpPr>
          <p:cNvPr id="4100" name="日期占位符 3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4377DA74-4A92-49C2-991F-171A6E09DF56}" type="datetime1">
              <a:rPr lang="en-US" altLang="zh-CN" smtClean="0"/>
              <a:t>9/10/18</a:t>
            </a:fld>
            <a:endParaRPr lang="en-US" altLang="zh-CN" sz="1200" smtClean="0"/>
          </a:p>
        </p:txBody>
      </p:sp>
      <p:sp>
        <p:nvSpPr>
          <p:cNvPr id="4101" name="灯片编号占位符 4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85D2F858-BBF7-44D8-A9DD-94D8E1184E32}" type="slidenum">
              <a:rPr lang="en-US" altLang="zh-CN" smtClean="0"/>
              <a:t>1</a:t>
            </a:fld>
            <a:endParaRPr lang="en-US" altLang="zh-CN" sz="12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1EFD-8A81-4A57-9A62-07AD39394475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1EFD-8A81-4A57-9A62-07AD39394475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1EFD-8A81-4A57-9A62-07AD39394475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1EFD-8A81-4A57-9A62-07AD39394475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1EFD-8A81-4A57-9A62-07AD39394475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1EFD-8A81-4A57-9A62-07AD39394475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1EFD-8A81-4A57-9A62-07AD39394475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1EFD-8A81-4A57-9A62-07AD39394475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1EFD-8A81-4A57-9A62-07AD39394475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1EFD-8A81-4A57-9A62-07AD39394475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1EFD-8A81-4A57-9A62-07AD39394475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1EFD-8A81-4A57-9A62-07AD39394475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BCA3A-001D-4E09-87DC-99355169F0D6}" type="datetime1">
              <a:rPr lang="zh-CN" altLang="en-US"/>
              <a:t>2018/9/10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1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F11EB-5383-44FD-A143-A05A0E588C71}" type="slidenum">
              <a:rPr lang="zh-CN" altLang="en-US"/>
              <a:t>‹#›</a:t>
            </a:fld>
            <a:endParaRPr lang="en-US" altLang="zh-CN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2018/9/10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3.jpeg"/><Relationship Id="rId12" Type="http://schemas.openxmlformats.org/officeDocument/2006/relationships/image" Target="../media/image14.jpe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6.jpe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jpeg"/><Relationship Id="rId8" Type="http://schemas.openxmlformats.org/officeDocument/2006/relationships/image" Target="../media/image10.png"/><Relationship Id="rId9" Type="http://schemas.openxmlformats.org/officeDocument/2006/relationships/image" Target="../media/image11.jpeg"/><Relationship Id="rId10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4" Type="http://schemas.openxmlformats.org/officeDocument/2006/relationships/image" Target="../media/image19.jpe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00557" y="1696525"/>
            <a:ext cx="11520487" cy="1247775"/>
            <a:chOff x="239713" y="2660650"/>
            <a:chExt cx="11520487" cy="1247775"/>
          </a:xfrm>
        </p:grpSpPr>
        <p:sp>
          <p:nvSpPr>
            <p:cNvPr id="3074" name="TextBox 12"/>
            <p:cNvSpPr>
              <a:spLocks noChangeArrowheads="1"/>
            </p:cNvSpPr>
            <p:nvPr/>
          </p:nvSpPr>
          <p:spPr bwMode="auto">
            <a:xfrm>
              <a:off x="239713" y="2757488"/>
              <a:ext cx="11520487" cy="11055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1908" tIns="60955" rIns="121908" bIns="60955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defTabSz="1219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defTabSz="1219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defTabSz="1219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defTabSz="1219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zh-CN" altLang="en-US" sz="6400" b="1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安心桥</a:t>
              </a:r>
              <a:r>
                <a:rPr lang="en-US" altLang="zh-CN" sz="6400" b="1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-</a:t>
              </a:r>
              <a:r>
                <a:rPr lang="zh-CN" altLang="en-US" sz="6400" b="1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智能物联系统</a:t>
              </a:r>
              <a:endParaRPr lang="zh-CN" altLang="en-US" sz="6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3075" name="Parallelogram 77"/>
            <p:cNvSpPr>
              <a:spLocks noChangeArrowheads="1"/>
            </p:cNvSpPr>
            <p:nvPr/>
          </p:nvSpPr>
          <p:spPr bwMode="auto">
            <a:xfrm>
              <a:off x="719138" y="2660650"/>
              <a:ext cx="865187" cy="1247775"/>
            </a:xfrm>
            <a:prstGeom prst="parallelogram">
              <a:avLst>
                <a:gd name="adj" fmla="val 25000"/>
              </a:avLst>
            </a:prstGeom>
            <a:solidFill>
              <a:srgbClr val="1B21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lIns="121908" tIns="60955" rIns="121908" bIns="60955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defTabSz="1219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defTabSz="1219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defTabSz="1219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defTabSz="1219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 sz="3200">
                <a:latin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3076" name="Parallelogram 78"/>
            <p:cNvSpPr>
              <a:spLocks noChangeArrowheads="1"/>
            </p:cNvSpPr>
            <p:nvPr/>
          </p:nvSpPr>
          <p:spPr bwMode="auto">
            <a:xfrm rot="10800000">
              <a:off x="10512425" y="2660650"/>
              <a:ext cx="863600" cy="1247775"/>
            </a:xfrm>
            <a:prstGeom prst="parallelogram">
              <a:avLst>
                <a:gd name="adj" fmla="val 25000"/>
              </a:avLst>
            </a:prstGeom>
            <a:solidFill>
              <a:srgbClr val="1B21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lIns="121908" tIns="60955" rIns="121908" bIns="60955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defTabSz="1219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defTabSz="1219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defTabSz="1219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defTabSz="1219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 sz="3200">
                <a:latin typeface="Calibri" panose="020F050202020403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3077" name="TextBox 13"/>
          <p:cNvSpPr>
            <a:spLocks noChangeArrowheads="1"/>
          </p:cNvSpPr>
          <p:nvPr/>
        </p:nvSpPr>
        <p:spPr bwMode="auto">
          <a:xfrm>
            <a:off x="4588613" y="5075156"/>
            <a:ext cx="2944374" cy="738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08" tIns="60955" rIns="121908" bIns="60955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40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商业计划书</a:t>
            </a:r>
            <a:endParaRPr lang="zh-CN" altLang="en-US" sz="4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3078" name="Group 3"/>
          <p:cNvGrpSpPr/>
          <p:nvPr/>
        </p:nvGrpSpPr>
        <p:grpSpPr bwMode="auto">
          <a:xfrm>
            <a:off x="1008063" y="1412875"/>
            <a:ext cx="10488612" cy="4195763"/>
            <a:chOff x="0" y="0"/>
            <a:chExt cx="4955" cy="1982"/>
          </a:xfrm>
        </p:grpSpPr>
        <p:sp>
          <p:nvSpPr>
            <p:cNvPr id="3079" name="Freeform 4"/>
            <p:cNvSpPr>
              <a:spLocks noChangeArrowheads="1"/>
            </p:cNvSpPr>
            <p:nvPr/>
          </p:nvSpPr>
          <p:spPr bwMode="auto">
            <a:xfrm>
              <a:off x="91" y="88"/>
              <a:ext cx="1457" cy="1812"/>
            </a:xfrm>
            <a:custGeom>
              <a:avLst/>
              <a:gdLst>
                <a:gd name="T0" fmla="*/ 55 w 1692"/>
                <a:gd name="T1" fmla="*/ 43 h 2586"/>
                <a:gd name="T2" fmla="*/ 152 w 1692"/>
                <a:gd name="T3" fmla="*/ 35 h 2586"/>
                <a:gd name="T4" fmla="*/ 206 w 1692"/>
                <a:gd name="T5" fmla="*/ 41 h 2586"/>
                <a:gd name="T6" fmla="*/ 196 w 1692"/>
                <a:gd name="T7" fmla="*/ 75 h 2586"/>
                <a:gd name="T8" fmla="*/ 129 w 1692"/>
                <a:gd name="T9" fmla="*/ 98 h 2586"/>
                <a:gd name="T10" fmla="*/ 104 w 1692"/>
                <a:gd name="T11" fmla="*/ 121 h 2586"/>
                <a:gd name="T12" fmla="*/ 135 w 1692"/>
                <a:gd name="T13" fmla="*/ 163 h 2586"/>
                <a:gd name="T14" fmla="*/ 149 w 1692"/>
                <a:gd name="T15" fmla="*/ 163 h 2586"/>
                <a:gd name="T16" fmla="*/ 155 w 1692"/>
                <a:gd name="T17" fmla="*/ 153 h 2586"/>
                <a:gd name="T18" fmla="*/ 227 w 1692"/>
                <a:gd name="T19" fmla="*/ 195 h 2586"/>
                <a:gd name="T20" fmla="*/ 307 w 1692"/>
                <a:gd name="T21" fmla="*/ 203 h 2586"/>
                <a:gd name="T22" fmla="*/ 376 w 1692"/>
                <a:gd name="T23" fmla="*/ 228 h 2586"/>
                <a:gd name="T24" fmla="*/ 404 w 1692"/>
                <a:gd name="T25" fmla="*/ 240 h 2586"/>
                <a:gd name="T26" fmla="*/ 365 w 1692"/>
                <a:gd name="T27" fmla="*/ 272 h 2586"/>
                <a:gd name="T28" fmla="*/ 434 w 1692"/>
                <a:gd name="T29" fmla="*/ 301 h 2586"/>
                <a:gd name="T30" fmla="*/ 489 w 1692"/>
                <a:gd name="T31" fmla="*/ 342 h 2586"/>
                <a:gd name="T32" fmla="*/ 518 w 1692"/>
                <a:gd name="T33" fmla="*/ 390 h 2586"/>
                <a:gd name="T34" fmla="*/ 565 w 1692"/>
                <a:gd name="T35" fmla="*/ 429 h 2586"/>
                <a:gd name="T36" fmla="*/ 606 w 1692"/>
                <a:gd name="T37" fmla="*/ 426 h 2586"/>
                <a:gd name="T38" fmla="*/ 589 w 1692"/>
                <a:gd name="T39" fmla="*/ 404 h 2586"/>
                <a:gd name="T40" fmla="*/ 610 w 1692"/>
                <a:gd name="T41" fmla="*/ 390 h 2586"/>
                <a:gd name="T42" fmla="*/ 648 w 1692"/>
                <a:gd name="T43" fmla="*/ 376 h 2586"/>
                <a:gd name="T44" fmla="*/ 686 w 1692"/>
                <a:gd name="T45" fmla="*/ 351 h 2586"/>
                <a:gd name="T46" fmla="*/ 742 w 1692"/>
                <a:gd name="T47" fmla="*/ 329 h 2586"/>
                <a:gd name="T48" fmla="*/ 768 w 1692"/>
                <a:gd name="T49" fmla="*/ 294 h 2586"/>
                <a:gd name="T50" fmla="*/ 735 w 1692"/>
                <a:gd name="T51" fmla="*/ 260 h 2586"/>
                <a:gd name="T52" fmla="*/ 651 w 1692"/>
                <a:gd name="T53" fmla="*/ 238 h 2586"/>
                <a:gd name="T54" fmla="*/ 523 w 1692"/>
                <a:gd name="T55" fmla="*/ 217 h 2586"/>
                <a:gd name="T56" fmla="*/ 462 w 1692"/>
                <a:gd name="T57" fmla="*/ 213 h 2586"/>
                <a:gd name="T58" fmla="*/ 428 w 1692"/>
                <a:gd name="T59" fmla="*/ 214 h 2586"/>
                <a:gd name="T60" fmla="*/ 376 w 1692"/>
                <a:gd name="T61" fmla="*/ 221 h 2586"/>
                <a:gd name="T62" fmla="*/ 359 w 1692"/>
                <a:gd name="T63" fmla="*/ 198 h 2586"/>
                <a:gd name="T64" fmla="*/ 349 w 1692"/>
                <a:gd name="T65" fmla="*/ 179 h 2586"/>
                <a:gd name="T66" fmla="*/ 299 w 1692"/>
                <a:gd name="T67" fmla="*/ 186 h 2586"/>
                <a:gd name="T68" fmla="*/ 270 w 1692"/>
                <a:gd name="T69" fmla="*/ 160 h 2586"/>
                <a:gd name="T70" fmla="*/ 350 w 1692"/>
                <a:gd name="T71" fmla="*/ 154 h 2586"/>
                <a:gd name="T72" fmla="*/ 398 w 1692"/>
                <a:gd name="T73" fmla="*/ 153 h 2586"/>
                <a:gd name="T74" fmla="*/ 425 w 1692"/>
                <a:gd name="T75" fmla="*/ 152 h 2586"/>
                <a:gd name="T76" fmla="*/ 500 w 1692"/>
                <a:gd name="T77" fmla="*/ 127 h 2586"/>
                <a:gd name="T78" fmla="*/ 561 w 1692"/>
                <a:gd name="T79" fmla="*/ 114 h 2586"/>
                <a:gd name="T80" fmla="*/ 605 w 1692"/>
                <a:gd name="T81" fmla="*/ 107 h 2586"/>
                <a:gd name="T82" fmla="*/ 635 w 1692"/>
                <a:gd name="T83" fmla="*/ 91 h 2586"/>
                <a:gd name="T84" fmla="*/ 610 w 1692"/>
                <a:gd name="T85" fmla="*/ 87 h 2586"/>
                <a:gd name="T86" fmla="*/ 723 w 1692"/>
                <a:gd name="T87" fmla="*/ 77 h 2586"/>
                <a:gd name="T88" fmla="*/ 666 w 1692"/>
                <a:gd name="T89" fmla="*/ 58 h 2586"/>
                <a:gd name="T90" fmla="*/ 629 w 1692"/>
                <a:gd name="T91" fmla="*/ 45 h 2586"/>
                <a:gd name="T92" fmla="*/ 579 w 1692"/>
                <a:gd name="T93" fmla="*/ 62 h 2586"/>
                <a:gd name="T94" fmla="*/ 526 w 1692"/>
                <a:gd name="T95" fmla="*/ 75 h 2586"/>
                <a:gd name="T96" fmla="*/ 484 w 1692"/>
                <a:gd name="T97" fmla="*/ 51 h 2586"/>
                <a:gd name="T98" fmla="*/ 574 w 1692"/>
                <a:gd name="T99" fmla="*/ 41 h 2586"/>
                <a:gd name="T100" fmla="*/ 600 w 1692"/>
                <a:gd name="T101" fmla="*/ 34 h 2586"/>
                <a:gd name="T102" fmla="*/ 629 w 1692"/>
                <a:gd name="T103" fmla="*/ 29 h 2586"/>
                <a:gd name="T104" fmla="*/ 609 w 1692"/>
                <a:gd name="T105" fmla="*/ 25 h 2586"/>
                <a:gd name="T106" fmla="*/ 598 w 1692"/>
                <a:gd name="T107" fmla="*/ 20 h 2586"/>
                <a:gd name="T108" fmla="*/ 568 w 1692"/>
                <a:gd name="T109" fmla="*/ 18 h 2586"/>
                <a:gd name="T110" fmla="*/ 524 w 1692"/>
                <a:gd name="T111" fmla="*/ 23 h 2586"/>
                <a:gd name="T112" fmla="*/ 450 w 1692"/>
                <a:gd name="T113" fmla="*/ 20 h 2586"/>
                <a:gd name="T114" fmla="*/ 260 w 1692"/>
                <a:gd name="T115" fmla="*/ 0 h 2586"/>
                <a:gd name="T116" fmla="*/ 163 w 1692"/>
                <a:gd name="T117" fmla="*/ 6 h 2586"/>
                <a:gd name="T118" fmla="*/ 137 w 1692"/>
                <a:gd name="T119" fmla="*/ 18 h 2586"/>
                <a:gd name="T120" fmla="*/ 61 w 1692"/>
                <a:gd name="T121" fmla="*/ 29 h 2586"/>
                <a:gd name="T122" fmla="*/ 61 w 1692"/>
                <a:gd name="T123" fmla="*/ 36 h 2586"/>
                <a:gd name="T124" fmla="*/ 2 w 1692"/>
                <a:gd name="T125" fmla="*/ 43 h 258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692"/>
                <a:gd name="T190" fmla="*/ 0 h 2586"/>
                <a:gd name="T191" fmla="*/ 1692 w 1692"/>
                <a:gd name="T192" fmla="*/ 2586 h 258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692" h="2586">
                  <a:moveTo>
                    <a:pt x="2" y="252"/>
                  </a:moveTo>
                  <a:lnTo>
                    <a:pt x="68" y="264"/>
                  </a:lnTo>
                  <a:lnTo>
                    <a:pt x="116" y="258"/>
                  </a:lnTo>
                  <a:lnTo>
                    <a:pt x="188" y="216"/>
                  </a:lnTo>
                  <a:lnTo>
                    <a:pt x="236" y="210"/>
                  </a:lnTo>
                  <a:lnTo>
                    <a:pt x="320" y="210"/>
                  </a:lnTo>
                  <a:lnTo>
                    <a:pt x="368" y="216"/>
                  </a:lnTo>
                  <a:lnTo>
                    <a:pt x="398" y="246"/>
                  </a:lnTo>
                  <a:lnTo>
                    <a:pt x="434" y="240"/>
                  </a:lnTo>
                  <a:lnTo>
                    <a:pt x="422" y="294"/>
                  </a:lnTo>
                  <a:lnTo>
                    <a:pt x="404" y="354"/>
                  </a:lnTo>
                  <a:lnTo>
                    <a:pt x="416" y="444"/>
                  </a:lnTo>
                  <a:lnTo>
                    <a:pt x="408" y="480"/>
                  </a:lnTo>
                  <a:lnTo>
                    <a:pt x="380" y="474"/>
                  </a:lnTo>
                  <a:lnTo>
                    <a:pt x="272" y="582"/>
                  </a:lnTo>
                  <a:lnTo>
                    <a:pt x="236" y="628"/>
                  </a:lnTo>
                  <a:lnTo>
                    <a:pt x="242" y="672"/>
                  </a:lnTo>
                  <a:lnTo>
                    <a:pt x="218" y="714"/>
                  </a:lnTo>
                  <a:lnTo>
                    <a:pt x="268" y="774"/>
                  </a:lnTo>
                  <a:lnTo>
                    <a:pt x="262" y="844"/>
                  </a:lnTo>
                  <a:lnTo>
                    <a:pt x="284" y="964"/>
                  </a:lnTo>
                  <a:lnTo>
                    <a:pt x="320" y="1010"/>
                  </a:lnTo>
                  <a:lnTo>
                    <a:pt x="324" y="970"/>
                  </a:lnTo>
                  <a:lnTo>
                    <a:pt x="316" y="960"/>
                  </a:lnTo>
                  <a:lnTo>
                    <a:pt x="302" y="834"/>
                  </a:lnTo>
                  <a:lnTo>
                    <a:pt x="326" y="830"/>
                  </a:lnTo>
                  <a:lnTo>
                    <a:pt x="328" y="906"/>
                  </a:lnTo>
                  <a:lnTo>
                    <a:pt x="380" y="996"/>
                  </a:lnTo>
                  <a:lnTo>
                    <a:pt x="368" y="1074"/>
                  </a:lnTo>
                  <a:lnTo>
                    <a:pt x="478" y="1154"/>
                  </a:lnTo>
                  <a:lnTo>
                    <a:pt x="564" y="1164"/>
                  </a:lnTo>
                  <a:lnTo>
                    <a:pt x="612" y="1208"/>
                  </a:lnTo>
                  <a:lnTo>
                    <a:pt x="650" y="1200"/>
                  </a:lnTo>
                  <a:lnTo>
                    <a:pt x="680" y="1224"/>
                  </a:lnTo>
                  <a:lnTo>
                    <a:pt x="698" y="1272"/>
                  </a:lnTo>
                  <a:lnTo>
                    <a:pt x="794" y="1350"/>
                  </a:lnTo>
                  <a:lnTo>
                    <a:pt x="842" y="1308"/>
                  </a:lnTo>
                  <a:lnTo>
                    <a:pt x="848" y="1350"/>
                  </a:lnTo>
                  <a:lnTo>
                    <a:pt x="854" y="1422"/>
                  </a:lnTo>
                  <a:lnTo>
                    <a:pt x="786" y="1490"/>
                  </a:lnTo>
                  <a:lnTo>
                    <a:pt x="788" y="1542"/>
                  </a:lnTo>
                  <a:lnTo>
                    <a:pt x="770" y="1608"/>
                  </a:lnTo>
                  <a:lnTo>
                    <a:pt x="802" y="1634"/>
                  </a:lnTo>
                  <a:lnTo>
                    <a:pt x="848" y="1668"/>
                  </a:lnTo>
                  <a:lnTo>
                    <a:pt x="916" y="1782"/>
                  </a:lnTo>
                  <a:lnTo>
                    <a:pt x="956" y="1800"/>
                  </a:lnTo>
                  <a:lnTo>
                    <a:pt x="1010" y="1848"/>
                  </a:lnTo>
                  <a:lnTo>
                    <a:pt x="1034" y="2022"/>
                  </a:lnTo>
                  <a:lnTo>
                    <a:pt x="1058" y="2178"/>
                  </a:lnTo>
                  <a:lnTo>
                    <a:pt x="1046" y="2244"/>
                  </a:lnTo>
                  <a:lnTo>
                    <a:pt x="1094" y="2310"/>
                  </a:lnTo>
                  <a:lnTo>
                    <a:pt x="1118" y="2364"/>
                  </a:lnTo>
                  <a:lnTo>
                    <a:pt x="1138" y="2458"/>
                  </a:lnTo>
                  <a:lnTo>
                    <a:pt x="1194" y="2540"/>
                  </a:lnTo>
                  <a:lnTo>
                    <a:pt x="1286" y="2586"/>
                  </a:lnTo>
                  <a:lnTo>
                    <a:pt x="1382" y="2574"/>
                  </a:lnTo>
                  <a:lnTo>
                    <a:pt x="1280" y="2520"/>
                  </a:lnTo>
                  <a:lnTo>
                    <a:pt x="1266" y="2472"/>
                  </a:lnTo>
                  <a:lnTo>
                    <a:pt x="1288" y="2428"/>
                  </a:lnTo>
                  <a:lnTo>
                    <a:pt x="1244" y="2394"/>
                  </a:lnTo>
                  <a:lnTo>
                    <a:pt x="1284" y="2334"/>
                  </a:lnTo>
                  <a:lnTo>
                    <a:pt x="1244" y="2300"/>
                  </a:lnTo>
                  <a:lnTo>
                    <a:pt x="1288" y="2306"/>
                  </a:lnTo>
                  <a:lnTo>
                    <a:pt x="1286" y="2244"/>
                  </a:lnTo>
                  <a:lnTo>
                    <a:pt x="1330" y="2268"/>
                  </a:lnTo>
                  <a:lnTo>
                    <a:pt x="1368" y="2228"/>
                  </a:lnTo>
                  <a:lnTo>
                    <a:pt x="1334" y="2160"/>
                  </a:lnTo>
                  <a:lnTo>
                    <a:pt x="1382" y="2184"/>
                  </a:lnTo>
                  <a:lnTo>
                    <a:pt x="1448" y="2076"/>
                  </a:lnTo>
                  <a:lnTo>
                    <a:pt x="1468" y="2052"/>
                  </a:lnTo>
                  <a:lnTo>
                    <a:pt x="1476" y="1982"/>
                  </a:lnTo>
                  <a:lnTo>
                    <a:pt x="1568" y="1950"/>
                  </a:lnTo>
                  <a:lnTo>
                    <a:pt x="1612" y="1880"/>
                  </a:lnTo>
                  <a:lnTo>
                    <a:pt x="1628" y="1830"/>
                  </a:lnTo>
                  <a:lnTo>
                    <a:pt x="1622" y="1746"/>
                  </a:lnTo>
                  <a:lnTo>
                    <a:pt x="1692" y="1644"/>
                  </a:lnTo>
                  <a:lnTo>
                    <a:pt x="1652" y="1578"/>
                  </a:lnTo>
                  <a:lnTo>
                    <a:pt x="1552" y="1538"/>
                  </a:lnTo>
                  <a:lnTo>
                    <a:pt x="1448" y="1500"/>
                  </a:lnTo>
                  <a:lnTo>
                    <a:pt x="1376" y="1494"/>
                  </a:lnTo>
                  <a:lnTo>
                    <a:pt x="1376" y="1410"/>
                  </a:lnTo>
                  <a:lnTo>
                    <a:pt x="1262" y="1356"/>
                  </a:lnTo>
                  <a:lnTo>
                    <a:pt x="1166" y="1272"/>
                  </a:lnTo>
                  <a:lnTo>
                    <a:pt x="1104" y="1280"/>
                  </a:lnTo>
                  <a:lnTo>
                    <a:pt x="1048" y="1276"/>
                  </a:lnTo>
                  <a:lnTo>
                    <a:pt x="1020" y="1244"/>
                  </a:lnTo>
                  <a:lnTo>
                    <a:pt x="974" y="1260"/>
                  </a:lnTo>
                  <a:lnTo>
                    <a:pt x="984" y="1238"/>
                  </a:lnTo>
                  <a:lnTo>
                    <a:pt x="934" y="1268"/>
                  </a:lnTo>
                  <a:lnTo>
                    <a:pt x="904" y="1268"/>
                  </a:lnTo>
                  <a:lnTo>
                    <a:pt x="872" y="1314"/>
                  </a:lnTo>
                  <a:lnTo>
                    <a:pt x="836" y="1272"/>
                  </a:lnTo>
                  <a:lnTo>
                    <a:pt x="794" y="1308"/>
                  </a:lnTo>
                  <a:lnTo>
                    <a:pt x="748" y="1278"/>
                  </a:lnTo>
                  <a:lnTo>
                    <a:pt x="758" y="1242"/>
                  </a:lnTo>
                  <a:lnTo>
                    <a:pt x="758" y="1174"/>
                  </a:lnTo>
                  <a:lnTo>
                    <a:pt x="698" y="1176"/>
                  </a:lnTo>
                  <a:lnTo>
                    <a:pt x="668" y="1140"/>
                  </a:lnTo>
                  <a:lnTo>
                    <a:pt x="736" y="1062"/>
                  </a:lnTo>
                  <a:lnTo>
                    <a:pt x="712" y="1050"/>
                  </a:lnTo>
                  <a:lnTo>
                    <a:pt x="658" y="1062"/>
                  </a:lnTo>
                  <a:lnTo>
                    <a:pt x="632" y="1104"/>
                  </a:lnTo>
                  <a:lnTo>
                    <a:pt x="596" y="1110"/>
                  </a:lnTo>
                  <a:lnTo>
                    <a:pt x="538" y="1066"/>
                  </a:lnTo>
                  <a:lnTo>
                    <a:pt x="568" y="950"/>
                  </a:lnTo>
                  <a:lnTo>
                    <a:pt x="632" y="894"/>
                  </a:lnTo>
                  <a:lnTo>
                    <a:pt x="686" y="894"/>
                  </a:lnTo>
                  <a:lnTo>
                    <a:pt x="740" y="912"/>
                  </a:lnTo>
                  <a:lnTo>
                    <a:pt x="736" y="900"/>
                  </a:lnTo>
                  <a:lnTo>
                    <a:pt x="766" y="868"/>
                  </a:lnTo>
                  <a:lnTo>
                    <a:pt x="842" y="906"/>
                  </a:lnTo>
                  <a:lnTo>
                    <a:pt x="848" y="966"/>
                  </a:lnTo>
                  <a:lnTo>
                    <a:pt x="884" y="984"/>
                  </a:lnTo>
                  <a:lnTo>
                    <a:pt x="896" y="900"/>
                  </a:lnTo>
                  <a:lnTo>
                    <a:pt x="878" y="858"/>
                  </a:lnTo>
                  <a:lnTo>
                    <a:pt x="998" y="806"/>
                  </a:lnTo>
                  <a:lnTo>
                    <a:pt x="1058" y="750"/>
                  </a:lnTo>
                  <a:lnTo>
                    <a:pt x="1100" y="696"/>
                  </a:lnTo>
                  <a:lnTo>
                    <a:pt x="1130" y="672"/>
                  </a:lnTo>
                  <a:lnTo>
                    <a:pt x="1184" y="678"/>
                  </a:lnTo>
                  <a:lnTo>
                    <a:pt x="1190" y="636"/>
                  </a:lnTo>
                  <a:lnTo>
                    <a:pt x="1280" y="588"/>
                  </a:lnTo>
                  <a:lnTo>
                    <a:pt x="1278" y="636"/>
                  </a:lnTo>
                  <a:lnTo>
                    <a:pt x="1360" y="602"/>
                  </a:lnTo>
                  <a:lnTo>
                    <a:pt x="1322" y="570"/>
                  </a:lnTo>
                  <a:lnTo>
                    <a:pt x="1340" y="538"/>
                  </a:lnTo>
                  <a:lnTo>
                    <a:pt x="1320" y="522"/>
                  </a:lnTo>
                  <a:lnTo>
                    <a:pt x="1286" y="546"/>
                  </a:lnTo>
                  <a:lnTo>
                    <a:pt x="1288" y="512"/>
                  </a:lnTo>
                  <a:lnTo>
                    <a:pt x="1400" y="504"/>
                  </a:lnTo>
                  <a:lnTo>
                    <a:pt x="1490" y="480"/>
                  </a:lnTo>
                  <a:lnTo>
                    <a:pt x="1526" y="456"/>
                  </a:lnTo>
                  <a:lnTo>
                    <a:pt x="1484" y="394"/>
                  </a:lnTo>
                  <a:cubicBezTo>
                    <a:pt x="1474" y="370"/>
                    <a:pt x="1479" y="319"/>
                    <a:pt x="1466" y="310"/>
                  </a:cubicBezTo>
                  <a:cubicBezTo>
                    <a:pt x="1456" y="300"/>
                    <a:pt x="1423" y="343"/>
                    <a:pt x="1406" y="342"/>
                  </a:cubicBezTo>
                  <a:lnTo>
                    <a:pt x="1376" y="312"/>
                  </a:lnTo>
                  <a:lnTo>
                    <a:pt x="1376" y="270"/>
                  </a:lnTo>
                  <a:lnTo>
                    <a:pt x="1328" y="264"/>
                  </a:lnTo>
                  <a:lnTo>
                    <a:pt x="1312" y="252"/>
                  </a:lnTo>
                  <a:lnTo>
                    <a:pt x="1256" y="314"/>
                  </a:lnTo>
                  <a:lnTo>
                    <a:pt x="1222" y="364"/>
                  </a:lnTo>
                  <a:lnTo>
                    <a:pt x="1172" y="402"/>
                  </a:lnTo>
                  <a:lnTo>
                    <a:pt x="1136" y="474"/>
                  </a:lnTo>
                  <a:lnTo>
                    <a:pt x="1110" y="444"/>
                  </a:lnTo>
                  <a:lnTo>
                    <a:pt x="1128" y="394"/>
                  </a:lnTo>
                  <a:lnTo>
                    <a:pt x="1038" y="334"/>
                  </a:lnTo>
                  <a:lnTo>
                    <a:pt x="1022" y="304"/>
                  </a:lnTo>
                  <a:lnTo>
                    <a:pt x="1122" y="226"/>
                  </a:lnTo>
                  <a:lnTo>
                    <a:pt x="1184" y="222"/>
                  </a:lnTo>
                  <a:lnTo>
                    <a:pt x="1212" y="240"/>
                  </a:lnTo>
                  <a:lnTo>
                    <a:pt x="1248" y="220"/>
                  </a:lnTo>
                  <a:lnTo>
                    <a:pt x="1300" y="220"/>
                  </a:lnTo>
                  <a:lnTo>
                    <a:pt x="1266" y="198"/>
                  </a:lnTo>
                  <a:lnTo>
                    <a:pt x="1208" y="196"/>
                  </a:lnTo>
                  <a:lnTo>
                    <a:pt x="1250" y="174"/>
                  </a:lnTo>
                  <a:lnTo>
                    <a:pt x="1328" y="172"/>
                  </a:lnTo>
                  <a:lnTo>
                    <a:pt x="1364" y="132"/>
                  </a:lnTo>
                  <a:cubicBezTo>
                    <a:pt x="1346" y="124"/>
                    <a:pt x="1343" y="119"/>
                    <a:pt x="1324" y="122"/>
                  </a:cubicBezTo>
                  <a:cubicBezTo>
                    <a:pt x="1310" y="124"/>
                    <a:pt x="1294" y="132"/>
                    <a:pt x="1286" y="144"/>
                  </a:cubicBezTo>
                  <a:cubicBezTo>
                    <a:pt x="1282" y="149"/>
                    <a:pt x="1274" y="148"/>
                    <a:pt x="1268" y="150"/>
                  </a:cubicBezTo>
                  <a:cubicBezTo>
                    <a:pt x="1266" y="144"/>
                    <a:pt x="1259" y="138"/>
                    <a:pt x="1262" y="132"/>
                  </a:cubicBezTo>
                  <a:cubicBezTo>
                    <a:pt x="1269" y="118"/>
                    <a:pt x="1303" y="134"/>
                    <a:pt x="1262" y="120"/>
                  </a:cubicBezTo>
                  <a:cubicBezTo>
                    <a:pt x="1221" y="134"/>
                    <a:pt x="1252" y="105"/>
                    <a:pt x="1262" y="90"/>
                  </a:cubicBezTo>
                  <a:cubicBezTo>
                    <a:pt x="1260" y="84"/>
                    <a:pt x="1262" y="75"/>
                    <a:pt x="1256" y="72"/>
                  </a:cubicBezTo>
                  <a:cubicBezTo>
                    <a:pt x="1238" y="63"/>
                    <a:pt x="1202" y="102"/>
                    <a:pt x="1202" y="102"/>
                  </a:cubicBezTo>
                  <a:cubicBezTo>
                    <a:pt x="1198" y="108"/>
                    <a:pt x="1186" y="140"/>
                    <a:pt x="1180" y="144"/>
                  </a:cubicBezTo>
                  <a:cubicBezTo>
                    <a:pt x="1169" y="151"/>
                    <a:pt x="1148" y="122"/>
                    <a:pt x="1148" y="122"/>
                  </a:cubicBezTo>
                  <a:cubicBezTo>
                    <a:pt x="1138" y="123"/>
                    <a:pt x="1121" y="137"/>
                    <a:pt x="1106" y="136"/>
                  </a:cubicBezTo>
                  <a:cubicBezTo>
                    <a:pt x="1091" y="135"/>
                    <a:pt x="1074" y="117"/>
                    <a:pt x="1056" y="116"/>
                  </a:cubicBezTo>
                  <a:cubicBezTo>
                    <a:pt x="1038" y="115"/>
                    <a:pt x="1016" y="131"/>
                    <a:pt x="998" y="132"/>
                  </a:cubicBezTo>
                  <a:cubicBezTo>
                    <a:pt x="997" y="132"/>
                    <a:pt x="956" y="125"/>
                    <a:pt x="950" y="120"/>
                  </a:cubicBezTo>
                  <a:cubicBezTo>
                    <a:pt x="918" y="94"/>
                    <a:pt x="960" y="108"/>
                    <a:pt x="920" y="90"/>
                  </a:cubicBezTo>
                  <a:cubicBezTo>
                    <a:pt x="852" y="60"/>
                    <a:pt x="806" y="58"/>
                    <a:pt x="730" y="54"/>
                  </a:cubicBezTo>
                  <a:cubicBezTo>
                    <a:pt x="656" y="39"/>
                    <a:pt x="625" y="15"/>
                    <a:pt x="550" y="0"/>
                  </a:cubicBezTo>
                  <a:cubicBezTo>
                    <a:pt x="510" y="2"/>
                    <a:pt x="486" y="5"/>
                    <a:pt x="446" y="8"/>
                  </a:cubicBezTo>
                  <a:cubicBezTo>
                    <a:pt x="424" y="9"/>
                    <a:pt x="423" y="14"/>
                    <a:pt x="406" y="18"/>
                  </a:cubicBezTo>
                  <a:cubicBezTo>
                    <a:pt x="389" y="22"/>
                    <a:pt x="353" y="24"/>
                    <a:pt x="344" y="32"/>
                  </a:cubicBezTo>
                  <a:cubicBezTo>
                    <a:pt x="346" y="38"/>
                    <a:pt x="354" y="60"/>
                    <a:pt x="350" y="64"/>
                  </a:cubicBezTo>
                  <a:cubicBezTo>
                    <a:pt x="274" y="50"/>
                    <a:pt x="250" y="81"/>
                    <a:pt x="236" y="82"/>
                  </a:cubicBezTo>
                  <a:cubicBezTo>
                    <a:pt x="278" y="110"/>
                    <a:pt x="270" y="72"/>
                    <a:pt x="290" y="102"/>
                  </a:cubicBezTo>
                  <a:cubicBezTo>
                    <a:pt x="234" y="121"/>
                    <a:pt x="178" y="104"/>
                    <a:pt x="128" y="138"/>
                  </a:cubicBezTo>
                  <a:cubicBezTo>
                    <a:pt x="126" y="144"/>
                    <a:pt x="122" y="150"/>
                    <a:pt x="122" y="156"/>
                  </a:cubicBezTo>
                  <a:cubicBezTo>
                    <a:pt x="122" y="162"/>
                    <a:pt x="132" y="170"/>
                    <a:pt x="128" y="174"/>
                  </a:cubicBezTo>
                  <a:cubicBezTo>
                    <a:pt x="126" y="182"/>
                    <a:pt x="109" y="197"/>
                    <a:pt x="112" y="202"/>
                  </a:cubicBezTo>
                  <a:cubicBezTo>
                    <a:pt x="124" y="206"/>
                    <a:pt x="137" y="195"/>
                    <a:pt x="146" y="204"/>
                  </a:cubicBezTo>
                  <a:cubicBezTo>
                    <a:pt x="151" y="209"/>
                    <a:pt x="135" y="213"/>
                    <a:pt x="128" y="216"/>
                  </a:cubicBezTo>
                  <a:cubicBezTo>
                    <a:pt x="116" y="221"/>
                    <a:pt x="104" y="226"/>
                    <a:pt x="92" y="228"/>
                  </a:cubicBezTo>
                  <a:cubicBezTo>
                    <a:pt x="48" y="237"/>
                    <a:pt x="72" y="233"/>
                    <a:pt x="20" y="240"/>
                  </a:cubicBezTo>
                  <a:cubicBezTo>
                    <a:pt x="0" y="247"/>
                    <a:pt x="2" y="240"/>
                    <a:pt x="2" y="252"/>
                  </a:cubicBezTo>
                  <a:close/>
                </a:path>
              </a:pathLst>
            </a:custGeom>
            <a:solidFill>
              <a:srgbClr val="231F2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80" name="Freeform 5"/>
            <p:cNvSpPr>
              <a:spLocks noChangeArrowheads="1"/>
            </p:cNvSpPr>
            <p:nvPr/>
          </p:nvSpPr>
          <p:spPr bwMode="auto">
            <a:xfrm>
              <a:off x="45" y="261"/>
              <a:ext cx="39" cy="26"/>
            </a:xfrm>
            <a:custGeom>
              <a:avLst/>
              <a:gdLst>
                <a:gd name="T0" fmla="*/ 7 w 46"/>
                <a:gd name="T1" fmla="*/ 1 h 38"/>
                <a:gd name="T2" fmla="*/ 0 w 46"/>
                <a:gd name="T3" fmla="*/ 3 h 38"/>
                <a:gd name="T4" fmla="*/ 10 w 46"/>
                <a:gd name="T5" fmla="*/ 5 h 38"/>
                <a:gd name="T6" fmla="*/ 20 w 46"/>
                <a:gd name="T7" fmla="*/ 3 h 38"/>
                <a:gd name="T8" fmla="*/ 13 w 46"/>
                <a:gd name="T9" fmla="*/ 0 h 38"/>
                <a:gd name="T10" fmla="*/ 7 w 46"/>
                <a:gd name="T11" fmla="*/ 1 h 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38"/>
                <a:gd name="T20" fmla="*/ 46 w 46"/>
                <a:gd name="T21" fmla="*/ 38 h 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38">
                  <a:moveTo>
                    <a:pt x="16" y="4"/>
                  </a:moveTo>
                  <a:lnTo>
                    <a:pt x="0" y="22"/>
                  </a:lnTo>
                  <a:lnTo>
                    <a:pt x="22" y="38"/>
                  </a:lnTo>
                  <a:lnTo>
                    <a:pt x="46" y="26"/>
                  </a:lnTo>
                  <a:lnTo>
                    <a:pt x="30" y="0"/>
                  </a:lnTo>
                  <a:lnTo>
                    <a:pt x="16" y="4"/>
                  </a:lnTo>
                  <a:close/>
                </a:path>
              </a:pathLst>
            </a:custGeom>
            <a:solidFill>
              <a:srgbClr val="666699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81" name="Freeform 6"/>
            <p:cNvSpPr>
              <a:spLocks noChangeArrowheads="1"/>
            </p:cNvSpPr>
            <p:nvPr/>
          </p:nvSpPr>
          <p:spPr bwMode="auto">
            <a:xfrm>
              <a:off x="398" y="376"/>
              <a:ext cx="45" cy="30"/>
            </a:xfrm>
            <a:custGeom>
              <a:avLst/>
              <a:gdLst>
                <a:gd name="T0" fmla="*/ 6 w 52"/>
                <a:gd name="T1" fmla="*/ 0 h 44"/>
                <a:gd name="T2" fmla="*/ 13 w 52"/>
                <a:gd name="T3" fmla="*/ 7 h 44"/>
                <a:gd name="T4" fmla="*/ 20 w 52"/>
                <a:gd name="T5" fmla="*/ 7 h 44"/>
                <a:gd name="T6" fmla="*/ 19 w 52"/>
                <a:gd name="T7" fmla="*/ 2 h 44"/>
                <a:gd name="T8" fmla="*/ 13 w 52"/>
                <a:gd name="T9" fmla="*/ 1 h 44"/>
                <a:gd name="T10" fmla="*/ 6 w 52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2"/>
                <a:gd name="T19" fmla="*/ 0 h 44"/>
                <a:gd name="T20" fmla="*/ 52 w 52"/>
                <a:gd name="T21" fmla="*/ 44 h 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2" h="44">
                  <a:moveTo>
                    <a:pt x="12" y="0"/>
                  </a:moveTo>
                  <a:cubicBezTo>
                    <a:pt x="16" y="14"/>
                    <a:pt x="18" y="32"/>
                    <a:pt x="26" y="44"/>
                  </a:cubicBezTo>
                  <a:cubicBezTo>
                    <a:pt x="31" y="43"/>
                    <a:pt x="37" y="44"/>
                    <a:pt x="42" y="42"/>
                  </a:cubicBezTo>
                  <a:cubicBezTo>
                    <a:pt x="52" y="38"/>
                    <a:pt x="48" y="19"/>
                    <a:pt x="38" y="16"/>
                  </a:cubicBezTo>
                  <a:cubicBezTo>
                    <a:pt x="33" y="9"/>
                    <a:pt x="34" y="5"/>
                    <a:pt x="26" y="2"/>
                  </a:cubicBezTo>
                  <a:cubicBezTo>
                    <a:pt x="4" y="4"/>
                    <a:pt x="0" y="8"/>
                    <a:pt x="12" y="0"/>
                  </a:cubicBezTo>
                  <a:close/>
                </a:path>
              </a:pathLst>
            </a:custGeom>
            <a:solidFill>
              <a:srgbClr val="666699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82" name="Freeform 7"/>
            <p:cNvSpPr>
              <a:spLocks noChangeArrowheads="1"/>
            </p:cNvSpPr>
            <p:nvPr/>
          </p:nvSpPr>
          <p:spPr bwMode="auto">
            <a:xfrm>
              <a:off x="1297" y="428"/>
              <a:ext cx="113" cy="69"/>
            </a:xfrm>
            <a:custGeom>
              <a:avLst/>
              <a:gdLst>
                <a:gd name="T0" fmla="*/ 46 w 131"/>
                <a:gd name="T1" fmla="*/ 0 h 98"/>
                <a:gd name="T2" fmla="*/ 38 w 131"/>
                <a:gd name="T3" fmla="*/ 1 h 98"/>
                <a:gd name="T4" fmla="*/ 26 w 131"/>
                <a:gd name="T5" fmla="*/ 4 h 98"/>
                <a:gd name="T6" fmla="*/ 19 w 131"/>
                <a:gd name="T7" fmla="*/ 7 h 98"/>
                <a:gd name="T8" fmla="*/ 10 w 131"/>
                <a:gd name="T9" fmla="*/ 9 h 98"/>
                <a:gd name="T10" fmla="*/ 30 w 131"/>
                <a:gd name="T11" fmla="*/ 14 h 98"/>
                <a:gd name="T12" fmla="*/ 38 w 131"/>
                <a:gd name="T13" fmla="*/ 16 h 98"/>
                <a:gd name="T14" fmla="*/ 41 w 131"/>
                <a:gd name="T15" fmla="*/ 16 h 98"/>
                <a:gd name="T16" fmla="*/ 42 w 131"/>
                <a:gd name="T17" fmla="*/ 15 h 98"/>
                <a:gd name="T18" fmla="*/ 46 w 131"/>
                <a:gd name="T19" fmla="*/ 18 h 98"/>
                <a:gd name="T20" fmla="*/ 58 w 131"/>
                <a:gd name="T21" fmla="*/ 15 h 98"/>
                <a:gd name="T22" fmla="*/ 62 w 131"/>
                <a:gd name="T23" fmla="*/ 13 h 98"/>
                <a:gd name="T24" fmla="*/ 48 w 131"/>
                <a:gd name="T25" fmla="*/ 7 h 98"/>
                <a:gd name="T26" fmla="*/ 54 w 131"/>
                <a:gd name="T27" fmla="*/ 4 h 98"/>
                <a:gd name="T28" fmla="*/ 53 w 131"/>
                <a:gd name="T29" fmla="*/ 1 h 98"/>
                <a:gd name="T30" fmla="*/ 46 w 131"/>
                <a:gd name="T31" fmla="*/ 0 h 9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31"/>
                <a:gd name="T49" fmla="*/ 0 h 98"/>
                <a:gd name="T50" fmla="*/ 131 w 131"/>
                <a:gd name="T51" fmla="*/ 98 h 9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31" h="98">
                  <a:moveTo>
                    <a:pt x="97" y="0"/>
                  </a:moveTo>
                  <a:cubicBezTo>
                    <a:pt x="83" y="5"/>
                    <a:pt x="89" y="2"/>
                    <a:pt x="79" y="8"/>
                  </a:cubicBezTo>
                  <a:cubicBezTo>
                    <a:pt x="76" y="18"/>
                    <a:pt x="62" y="18"/>
                    <a:pt x="53" y="24"/>
                  </a:cubicBezTo>
                  <a:cubicBezTo>
                    <a:pt x="49" y="29"/>
                    <a:pt x="44" y="36"/>
                    <a:pt x="39" y="40"/>
                  </a:cubicBezTo>
                  <a:cubicBezTo>
                    <a:pt x="34" y="45"/>
                    <a:pt x="21" y="52"/>
                    <a:pt x="21" y="52"/>
                  </a:cubicBezTo>
                  <a:cubicBezTo>
                    <a:pt x="0" y="84"/>
                    <a:pt x="41" y="75"/>
                    <a:pt x="63" y="82"/>
                  </a:cubicBezTo>
                  <a:cubicBezTo>
                    <a:pt x="68" y="89"/>
                    <a:pt x="71" y="91"/>
                    <a:pt x="79" y="94"/>
                  </a:cubicBezTo>
                  <a:cubicBezTo>
                    <a:pt x="81" y="93"/>
                    <a:pt x="83" y="93"/>
                    <a:pt x="85" y="92"/>
                  </a:cubicBezTo>
                  <a:cubicBezTo>
                    <a:pt x="87" y="90"/>
                    <a:pt x="87" y="85"/>
                    <a:pt x="89" y="86"/>
                  </a:cubicBezTo>
                  <a:cubicBezTo>
                    <a:pt x="93" y="88"/>
                    <a:pt x="97" y="98"/>
                    <a:pt x="97" y="98"/>
                  </a:cubicBezTo>
                  <a:cubicBezTo>
                    <a:pt x="112" y="95"/>
                    <a:pt x="111" y="90"/>
                    <a:pt x="123" y="86"/>
                  </a:cubicBezTo>
                  <a:cubicBezTo>
                    <a:pt x="124" y="82"/>
                    <a:pt x="128" y="78"/>
                    <a:pt x="129" y="74"/>
                  </a:cubicBezTo>
                  <a:cubicBezTo>
                    <a:pt x="131" y="61"/>
                    <a:pt x="108" y="47"/>
                    <a:pt x="101" y="40"/>
                  </a:cubicBezTo>
                  <a:cubicBezTo>
                    <a:pt x="103" y="33"/>
                    <a:pt x="115" y="24"/>
                    <a:pt x="115" y="24"/>
                  </a:cubicBezTo>
                  <a:cubicBezTo>
                    <a:pt x="121" y="15"/>
                    <a:pt x="124" y="8"/>
                    <a:pt x="111" y="4"/>
                  </a:cubicBezTo>
                  <a:cubicBezTo>
                    <a:pt x="101" y="7"/>
                    <a:pt x="97" y="13"/>
                    <a:pt x="97" y="0"/>
                  </a:cubicBezTo>
                  <a:close/>
                </a:path>
              </a:pathLst>
            </a:custGeom>
            <a:solidFill>
              <a:srgbClr val="231F2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83" name="Freeform 8"/>
            <p:cNvSpPr>
              <a:spLocks noChangeArrowheads="1"/>
            </p:cNvSpPr>
            <p:nvPr/>
          </p:nvSpPr>
          <p:spPr bwMode="auto">
            <a:xfrm>
              <a:off x="752" y="787"/>
              <a:ext cx="182" cy="79"/>
            </a:xfrm>
            <a:custGeom>
              <a:avLst/>
              <a:gdLst>
                <a:gd name="T0" fmla="*/ 21 w 212"/>
                <a:gd name="T1" fmla="*/ 2 h 112"/>
                <a:gd name="T2" fmla="*/ 8 w 212"/>
                <a:gd name="T3" fmla="*/ 2 h 112"/>
                <a:gd name="T4" fmla="*/ 3 w 212"/>
                <a:gd name="T5" fmla="*/ 3 h 112"/>
                <a:gd name="T6" fmla="*/ 11 w 212"/>
                <a:gd name="T7" fmla="*/ 9 h 112"/>
                <a:gd name="T8" fmla="*/ 24 w 212"/>
                <a:gd name="T9" fmla="*/ 8 h 112"/>
                <a:gd name="T10" fmla="*/ 44 w 212"/>
                <a:gd name="T11" fmla="*/ 9 h 112"/>
                <a:gd name="T12" fmla="*/ 52 w 212"/>
                <a:gd name="T13" fmla="*/ 11 h 112"/>
                <a:gd name="T14" fmla="*/ 62 w 212"/>
                <a:gd name="T15" fmla="*/ 16 h 112"/>
                <a:gd name="T16" fmla="*/ 65 w 212"/>
                <a:gd name="T17" fmla="*/ 20 h 112"/>
                <a:gd name="T18" fmla="*/ 74 w 212"/>
                <a:gd name="T19" fmla="*/ 18 h 112"/>
                <a:gd name="T20" fmla="*/ 78 w 212"/>
                <a:gd name="T21" fmla="*/ 17 h 112"/>
                <a:gd name="T22" fmla="*/ 87 w 212"/>
                <a:gd name="T23" fmla="*/ 18 h 112"/>
                <a:gd name="T24" fmla="*/ 91 w 212"/>
                <a:gd name="T25" fmla="*/ 14 h 112"/>
                <a:gd name="T26" fmla="*/ 70 w 212"/>
                <a:gd name="T27" fmla="*/ 9 h 112"/>
                <a:gd name="T28" fmla="*/ 49 w 212"/>
                <a:gd name="T29" fmla="*/ 4 h 112"/>
                <a:gd name="T30" fmla="*/ 24 w 212"/>
                <a:gd name="T31" fmla="*/ 4 h 112"/>
                <a:gd name="T32" fmla="*/ 21 w 212"/>
                <a:gd name="T33" fmla="*/ 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2"/>
                <a:gd name="T52" fmla="*/ 0 h 112"/>
                <a:gd name="T53" fmla="*/ 212 w 212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2" h="112">
                  <a:moveTo>
                    <a:pt x="47" y="12"/>
                  </a:moveTo>
                  <a:cubicBezTo>
                    <a:pt x="39" y="0"/>
                    <a:pt x="28" y="7"/>
                    <a:pt x="17" y="12"/>
                  </a:cubicBezTo>
                  <a:cubicBezTo>
                    <a:pt x="13" y="14"/>
                    <a:pt x="5" y="16"/>
                    <a:pt x="5" y="16"/>
                  </a:cubicBezTo>
                  <a:cubicBezTo>
                    <a:pt x="0" y="31"/>
                    <a:pt x="10" y="48"/>
                    <a:pt x="25" y="52"/>
                  </a:cubicBezTo>
                  <a:cubicBezTo>
                    <a:pt x="37" y="50"/>
                    <a:pt x="41" y="47"/>
                    <a:pt x="51" y="44"/>
                  </a:cubicBezTo>
                  <a:cubicBezTo>
                    <a:pt x="65" y="53"/>
                    <a:pt x="76" y="53"/>
                    <a:pt x="93" y="54"/>
                  </a:cubicBezTo>
                  <a:cubicBezTo>
                    <a:pt x="99" y="56"/>
                    <a:pt x="111" y="60"/>
                    <a:pt x="111" y="60"/>
                  </a:cubicBezTo>
                  <a:cubicBezTo>
                    <a:pt x="120" y="69"/>
                    <a:pt x="129" y="75"/>
                    <a:pt x="133" y="88"/>
                  </a:cubicBezTo>
                  <a:cubicBezTo>
                    <a:pt x="125" y="100"/>
                    <a:pt x="126" y="107"/>
                    <a:pt x="141" y="112"/>
                  </a:cubicBezTo>
                  <a:cubicBezTo>
                    <a:pt x="145" y="106"/>
                    <a:pt x="150" y="103"/>
                    <a:pt x="157" y="100"/>
                  </a:cubicBezTo>
                  <a:cubicBezTo>
                    <a:pt x="161" y="98"/>
                    <a:pt x="169" y="96"/>
                    <a:pt x="169" y="96"/>
                  </a:cubicBezTo>
                  <a:cubicBezTo>
                    <a:pt x="175" y="98"/>
                    <a:pt x="187" y="102"/>
                    <a:pt x="187" y="102"/>
                  </a:cubicBezTo>
                  <a:cubicBezTo>
                    <a:pt x="203" y="100"/>
                    <a:pt x="212" y="94"/>
                    <a:pt x="195" y="80"/>
                  </a:cubicBezTo>
                  <a:cubicBezTo>
                    <a:pt x="183" y="70"/>
                    <a:pt x="165" y="66"/>
                    <a:pt x="153" y="54"/>
                  </a:cubicBezTo>
                  <a:cubicBezTo>
                    <a:pt x="141" y="42"/>
                    <a:pt x="122" y="26"/>
                    <a:pt x="105" y="20"/>
                  </a:cubicBezTo>
                  <a:cubicBezTo>
                    <a:pt x="85" y="21"/>
                    <a:pt x="71" y="20"/>
                    <a:pt x="53" y="26"/>
                  </a:cubicBezTo>
                  <a:cubicBezTo>
                    <a:pt x="47" y="24"/>
                    <a:pt x="33" y="12"/>
                    <a:pt x="47" y="12"/>
                  </a:cubicBezTo>
                  <a:close/>
                </a:path>
              </a:pathLst>
            </a:custGeom>
            <a:solidFill>
              <a:srgbClr val="666699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84" name="Freeform 9"/>
            <p:cNvSpPr>
              <a:spLocks noChangeArrowheads="1"/>
            </p:cNvSpPr>
            <p:nvPr/>
          </p:nvSpPr>
          <p:spPr bwMode="auto">
            <a:xfrm>
              <a:off x="902" y="847"/>
              <a:ext cx="114" cy="38"/>
            </a:xfrm>
            <a:custGeom>
              <a:avLst/>
              <a:gdLst>
                <a:gd name="T0" fmla="*/ 27 w 133"/>
                <a:gd name="T1" fmla="*/ 0 h 54"/>
                <a:gd name="T2" fmla="*/ 20 w 133"/>
                <a:gd name="T3" fmla="*/ 1 h 54"/>
                <a:gd name="T4" fmla="*/ 15 w 133"/>
                <a:gd name="T5" fmla="*/ 6 h 54"/>
                <a:gd name="T6" fmla="*/ 7 w 133"/>
                <a:gd name="T7" fmla="*/ 6 h 54"/>
                <a:gd name="T8" fmla="*/ 3 w 133"/>
                <a:gd name="T9" fmla="*/ 8 h 54"/>
                <a:gd name="T10" fmla="*/ 6 w 133"/>
                <a:gd name="T11" fmla="*/ 9 h 54"/>
                <a:gd name="T12" fmla="*/ 62 w 133"/>
                <a:gd name="T13" fmla="*/ 6 h 54"/>
                <a:gd name="T14" fmla="*/ 57 w 133"/>
                <a:gd name="T15" fmla="*/ 3 h 54"/>
                <a:gd name="T16" fmla="*/ 49 w 133"/>
                <a:gd name="T17" fmla="*/ 1 h 54"/>
                <a:gd name="T18" fmla="*/ 47 w 133"/>
                <a:gd name="T19" fmla="*/ 4 h 54"/>
                <a:gd name="T20" fmla="*/ 41 w 133"/>
                <a:gd name="T21" fmla="*/ 3 h 54"/>
                <a:gd name="T22" fmla="*/ 31 w 133"/>
                <a:gd name="T23" fmla="*/ 3 h 54"/>
                <a:gd name="T24" fmla="*/ 27 w 133"/>
                <a:gd name="T25" fmla="*/ 0 h 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3"/>
                <a:gd name="T40" fmla="*/ 0 h 54"/>
                <a:gd name="T41" fmla="*/ 133 w 133"/>
                <a:gd name="T42" fmla="*/ 54 h 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3" h="54">
                  <a:moveTo>
                    <a:pt x="57" y="0"/>
                  </a:moveTo>
                  <a:cubicBezTo>
                    <a:pt x="53" y="3"/>
                    <a:pt x="46" y="2"/>
                    <a:pt x="43" y="6"/>
                  </a:cubicBezTo>
                  <a:cubicBezTo>
                    <a:pt x="36" y="14"/>
                    <a:pt x="43" y="26"/>
                    <a:pt x="31" y="30"/>
                  </a:cubicBezTo>
                  <a:cubicBezTo>
                    <a:pt x="26" y="32"/>
                    <a:pt x="20" y="31"/>
                    <a:pt x="15" y="34"/>
                  </a:cubicBezTo>
                  <a:cubicBezTo>
                    <a:pt x="11" y="36"/>
                    <a:pt x="3" y="42"/>
                    <a:pt x="3" y="42"/>
                  </a:cubicBezTo>
                  <a:cubicBezTo>
                    <a:pt x="0" y="51"/>
                    <a:pt x="5" y="51"/>
                    <a:pt x="13" y="54"/>
                  </a:cubicBezTo>
                  <a:cubicBezTo>
                    <a:pt x="51" y="51"/>
                    <a:pt x="97" y="46"/>
                    <a:pt x="133" y="34"/>
                  </a:cubicBezTo>
                  <a:cubicBezTo>
                    <a:pt x="129" y="28"/>
                    <a:pt x="128" y="21"/>
                    <a:pt x="123" y="16"/>
                  </a:cubicBezTo>
                  <a:cubicBezTo>
                    <a:pt x="118" y="11"/>
                    <a:pt x="105" y="8"/>
                    <a:pt x="105" y="8"/>
                  </a:cubicBezTo>
                  <a:cubicBezTo>
                    <a:pt x="84" y="13"/>
                    <a:pt x="106" y="19"/>
                    <a:pt x="101" y="24"/>
                  </a:cubicBezTo>
                  <a:cubicBezTo>
                    <a:pt x="99" y="26"/>
                    <a:pt x="89" y="18"/>
                    <a:pt x="89" y="18"/>
                  </a:cubicBezTo>
                  <a:cubicBezTo>
                    <a:pt x="83" y="15"/>
                    <a:pt x="73" y="15"/>
                    <a:pt x="67" y="14"/>
                  </a:cubicBezTo>
                  <a:cubicBezTo>
                    <a:pt x="58" y="8"/>
                    <a:pt x="62" y="12"/>
                    <a:pt x="57" y="0"/>
                  </a:cubicBezTo>
                  <a:close/>
                </a:path>
              </a:pathLst>
            </a:custGeom>
            <a:solidFill>
              <a:srgbClr val="666699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85" name="Freeform 10"/>
            <p:cNvSpPr>
              <a:spLocks noChangeArrowheads="1"/>
            </p:cNvSpPr>
            <p:nvPr/>
          </p:nvSpPr>
          <p:spPr bwMode="auto">
            <a:xfrm>
              <a:off x="1023" y="871"/>
              <a:ext cx="43" cy="17"/>
            </a:xfrm>
            <a:custGeom>
              <a:avLst/>
              <a:gdLst>
                <a:gd name="T0" fmla="*/ 6 w 51"/>
                <a:gd name="T1" fmla="*/ 0 h 24"/>
                <a:gd name="T2" fmla="*/ 3 w 51"/>
                <a:gd name="T3" fmla="*/ 3 h 24"/>
                <a:gd name="T4" fmla="*/ 11 w 51"/>
                <a:gd name="T5" fmla="*/ 4 h 24"/>
                <a:gd name="T6" fmla="*/ 14 w 51"/>
                <a:gd name="T7" fmla="*/ 1 h 24"/>
                <a:gd name="T8" fmla="*/ 6 w 51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"/>
                <a:gd name="T16" fmla="*/ 0 h 24"/>
                <a:gd name="T17" fmla="*/ 51 w 51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rgbClr val="666699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86" name="Freeform 11"/>
            <p:cNvSpPr>
              <a:spLocks noChangeArrowheads="1"/>
            </p:cNvSpPr>
            <p:nvPr/>
          </p:nvSpPr>
          <p:spPr bwMode="auto">
            <a:xfrm>
              <a:off x="1087" y="874"/>
              <a:ext cx="14" cy="24"/>
            </a:xfrm>
            <a:custGeom>
              <a:avLst/>
              <a:gdLst>
                <a:gd name="T0" fmla="*/ 8 w 16"/>
                <a:gd name="T1" fmla="*/ 0 h 34"/>
                <a:gd name="T2" fmla="*/ 0 w 16"/>
                <a:gd name="T3" fmla="*/ 3 h 34"/>
                <a:gd name="T4" fmla="*/ 8 w 16"/>
                <a:gd name="T5" fmla="*/ 6 h 34"/>
                <a:gd name="T6" fmla="*/ 7 w 16"/>
                <a:gd name="T7" fmla="*/ 3 h 34"/>
                <a:gd name="T8" fmla="*/ 8 w 16"/>
                <a:gd name="T9" fmla="*/ 1 h 34"/>
                <a:gd name="T10" fmla="*/ 8 w 16"/>
                <a:gd name="T11" fmla="*/ 0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"/>
                <a:gd name="T19" fmla="*/ 0 h 34"/>
                <a:gd name="T20" fmla="*/ 16 w 16"/>
                <a:gd name="T21" fmla="*/ 34 h 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" h="34">
                  <a:moveTo>
                    <a:pt x="14" y="0"/>
                  </a:moveTo>
                  <a:cubicBezTo>
                    <a:pt x="5" y="3"/>
                    <a:pt x="2" y="4"/>
                    <a:pt x="0" y="14"/>
                  </a:cubicBezTo>
                  <a:cubicBezTo>
                    <a:pt x="3" y="26"/>
                    <a:pt x="4" y="30"/>
                    <a:pt x="16" y="34"/>
                  </a:cubicBezTo>
                  <a:cubicBezTo>
                    <a:pt x="15" y="29"/>
                    <a:pt x="11" y="23"/>
                    <a:pt x="12" y="18"/>
                  </a:cubicBezTo>
                  <a:cubicBezTo>
                    <a:pt x="12" y="14"/>
                    <a:pt x="16" y="6"/>
                    <a:pt x="16" y="6"/>
                  </a:cubicBezTo>
                  <a:cubicBezTo>
                    <a:pt x="9" y="1"/>
                    <a:pt x="8" y="3"/>
                    <a:pt x="14" y="0"/>
                  </a:cubicBezTo>
                  <a:close/>
                </a:path>
              </a:pathLst>
            </a:custGeom>
            <a:solidFill>
              <a:srgbClr val="666699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87" name="Freeform 12"/>
            <p:cNvSpPr>
              <a:spLocks noChangeArrowheads="1"/>
            </p:cNvSpPr>
            <p:nvPr/>
          </p:nvSpPr>
          <p:spPr bwMode="auto">
            <a:xfrm>
              <a:off x="876" y="83"/>
              <a:ext cx="207" cy="82"/>
            </a:xfrm>
            <a:custGeom>
              <a:avLst/>
              <a:gdLst>
                <a:gd name="T0" fmla="*/ 30 w 240"/>
                <a:gd name="T1" fmla="*/ 1 h 117"/>
                <a:gd name="T2" fmla="*/ 12 w 240"/>
                <a:gd name="T3" fmla="*/ 6 h 117"/>
                <a:gd name="T4" fmla="*/ 3 w 240"/>
                <a:gd name="T5" fmla="*/ 6 h 117"/>
                <a:gd name="T6" fmla="*/ 0 w 240"/>
                <a:gd name="T7" fmla="*/ 6 h 117"/>
                <a:gd name="T8" fmla="*/ 12 w 240"/>
                <a:gd name="T9" fmla="*/ 10 h 117"/>
                <a:gd name="T10" fmla="*/ 18 w 240"/>
                <a:gd name="T11" fmla="*/ 11 h 117"/>
                <a:gd name="T12" fmla="*/ 33 w 240"/>
                <a:gd name="T13" fmla="*/ 8 h 117"/>
                <a:gd name="T14" fmla="*/ 39 w 240"/>
                <a:gd name="T15" fmla="*/ 8 h 117"/>
                <a:gd name="T16" fmla="*/ 40 w 240"/>
                <a:gd name="T17" fmla="*/ 9 h 117"/>
                <a:gd name="T18" fmla="*/ 30 w 240"/>
                <a:gd name="T19" fmla="*/ 11 h 117"/>
                <a:gd name="T20" fmla="*/ 35 w 240"/>
                <a:gd name="T21" fmla="*/ 13 h 117"/>
                <a:gd name="T22" fmla="*/ 19 w 240"/>
                <a:gd name="T23" fmla="*/ 15 h 117"/>
                <a:gd name="T24" fmla="*/ 34 w 240"/>
                <a:gd name="T25" fmla="*/ 18 h 117"/>
                <a:gd name="T26" fmla="*/ 40 w 240"/>
                <a:gd name="T27" fmla="*/ 19 h 117"/>
                <a:gd name="T28" fmla="*/ 57 w 240"/>
                <a:gd name="T29" fmla="*/ 18 h 117"/>
                <a:gd name="T30" fmla="*/ 72 w 240"/>
                <a:gd name="T31" fmla="*/ 18 h 117"/>
                <a:gd name="T32" fmla="*/ 80 w 240"/>
                <a:gd name="T33" fmla="*/ 20 h 117"/>
                <a:gd name="T34" fmla="*/ 97 w 240"/>
                <a:gd name="T35" fmla="*/ 18 h 117"/>
                <a:gd name="T36" fmla="*/ 106 w 240"/>
                <a:gd name="T37" fmla="*/ 18 h 117"/>
                <a:gd name="T38" fmla="*/ 105 w 240"/>
                <a:gd name="T39" fmla="*/ 13 h 117"/>
                <a:gd name="T40" fmla="*/ 111 w 240"/>
                <a:gd name="T41" fmla="*/ 12 h 117"/>
                <a:gd name="T42" fmla="*/ 114 w 240"/>
                <a:gd name="T43" fmla="*/ 8 h 117"/>
                <a:gd name="T44" fmla="*/ 100 w 240"/>
                <a:gd name="T45" fmla="*/ 10 h 117"/>
                <a:gd name="T46" fmla="*/ 96 w 240"/>
                <a:gd name="T47" fmla="*/ 8 h 117"/>
                <a:gd name="T48" fmla="*/ 82 w 240"/>
                <a:gd name="T49" fmla="*/ 8 h 117"/>
                <a:gd name="T50" fmla="*/ 64 w 240"/>
                <a:gd name="T51" fmla="*/ 1 h 117"/>
                <a:gd name="T52" fmla="*/ 45 w 240"/>
                <a:gd name="T53" fmla="*/ 2 h 117"/>
                <a:gd name="T54" fmla="*/ 40 w 240"/>
                <a:gd name="T55" fmla="*/ 1 h 117"/>
                <a:gd name="T56" fmla="*/ 30 w 240"/>
                <a:gd name="T57" fmla="*/ 1 h 11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40"/>
                <a:gd name="T88" fmla="*/ 0 h 117"/>
                <a:gd name="T89" fmla="*/ 240 w 240"/>
                <a:gd name="T90" fmla="*/ 117 h 11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40" h="117">
                  <a:moveTo>
                    <a:pt x="64" y="1"/>
                  </a:moveTo>
                  <a:cubicBezTo>
                    <a:pt x="57" y="21"/>
                    <a:pt x="44" y="24"/>
                    <a:pt x="24" y="31"/>
                  </a:cubicBezTo>
                  <a:cubicBezTo>
                    <a:pt x="18" y="33"/>
                    <a:pt x="12" y="35"/>
                    <a:pt x="6" y="37"/>
                  </a:cubicBezTo>
                  <a:cubicBezTo>
                    <a:pt x="4" y="38"/>
                    <a:pt x="0" y="39"/>
                    <a:pt x="0" y="39"/>
                  </a:cubicBezTo>
                  <a:cubicBezTo>
                    <a:pt x="3" y="55"/>
                    <a:pt x="12" y="54"/>
                    <a:pt x="26" y="59"/>
                  </a:cubicBezTo>
                  <a:cubicBezTo>
                    <a:pt x="30" y="60"/>
                    <a:pt x="38" y="63"/>
                    <a:pt x="38" y="63"/>
                  </a:cubicBezTo>
                  <a:cubicBezTo>
                    <a:pt x="50" y="59"/>
                    <a:pt x="57" y="54"/>
                    <a:pt x="68" y="47"/>
                  </a:cubicBezTo>
                  <a:cubicBezTo>
                    <a:pt x="72" y="45"/>
                    <a:pt x="80" y="43"/>
                    <a:pt x="80" y="43"/>
                  </a:cubicBezTo>
                  <a:cubicBezTo>
                    <a:pt x="82" y="46"/>
                    <a:pt x="88" y="51"/>
                    <a:pt x="82" y="55"/>
                  </a:cubicBezTo>
                  <a:cubicBezTo>
                    <a:pt x="77" y="59"/>
                    <a:pt x="64" y="61"/>
                    <a:pt x="64" y="61"/>
                  </a:cubicBezTo>
                  <a:cubicBezTo>
                    <a:pt x="58" y="70"/>
                    <a:pt x="63" y="70"/>
                    <a:pt x="72" y="73"/>
                  </a:cubicBezTo>
                  <a:cubicBezTo>
                    <a:pt x="77" y="88"/>
                    <a:pt x="50" y="86"/>
                    <a:pt x="40" y="87"/>
                  </a:cubicBezTo>
                  <a:cubicBezTo>
                    <a:pt x="47" y="94"/>
                    <a:pt x="60" y="106"/>
                    <a:pt x="70" y="109"/>
                  </a:cubicBezTo>
                  <a:cubicBezTo>
                    <a:pt x="74" y="110"/>
                    <a:pt x="82" y="113"/>
                    <a:pt x="82" y="113"/>
                  </a:cubicBezTo>
                  <a:cubicBezTo>
                    <a:pt x="99" y="111"/>
                    <a:pt x="104" y="108"/>
                    <a:pt x="118" y="103"/>
                  </a:cubicBezTo>
                  <a:cubicBezTo>
                    <a:pt x="129" y="104"/>
                    <a:pt x="140" y="103"/>
                    <a:pt x="150" y="105"/>
                  </a:cubicBezTo>
                  <a:cubicBezTo>
                    <a:pt x="157" y="107"/>
                    <a:pt x="168" y="117"/>
                    <a:pt x="168" y="117"/>
                  </a:cubicBezTo>
                  <a:cubicBezTo>
                    <a:pt x="193" y="115"/>
                    <a:pt x="188" y="116"/>
                    <a:pt x="204" y="109"/>
                  </a:cubicBezTo>
                  <a:cubicBezTo>
                    <a:pt x="210" y="106"/>
                    <a:pt x="224" y="103"/>
                    <a:pt x="224" y="103"/>
                  </a:cubicBezTo>
                  <a:cubicBezTo>
                    <a:pt x="223" y="98"/>
                    <a:pt x="217" y="82"/>
                    <a:pt x="222" y="77"/>
                  </a:cubicBezTo>
                  <a:cubicBezTo>
                    <a:pt x="225" y="73"/>
                    <a:pt x="234" y="69"/>
                    <a:pt x="234" y="69"/>
                  </a:cubicBezTo>
                  <a:cubicBezTo>
                    <a:pt x="237" y="59"/>
                    <a:pt x="240" y="59"/>
                    <a:pt x="238" y="47"/>
                  </a:cubicBezTo>
                  <a:cubicBezTo>
                    <a:pt x="228" y="49"/>
                    <a:pt x="219" y="51"/>
                    <a:pt x="210" y="57"/>
                  </a:cubicBezTo>
                  <a:cubicBezTo>
                    <a:pt x="201" y="71"/>
                    <a:pt x="201" y="50"/>
                    <a:pt x="200" y="43"/>
                  </a:cubicBezTo>
                  <a:cubicBezTo>
                    <a:pt x="189" y="45"/>
                    <a:pt x="182" y="48"/>
                    <a:pt x="172" y="45"/>
                  </a:cubicBezTo>
                  <a:cubicBezTo>
                    <a:pt x="161" y="34"/>
                    <a:pt x="148" y="14"/>
                    <a:pt x="134" y="9"/>
                  </a:cubicBezTo>
                  <a:cubicBezTo>
                    <a:pt x="119" y="11"/>
                    <a:pt x="108" y="13"/>
                    <a:pt x="94" y="11"/>
                  </a:cubicBezTo>
                  <a:cubicBezTo>
                    <a:pt x="92" y="9"/>
                    <a:pt x="85" y="2"/>
                    <a:pt x="82" y="1"/>
                  </a:cubicBezTo>
                  <a:cubicBezTo>
                    <a:pt x="74" y="0"/>
                    <a:pt x="72" y="9"/>
                    <a:pt x="64" y="1"/>
                  </a:cubicBezTo>
                  <a:close/>
                </a:path>
              </a:pathLst>
            </a:custGeom>
            <a:solidFill>
              <a:srgbClr val="231F2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88" name="Freeform 13"/>
            <p:cNvSpPr>
              <a:spLocks noChangeArrowheads="1"/>
            </p:cNvSpPr>
            <p:nvPr/>
          </p:nvSpPr>
          <p:spPr bwMode="auto">
            <a:xfrm>
              <a:off x="968" y="45"/>
              <a:ext cx="168" cy="56"/>
            </a:xfrm>
            <a:custGeom>
              <a:avLst/>
              <a:gdLst>
                <a:gd name="T0" fmla="*/ 48 w 194"/>
                <a:gd name="T1" fmla="*/ 2 h 80"/>
                <a:gd name="T2" fmla="*/ 7 w 194"/>
                <a:gd name="T3" fmla="*/ 4 h 80"/>
                <a:gd name="T4" fmla="*/ 4 w 194"/>
                <a:gd name="T5" fmla="*/ 6 h 80"/>
                <a:gd name="T6" fmla="*/ 27 w 194"/>
                <a:gd name="T7" fmla="*/ 8 h 80"/>
                <a:gd name="T8" fmla="*/ 65 w 194"/>
                <a:gd name="T9" fmla="*/ 13 h 80"/>
                <a:gd name="T10" fmla="*/ 86 w 194"/>
                <a:gd name="T11" fmla="*/ 12 h 80"/>
                <a:gd name="T12" fmla="*/ 91 w 194"/>
                <a:gd name="T13" fmla="*/ 11 h 80"/>
                <a:gd name="T14" fmla="*/ 86 w 194"/>
                <a:gd name="T15" fmla="*/ 8 h 80"/>
                <a:gd name="T16" fmla="*/ 80 w 194"/>
                <a:gd name="T17" fmla="*/ 6 h 80"/>
                <a:gd name="T18" fmla="*/ 63 w 194"/>
                <a:gd name="T19" fmla="*/ 4 h 80"/>
                <a:gd name="T20" fmla="*/ 48 w 194"/>
                <a:gd name="T21" fmla="*/ 2 h 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94"/>
                <a:gd name="T34" fmla="*/ 0 h 80"/>
                <a:gd name="T35" fmla="*/ 194 w 194"/>
                <a:gd name="T36" fmla="*/ 80 h 8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94" h="80">
                  <a:moveTo>
                    <a:pt x="97" y="10"/>
                  </a:moveTo>
                  <a:cubicBezTo>
                    <a:pt x="70" y="19"/>
                    <a:pt x="42" y="22"/>
                    <a:pt x="13" y="24"/>
                  </a:cubicBezTo>
                  <a:cubicBezTo>
                    <a:pt x="9" y="25"/>
                    <a:pt x="0" y="26"/>
                    <a:pt x="9" y="34"/>
                  </a:cubicBezTo>
                  <a:cubicBezTo>
                    <a:pt x="21" y="44"/>
                    <a:pt x="43" y="43"/>
                    <a:pt x="57" y="52"/>
                  </a:cubicBezTo>
                  <a:cubicBezTo>
                    <a:pt x="75" y="80"/>
                    <a:pt x="104" y="73"/>
                    <a:pt x="135" y="74"/>
                  </a:cubicBezTo>
                  <a:cubicBezTo>
                    <a:pt x="153" y="73"/>
                    <a:pt x="159" y="73"/>
                    <a:pt x="175" y="68"/>
                  </a:cubicBezTo>
                  <a:cubicBezTo>
                    <a:pt x="179" y="67"/>
                    <a:pt x="187" y="64"/>
                    <a:pt x="187" y="64"/>
                  </a:cubicBezTo>
                  <a:cubicBezTo>
                    <a:pt x="194" y="53"/>
                    <a:pt x="184" y="49"/>
                    <a:pt x="175" y="44"/>
                  </a:cubicBezTo>
                  <a:cubicBezTo>
                    <a:pt x="171" y="42"/>
                    <a:pt x="163" y="36"/>
                    <a:pt x="163" y="36"/>
                  </a:cubicBezTo>
                  <a:cubicBezTo>
                    <a:pt x="140" y="41"/>
                    <a:pt x="147" y="38"/>
                    <a:pt x="129" y="26"/>
                  </a:cubicBezTo>
                  <a:cubicBezTo>
                    <a:pt x="123" y="17"/>
                    <a:pt x="107" y="0"/>
                    <a:pt x="97" y="10"/>
                  </a:cubicBezTo>
                  <a:close/>
                </a:path>
              </a:pathLst>
            </a:custGeom>
            <a:solidFill>
              <a:srgbClr val="231F2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89" name="Freeform 14"/>
            <p:cNvSpPr>
              <a:spLocks noChangeArrowheads="1"/>
            </p:cNvSpPr>
            <p:nvPr/>
          </p:nvSpPr>
          <p:spPr bwMode="auto">
            <a:xfrm>
              <a:off x="1204" y="110"/>
              <a:ext cx="268" cy="178"/>
            </a:xfrm>
            <a:custGeom>
              <a:avLst/>
              <a:gdLst>
                <a:gd name="T0" fmla="*/ 32 w 310"/>
                <a:gd name="T1" fmla="*/ 1 h 254"/>
                <a:gd name="T2" fmla="*/ 25 w 310"/>
                <a:gd name="T3" fmla="*/ 4 h 254"/>
                <a:gd name="T4" fmla="*/ 10 w 310"/>
                <a:gd name="T5" fmla="*/ 6 h 254"/>
                <a:gd name="T6" fmla="*/ 26 w 310"/>
                <a:gd name="T7" fmla="*/ 13 h 254"/>
                <a:gd name="T8" fmla="*/ 38 w 310"/>
                <a:gd name="T9" fmla="*/ 14 h 254"/>
                <a:gd name="T10" fmla="*/ 50 w 310"/>
                <a:gd name="T11" fmla="*/ 17 h 254"/>
                <a:gd name="T12" fmla="*/ 61 w 310"/>
                <a:gd name="T13" fmla="*/ 14 h 254"/>
                <a:gd name="T14" fmla="*/ 69 w 310"/>
                <a:gd name="T15" fmla="*/ 18 h 254"/>
                <a:gd name="T16" fmla="*/ 73 w 310"/>
                <a:gd name="T17" fmla="*/ 21 h 254"/>
                <a:gd name="T18" fmla="*/ 55 w 310"/>
                <a:gd name="T19" fmla="*/ 25 h 254"/>
                <a:gd name="T20" fmla="*/ 43 w 310"/>
                <a:gd name="T21" fmla="*/ 29 h 254"/>
                <a:gd name="T22" fmla="*/ 34 w 310"/>
                <a:gd name="T23" fmla="*/ 29 h 254"/>
                <a:gd name="T24" fmla="*/ 27 w 310"/>
                <a:gd name="T25" fmla="*/ 28 h 254"/>
                <a:gd name="T26" fmla="*/ 21 w 310"/>
                <a:gd name="T27" fmla="*/ 32 h 254"/>
                <a:gd name="T28" fmla="*/ 19 w 310"/>
                <a:gd name="T29" fmla="*/ 34 h 254"/>
                <a:gd name="T30" fmla="*/ 35 w 310"/>
                <a:gd name="T31" fmla="*/ 35 h 254"/>
                <a:gd name="T32" fmla="*/ 46 w 310"/>
                <a:gd name="T33" fmla="*/ 34 h 254"/>
                <a:gd name="T34" fmla="*/ 55 w 310"/>
                <a:gd name="T35" fmla="*/ 39 h 254"/>
                <a:gd name="T36" fmla="*/ 61 w 310"/>
                <a:gd name="T37" fmla="*/ 40 h 254"/>
                <a:gd name="T38" fmla="*/ 67 w 310"/>
                <a:gd name="T39" fmla="*/ 40 h 254"/>
                <a:gd name="T40" fmla="*/ 74 w 310"/>
                <a:gd name="T41" fmla="*/ 42 h 254"/>
                <a:gd name="T42" fmla="*/ 87 w 310"/>
                <a:gd name="T43" fmla="*/ 40 h 254"/>
                <a:gd name="T44" fmla="*/ 98 w 310"/>
                <a:gd name="T45" fmla="*/ 40 h 254"/>
                <a:gd name="T46" fmla="*/ 111 w 310"/>
                <a:gd name="T47" fmla="*/ 36 h 254"/>
                <a:gd name="T48" fmla="*/ 109 w 310"/>
                <a:gd name="T49" fmla="*/ 32 h 254"/>
                <a:gd name="T50" fmla="*/ 105 w 310"/>
                <a:gd name="T51" fmla="*/ 29 h 254"/>
                <a:gd name="T52" fmla="*/ 112 w 310"/>
                <a:gd name="T53" fmla="*/ 28 h 254"/>
                <a:gd name="T54" fmla="*/ 118 w 310"/>
                <a:gd name="T55" fmla="*/ 31 h 254"/>
                <a:gd name="T56" fmla="*/ 119 w 310"/>
                <a:gd name="T57" fmla="*/ 34 h 254"/>
                <a:gd name="T58" fmla="*/ 126 w 310"/>
                <a:gd name="T59" fmla="*/ 33 h 254"/>
                <a:gd name="T60" fmla="*/ 146 w 310"/>
                <a:gd name="T61" fmla="*/ 29 h 254"/>
                <a:gd name="T62" fmla="*/ 141 w 310"/>
                <a:gd name="T63" fmla="*/ 25 h 254"/>
                <a:gd name="T64" fmla="*/ 125 w 310"/>
                <a:gd name="T65" fmla="*/ 20 h 254"/>
                <a:gd name="T66" fmla="*/ 128 w 310"/>
                <a:gd name="T67" fmla="*/ 18 h 254"/>
                <a:gd name="T68" fmla="*/ 134 w 310"/>
                <a:gd name="T69" fmla="*/ 18 h 254"/>
                <a:gd name="T70" fmla="*/ 122 w 310"/>
                <a:gd name="T71" fmla="*/ 11 h 254"/>
                <a:gd name="T72" fmla="*/ 112 w 310"/>
                <a:gd name="T73" fmla="*/ 10 h 254"/>
                <a:gd name="T74" fmla="*/ 107 w 310"/>
                <a:gd name="T75" fmla="*/ 9 h 254"/>
                <a:gd name="T76" fmla="*/ 97 w 310"/>
                <a:gd name="T77" fmla="*/ 6 h 254"/>
                <a:gd name="T78" fmla="*/ 74 w 310"/>
                <a:gd name="T79" fmla="*/ 8 h 254"/>
                <a:gd name="T80" fmla="*/ 80 w 310"/>
                <a:gd name="T81" fmla="*/ 4 h 254"/>
                <a:gd name="T82" fmla="*/ 67 w 310"/>
                <a:gd name="T83" fmla="*/ 3 h 254"/>
                <a:gd name="T84" fmla="*/ 58 w 310"/>
                <a:gd name="T85" fmla="*/ 3 h 254"/>
                <a:gd name="T86" fmla="*/ 32 w 310"/>
                <a:gd name="T87" fmla="*/ 1 h 25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10"/>
                <a:gd name="T133" fmla="*/ 0 h 254"/>
                <a:gd name="T134" fmla="*/ 310 w 310"/>
                <a:gd name="T135" fmla="*/ 254 h 25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10" h="254">
                  <a:moveTo>
                    <a:pt x="67" y="9"/>
                  </a:moveTo>
                  <a:cubicBezTo>
                    <a:pt x="63" y="15"/>
                    <a:pt x="51" y="23"/>
                    <a:pt x="51" y="23"/>
                  </a:cubicBezTo>
                  <a:cubicBezTo>
                    <a:pt x="43" y="34"/>
                    <a:pt x="33" y="35"/>
                    <a:pt x="21" y="39"/>
                  </a:cubicBezTo>
                  <a:cubicBezTo>
                    <a:pt x="0" y="71"/>
                    <a:pt x="30" y="74"/>
                    <a:pt x="53" y="77"/>
                  </a:cubicBezTo>
                  <a:cubicBezTo>
                    <a:pt x="61" y="89"/>
                    <a:pt x="63" y="87"/>
                    <a:pt x="79" y="85"/>
                  </a:cubicBezTo>
                  <a:cubicBezTo>
                    <a:pt x="88" y="88"/>
                    <a:pt x="93" y="96"/>
                    <a:pt x="103" y="99"/>
                  </a:cubicBezTo>
                  <a:cubicBezTo>
                    <a:pt x="117" y="96"/>
                    <a:pt x="116" y="89"/>
                    <a:pt x="127" y="85"/>
                  </a:cubicBezTo>
                  <a:cubicBezTo>
                    <a:pt x="134" y="90"/>
                    <a:pt x="138" y="94"/>
                    <a:pt x="143" y="101"/>
                  </a:cubicBezTo>
                  <a:cubicBezTo>
                    <a:pt x="140" y="116"/>
                    <a:pt x="134" y="117"/>
                    <a:pt x="149" y="127"/>
                  </a:cubicBezTo>
                  <a:cubicBezTo>
                    <a:pt x="161" y="144"/>
                    <a:pt x="126" y="147"/>
                    <a:pt x="115" y="151"/>
                  </a:cubicBezTo>
                  <a:cubicBezTo>
                    <a:pt x="109" y="160"/>
                    <a:pt x="100" y="169"/>
                    <a:pt x="89" y="173"/>
                  </a:cubicBezTo>
                  <a:cubicBezTo>
                    <a:pt x="81" y="172"/>
                    <a:pt x="76" y="171"/>
                    <a:pt x="69" y="169"/>
                  </a:cubicBezTo>
                  <a:cubicBezTo>
                    <a:pt x="65" y="168"/>
                    <a:pt x="57" y="165"/>
                    <a:pt x="57" y="165"/>
                  </a:cubicBezTo>
                  <a:cubicBezTo>
                    <a:pt x="46" y="169"/>
                    <a:pt x="46" y="177"/>
                    <a:pt x="43" y="187"/>
                  </a:cubicBezTo>
                  <a:cubicBezTo>
                    <a:pt x="42" y="191"/>
                    <a:pt x="39" y="199"/>
                    <a:pt x="39" y="199"/>
                  </a:cubicBezTo>
                  <a:cubicBezTo>
                    <a:pt x="50" y="203"/>
                    <a:pt x="61" y="204"/>
                    <a:pt x="73" y="205"/>
                  </a:cubicBezTo>
                  <a:cubicBezTo>
                    <a:pt x="82" y="203"/>
                    <a:pt x="86" y="201"/>
                    <a:pt x="95" y="203"/>
                  </a:cubicBezTo>
                  <a:cubicBezTo>
                    <a:pt x="107" y="211"/>
                    <a:pt x="111" y="218"/>
                    <a:pt x="115" y="231"/>
                  </a:cubicBezTo>
                  <a:cubicBezTo>
                    <a:pt x="116" y="235"/>
                    <a:pt x="123" y="234"/>
                    <a:pt x="127" y="235"/>
                  </a:cubicBezTo>
                  <a:cubicBezTo>
                    <a:pt x="131" y="236"/>
                    <a:pt x="139" y="239"/>
                    <a:pt x="139" y="239"/>
                  </a:cubicBezTo>
                  <a:cubicBezTo>
                    <a:pt x="144" y="246"/>
                    <a:pt x="147" y="248"/>
                    <a:pt x="155" y="251"/>
                  </a:cubicBezTo>
                  <a:cubicBezTo>
                    <a:pt x="169" y="250"/>
                    <a:pt x="187" y="254"/>
                    <a:pt x="181" y="237"/>
                  </a:cubicBezTo>
                  <a:cubicBezTo>
                    <a:pt x="184" y="220"/>
                    <a:pt x="192" y="228"/>
                    <a:pt x="203" y="235"/>
                  </a:cubicBezTo>
                  <a:cubicBezTo>
                    <a:pt x="224" y="233"/>
                    <a:pt x="224" y="232"/>
                    <a:pt x="229" y="213"/>
                  </a:cubicBezTo>
                  <a:cubicBezTo>
                    <a:pt x="229" y="211"/>
                    <a:pt x="229" y="192"/>
                    <a:pt x="225" y="185"/>
                  </a:cubicBezTo>
                  <a:cubicBezTo>
                    <a:pt x="223" y="181"/>
                    <a:pt x="217" y="173"/>
                    <a:pt x="217" y="173"/>
                  </a:cubicBezTo>
                  <a:cubicBezTo>
                    <a:pt x="220" y="163"/>
                    <a:pt x="224" y="165"/>
                    <a:pt x="233" y="167"/>
                  </a:cubicBezTo>
                  <a:cubicBezTo>
                    <a:pt x="240" y="172"/>
                    <a:pt x="242" y="175"/>
                    <a:pt x="245" y="183"/>
                  </a:cubicBezTo>
                  <a:cubicBezTo>
                    <a:pt x="246" y="188"/>
                    <a:pt x="244" y="193"/>
                    <a:pt x="247" y="197"/>
                  </a:cubicBezTo>
                  <a:cubicBezTo>
                    <a:pt x="250" y="201"/>
                    <a:pt x="256" y="194"/>
                    <a:pt x="261" y="193"/>
                  </a:cubicBezTo>
                  <a:cubicBezTo>
                    <a:pt x="276" y="188"/>
                    <a:pt x="290" y="178"/>
                    <a:pt x="303" y="169"/>
                  </a:cubicBezTo>
                  <a:cubicBezTo>
                    <a:pt x="310" y="158"/>
                    <a:pt x="302" y="153"/>
                    <a:pt x="293" y="147"/>
                  </a:cubicBezTo>
                  <a:cubicBezTo>
                    <a:pt x="281" y="129"/>
                    <a:pt x="283" y="126"/>
                    <a:pt x="259" y="123"/>
                  </a:cubicBezTo>
                  <a:cubicBezTo>
                    <a:pt x="256" y="115"/>
                    <a:pt x="257" y="111"/>
                    <a:pt x="265" y="107"/>
                  </a:cubicBezTo>
                  <a:cubicBezTo>
                    <a:pt x="269" y="105"/>
                    <a:pt x="277" y="103"/>
                    <a:pt x="277" y="103"/>
                  </a:cubicBezTo>
                  <a:cubicBezTo>
                    <a:pt x="287" y="88"/>
                    <a:pt x="269" y="66"/>
                    <a:pt x="253" y="63"/>
                  </a:cubicBezTo>
                  <a:cubicBezTo>
                    <a:pt x="239" y="60"/>
                    <a:pt x="244" y="62"/>
                    <a:pt x="233" y="59"/>
                  </a:cubicBezTo>
                  <a:cubicBezTo>
                    <a:pt x="229" y="58"/>
                    <a:pt x="221" y="55"/>
                    <a:pt x="221" y="55"/>
                  </a:cubicBezTo>
                  <a:cubicBezTo>
                    <a:pt x="200" y="60"/>
                    <a:pt x="217" y="38"/>
                    <a:pt x="201" y="33"/>
                  </a:cubicBezTo>
                  <a:cubicBezTo>
                    <a:pt x="185" y="35"/>
                    <a:pt x="169" y="36"/>
                    <a:pt x="155" y="45"/>
                  </a:cubicBezTo>
                  <a:cubicBezTo>
                    <a:pt x="145" y="30"/>
                    <a:pt x="152" y="30"/>
                    <a:pt x="167" y="25"/>
                  </a:cubicBezTo>
                  <a:cubicBezTo>
                    <a:pt x="163" y="10"/>
                    <a:pt x="155" y="15"/>
                    <a:pt x="139" y="17"/>
                  </a:cubicBezTo>
                  <a:cubicBezTo>
                    <a:pt x="131" y="20"/>
                    <a:pt x="127" y="22"/>
                    <a:pt x="119" y="19"/>
                  </a:cubicBezTo>
                  <a:cubicBezTo>
                    <a:pt x="106" y="0"/>
                    <a:pt x="74" y="29"/>
                    <a:pt x="67" y="9"/>
                  </a:cubicBezTo>
                  <a:close/>
                </a:path>
              </a:pathLst>
            </a:custGeom>
            <a:solidFill>
              <a:srgbClr val="231F2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90" name="Freeform 15"/>
            <p:cNvSpPr>
              <a:spLocks noChangeArrowheads="1"/>
            </p:cNvSpPr>
            <p:nvPr/>
          </p:nvSpPr>
          <p:spPr bwMode="auto">
            <a:xfrm>
              <a:off x="1202" y="34"/>
              <a:ext cx="51" cy="34"/>
            </a:xfrm>
            <a:custGeom>
              <a:avLst/>
              <a:gdLst>
                <a:gd name="T0" fmla="*/ 12 w 59"/>
                <a:gd name="T1" fmla="*/ 0 h 50"/>
                <a:gd name="T2" fmla="*/ 0 w 59"/>
                <a:gd name="T3" fmla="*/ 1 h 50"/>
                <a:gd name="T4" fmla="*/ 14 w 59"/>
                <a:gd name="T5" fmla="*/ 5 h 50"/>
                <a:gd name="T6" fmla="*/ 22 w 59"/>
                <a:gd name="T7" fmla="*/ 7 h 50"/>
                <a:gd name="T8" fmla="*/ 28 w 59"/>
                <a:gd name="T9" fmla="*/ 4 h 50"/>
                <a:gd name="T10" fmla="*/ 22 w 59"/>
                <a:gd name="T11" fmla="*/ 1 h 50"/>
                <a:gd name="T12" fmla="*/ 12 w 59"/>
                <a:gd name="T13" fmla="*/ 0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9"/>
                <a:gd name="T22" fmla="*/ 0 h 50"/>
                <a:gd name="T23" fmla="*/ 59 w 59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9" h="50">
                  <a:moveTo>
                    <a:pt x="26" y="0"/>
                  </a:moveTo>
                  <a:cubicBezTo>
                    <a:pt x="13" y="2"/>
                    <a:pt x="7" y="0"/>
                    <a:pt x="0" y="10"/>
                  </a:cubicBezTo>
                  <a:cubicBezTo>
                    <a:pt x="4" y="22"/>
                    <a:pt x="18" y="36"/>
                    <a:pt x="30" y="40"/>
                  </a:cubicBezTo>
                  <a:cubicBezTo>
                    <a:pt x="37" y="42"/>
                    <a:pt x="48" y="50"/>
                    <a:pt x="48" y="50"/>
                  </a:cubicBezTo>
                  <a:cubicBezTo>
                    <a:pt x="57" y="44"/>
                    <a:pt x="55" y="37"/>
                    <a:pt x="58" y="28"/>
                  </a:cubicBezTo>
                  <a:cubicBezTo>
                    <a:pt x="55" y="11"/>
                    <a:pt x="59" y="18"/>
                    <a:pt x="44" y="8"/>
                  </a:cubicBezTo>
                  <a:cubicBezTo>
                    <a:pt x="42" y="6"/>
                    <a:pt x="26" y="5"/>
                    <a:pt x="26" y="0"/>
                  </a:cubicBezTo>
                  <a:close/>
                </a:path>
              </a:pathLst>
            </a:custGeom>
            <a:solidFill>
              <a:srgbClr val="231F2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91" name="Freeform 16"/>
            <p:cNvSpPr>
              <a:spLocks noChangeArrowheads="1"/>
            </p:cNvSpPr>
            <p:nvPr/>
          </p:nvSpPr>
          <p:spPr bwMode="auto">
            <a:xfrm>
              <a:off x="1105" y="99"/>
              <a:ext cx="75" cy="39"/>
            </a:xfrm>
            <a:custGeom>
              <a:avLst/>
              <a:gdLst>
                <a:gd name="T0" fmla="*/ 22 w 86"/>
                <a:gd name="T1" fmla="*/ 1 h 57"/>
                <a:gd name="T2" fmla="*/ 12 w 86"/>
                <a:gd name="T3" fmla="*/ 3 h 57"/>
                <a:gd name="T4" fmla="*/ 3 w 86"/>
                <a:gd name="T5" fmla="*/ 3 h 57"/>
                <a:gd name="T6" fmla="*/ 8 w 86"/>
                <a:gd name="T7" fmla="*/ 8 h 57"/>
                <a:gd name="T8" fmla="*/ 38 w 86"/>
                <a:gd name="T9" fmla="*/ 5 h 57"/>
                <a:gd name="T10" fmla="*/ 44 w 86"/>
                <a:gd name="T11" fmla="*/ 2 h 57"/>
                <a:gd name="T12" fmla="*/ 29 w 86"/>
                <a:gd name="T13" fmla="*/ 1 h 57"/>
                <a:gd name="T14" fmla="*/ 22 w 86"/>
                <a:gd name="T15" fmla="*/ 1 h 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6"/>
                <a:gd name="T25" fmla="*/ 0 h 57"/>
                <a:gd name="T26" fmla="*/ 86 w 86"/>
                <a:gd name="T27" fmla="*/ 57 h 5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6" h="57">
                  <a:moveTo>
                    <a:pt x="44" y="7"/>
                  </a:moveTo>
                  <a:cubicBezTo>
                    <a:pt x="39" y="14"/>
                    <a:pt x="31" y="20"/>
                    <a:pt x="24" y="25"/>
                  </a:cubicBezTo>
                  <a:cubicBezTo>
                    <a:pt x="16" y="19"/>
                    <a:pt x="12" y="22"/>
                    <a:pt x="4" y="27"/>
                  </a:cubicBezTo>
                  <a:cubicBezTo>
                    <a:pt x="0" y="38"/>
                    <a:pt x="4" y="53"/>
                    <a:pt x="16" y="57"/>
                  </a:cubicBezTo>
                  <a:cubicBezTo>
                    <a:pt x="33" y="51"/>
                    <a:pt x="60" y="45"/>
                    <a:pt x="74" y="35"/>
                  </a:cubicBezTo>
                  <a:cubicBezTo>
                    <a:pt x="78" y="29"/>
                    <a:pt x="86" y="17"/>
                    <a:pt x="86" y="17"/>
                  </a:cubicBezTo>
                  <a:cubicBezTo>
                    <a:pt x="80" y="0"/>
                    <a:pt x="74" y="5"/>
                    <a:pt x="56" y="7"/>
                  </a:cubicBezTo>
                  <a:cubicBezTo>
                    <a:pt x="43" y="11"/>
                    <a:pt x="44" y="15"/>
                    <a:pt x="44" y="7"/>
                  </a:cubicBezTo>
                  <a:close/>
                </a:path>
              </a:pathLst>
            </a:custGeom>
            <a:solidFill>
              <a:srgbClr val="231F2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92" name="Freeform 17"/>
            <p:cNvSpPr>
              <a:spLocks noChangeArrowheads="1"/>
            </p:cNvSpPr>
            <p:nvPr/>
          </p:nvSpPr>
          <p:spPr bwMode="auto">
            <a:xfrm>
              <a:off x="1184" y="107"/>
              <a:ext cx="62" cy="23"/>
            </a:xfrm>
            <a:custGeom>
              <a:avLst/>
              <a:gdLst>
                <a:gd name="T0" fmla="*/ 18 w 73"/>
                <a:gd name="T1" fmla="*/ 0 h 34"/>
                <a:gd name="T2" fmla="*/ 4 w 73"/>
                <a:gd name="T3" fmla="*/ 2 h 34"/>
                <a:gd name="T4" fmla="*/ 10 w 73"/>
                <a:gd name="T5" fmla="*/ 5 h 34"/>
                <a:gd name="T6" fmla="*/ 22 w 73"/>
                <a:gd name="T7" fmla="*/ 4 h 34"/>
                <a:gd name="T8" fmla="*/ 28 w 73"/>
                <a:gd name="T9" fmla="*/ 3 h 34"/>
                <a:gd name="T10" fmla="*/ 18 w 73"/>
                <a:gd name="T11" fmla="*/ 0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3"/>
                <a:gd name="T19" fmla="*/ 0 h 34"/>
                <a:gd name="T20" fmla="*/ 73 w 73"/>
                <a:gd name="T21" fmla="*/ 34 h 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3" h="34">
                  <a:moveTo>
                    <a:pt x="40" y="0"/>
                  </a:moveTo>
                  <a:cubicBezTo>
                    <a:pt x="30" y="6"/>
                    <a:pt x="20" y="10"/>
                    <a:pt x="10" y="16"/>
                  </a:cubicBezTo>
                  <a:cubicBezTo>
                    <a:pt x="0" y="31"/>
                    <a:pt x="13" y="30"/>
                    <a:pt x="24" y="34"/>
                  </a:cubicBezTo>
                  <a:cubicBezTo>
                    <a:pt x="44" y="31"/>
                    <a:pt x="35" y="34"/>
                    <a:pt x="52" y="28"/>
                  </a:cubicBezTo>
                  <a:cubicBezTo>
                    <a:pt x="57" y="26"/>
                    <a:pt x="64" y="20"/>
                    <a:pt x="64" y="20"/>
                  </a:cubicBezTo>
                  <a:cubicBezTo>
                    <a:pt x="73" y="7"/>
                    <a:pt x="48" y="8"/>
                    <a:pt x="40" y="0"/>
                  </a:cubicBezTo>
                  <a:close/>
                </a:path>
              </a:pathLst>
            </a:custGeom>
            <a:solidFill>
              <a:srgbClr val="231F2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93" name="Freeform 18"/>
            <p:cNvSpPr>
              <a:spLocks noChangeArrowheads="1"/>
            </p:cNvSpPr>
            <p:nvPr/>
          </p:nvSpPr>
          <p:spPr bwMode="auto">
            <a:xfrm>
              <a:off x="1150" y="73"/>
              <a:ext cx="74" cy="32"/>
            </a:xfrm>
            <a:custGeom>
              <a:avLst/>
              <a:gdLst>
                <a:gd name="T0" fmla="*/ 29 w 85"/>
                <a:gd name="T1" fmla="*/ 2 h 45"/>
                <a:gd name="T2" fmla="*/ 14 w 85"/>
                <a:gd name="T3" fmla="*/ 1 h 45"/>
                <a:gd name="T4" fmla="*/ 0 w 85"/>
                <a:gd name="T5" fmla="*/ 3 h 45"/>
                <a:gd name="T6" fmla="*/ 20 w 85"/>
                <a:gd name="T7" fmla="*/ 6 h 45"/>
                <a:gd name="T8" fmla="*/ 32 w 85"/>
                <a:gd name="T9" fmla="*/ 7 h 45"/>
                <a:gd name="T10" fmla="*/ 43 w 85"/>
                <a:gd name="T11" fmla="*/ 3 h 45"/>
                <a:gd name="T12" fmla="*/ 41 w 85"/>
                <a:gd name="T13" fmla="*/ 1 h 45"/>
                <a:gd name="T14" fmla="*/ 32 w 85"/>
                <a:gd name="T15" fmla="*/ 0 h 45"/>
                <a:gd name="T16" fmla="*/ 29 w 85"/>
                <a:gd name="T17" fmla="*/ 2 h 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5"/>
                <a:gd name="T28" fmla="*/ 0 h 45"/>
                <a:gd name="T29" fmla="*/ 85 w 85"/>
                <a:gd name="T30" fmla="*/ 45 h 4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5" h="45">
                  <a:moveTo>
                    <a:pt x="58" y="10"/>
                  </a:moveTo>
                  <a:cubicBezTo>
                    <a:pt x="39" y="16"/>
                    <a:pt x="45" y="10"/>
                    <a:pt x="28" y="4"/>
                  </a:cubicBezTo>
                  <a:cubicBezTo>
                    <a:pt x="7" y="6"/>
                    <a:pt x="5" y="2"/>
                    <a:pt x="0" y="18"/>
                  </a:cubicBezTo>
                  <a:cubicBezTo>
                    <a:pt x="5" y="34"/>
                    <a:pt x="26" y="31"/>
                    <a:pt x="40" y="32"/>
                  </a:cubicBezTo>
                  <a:cubicBezTo>
                    <a:pt x="50" y="42"/>
                    <a:pt x="49" y="45"/>
                    <a:pt x="64" y="40"/>
                  </a:cubicBezTo>
                  <a:cubicBezTo>
                    <a:pt x="69" y="32"/>
                    <a:pt x="77" y="25"/>
                    <a:pt x="84" y="18"/>
                  </a:cubicBezTo>
                  <a:cubicBezTo>
                    <a:pt x="83" y="14"/>
                    <a:pt x="85" y="9"/>
                    <a:pt x="82" y="6"/>
                  </a:cubicBezTo>
                  <a:cubicBezTo>
                    <a:pt x="78" y="1"/>
                    <a:pt x="64" y="0"/>
                    <a:pt x="64" y="0"/>
                  </a:cubicBezTo>
                  <a:cubicBezTo>
                    <a:pt x="56" y="3"/>
                    <a:pt x="47" y="21"/>
                    <a:pt x="58" y="10"/>
                  </a:cubicBezTo>
                  <a:close/>
                </a:path>
              </a:pathLst>
            </a:custGeom>
            <a:solidFill>
              <a:srgbClr val="231F2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94" name="Freeform 19"/>
            <p:cNvSpPr>
              <a:spLocks noChangeArrowheads="1"/>
            </p:cNvSpPr>
            <p:nvPr/>
          </p:nvSpPr>
          <p:spPr bwMode="auto">
            <a:xfrm>
              <a:off x="1119" y="43"/>
              <a:ext cx="51" cy="22"/>
            </a:xfrm>
            <a:custGeom>
              <a:avLst/>
              <a:gdLst>
                <a:gd name="T0" fmla="*/ 9 w 58"/>
                <a:gd name="T1" fmla="*/ 1 h 31"/>
                <a:gd name="T2" fmla="*/ 0 w 58"/>
                <a:gd name="T3" fmla="*/ 3 h 31"/>
                <a:gd name="T4" fmla="*/ 11 w 58"/>
                <a:gd name="T5" fmla="*/ 5 h 31"/>
                <a:gd name="T6" fmla="*/ 15 w 58"/>
                <a:gd name="T7" fmla="*/ 4 h 31"/>
                <a:gd name="T8" fmla="*/ 27 w 58"/>
                <a:gd name="T9" fmla="*/ 2 h 31"/>
                <a:gd name="T10" fmla="*/ 23 w 58"/>
                <a:gd name="T11" fmla="*/ 0 h 31"/>
                <a:gd name="T12" fmla="*/ 9 w 58"/>
                <a:gd name="T13" fmla="*/ 1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8"/>
                <a:gd name="T22" fmla="*/ 0 h 31"/>
                <a:gd name="T23" fmla="*/ 58 w 58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8" h="31">
                  <a:moveTo>
                    <a:pt x="16" y="4"/>
                  </a:moveTo>
                  <a:cubicBezTo>
                    <a:pt x="2" y="13"/>
                    <a:pt x="7" y="8"/>
                    <a:pt x="0" y="18"/>
                  </a:cubicBezTo>
                  <a:cubicBezTo>
                    <a:pt x="5" y="26"/>
                    <a:pt x="11" y="25"/>
                    <a:pt x="20" y="28"/>
                  </a:cubicBezTo>
                  <a:cubicBezTo>
                    <a:pt x="36" y="23"/>
                    <a:pt x="17" y="31"/>
                    <a:pt x="28" y="20"/>
                  </a:cubicBezTo>
                  <a:cubicBezTo>
                    <a:pt x="33" y="15"/>
                    <a:pt x="46" y="13"/>
                    <a:pt x="52" y="12"/>
                  </a:cubicBezTo>
                  <a:cubicBezTo>
                    <a:pt x="58" y="3"/>
                    <a:pt x="53" y="3"/>
                    <a:pt x="44" y="0"/>
                  </a:cubicBezTo>
                  <a:cubicBezTo>
                    <a:pt x="38" y="1"/>
                    <a:pt x="20" y="8"/>
                    <a:pt x="16" y="4"/>
                  </a:cubicBezTo>
                  <a:close/>
                </a:path>
              </a:pathLst>
            </a:custGeom>
            <a:solidFill>
              <a:srgbClr val="231F2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95" name="Freeform 20"/>
            <p:cNvSpPr>
              <a:spLocks noChangeArrowheads="1"/>
            </p:cNvSpPr>
            <p:nvPr/>
          </p:nvSpPr>
          <p:spPr bwMode="auto">
            <a:xfrm>
              <a:off x="1250" y="46"/>
              <a:ext cx="131" cy="72"/>
            </a:xfrm>
            <a:custGeom>
              <a:avLst/>
              <a:gdLst>
                <a:gd name="T0" fmla="*/ 18 w 152"/>
                <a:gd name="T1" fmla="*/ 0 h 102"/>
                <a:gd name="T2" fmla="*/ 7 w 152"/>
                <a:gd name="T3" fmla="*/ 1 h 102"/>
                <a:gd name="T4" fmla="*/ 3 w 152"/>
                <a:gd name="T5" fmla="*/ 6 h 102"/>
                <a:gd name="T6" fmla="*/ 6 w 152"/>
                <a:gd name="T7" fmla="*/ 10 h 102"/>
                <a:gd name="T8" fmla="*/ 0 w 152"/>
                <a:gd name="T9" fmla="*/ 13 h 102"/>
                <a:gd name="T10" fmla="*/ 26 w 152"/>
                <a:gd name="T11" fmla="*/ 15 h 102"/>
                <a:gd name="T12" fmla="*/ 40 w 152"/>
                <a:gd name="T13" fmla="*/ 16 h 102"/>
                <a:gd name="T14" fmla="*/ 72 w 152"/>
                <a:gd name="T15" fmla="*/ 15 h 102"/>
                <a:gd name="T16" fmla="*/ 36 w 152"/>
                <a:gd name="T17" fmla="*/ 13 h 102"/>
                <a:gd name="T18" fmla="*/ 26 w 152"/>
                <a:gd name="T19" fmla="*/ 11 h 102"/>
                <a:gd name="T20" fmla="*/ 21 w 152"/>
                <a:gd name="T21" fmla="*/ 9 h 102"/>
                <a:gd name="T22" fmla="*/ 24 w 152"/>
                <a:gd name="T23" fmla="*/ 6 h 102"/>
                <a:gd name="T24" fmla="*/ 18 w 152"/>
                <a:gd name="T25" fmla="*/ 0 h 10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52"/>
                <a:gd name="T40" fmla="*/ 0 h 102"/>
                <a:gd name="T41" fmla="*/ 152 w 152"/>
                <a:gd name="T42" fmla="*/ 102 h 10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52" h="102">
                  <a:moveTo>
                    <a:pt x="38" y="0"/>
                  </a:moveTo>
                  <a:cubicBezTo>
                    <a:pt x="22" y="5"/>
                    <a:pt x="30" y="3"/>
                    <a:pt x="14" y="6"/>
                  </a:cubicBezTo>
                  <a:cubicBezTo>
                    <a:pt x="18" y="22"/>
                    <a:pt x="22" y="32"/>
                    <a:pt x="4" y="38"/>
                  </a:cubicBezTo>
                  <a:cubicBezTo>
                    <a:pt x="1" y="47"/>
                    <a:pt x="7" y="49"/>
                    <a:pt x="12" y="56"/>
                  </a:cubicBezTo>
                  <a:cubicBezTo>
                    <a:pt x="10" y="65"/>
                    <a:pt x="9" y="69"/>
                    <a:pt x="0" y="72"/>
                  </a:cubicBezTo>
                  <a:cubicBezTo>
                    <a:pt x="5" y="88"/>
                    <a:pt x="45" y="85"/>
                    <a:pt x="56" y="86"/>
                  </a:cubicBezTo>
                  <a:cubicBezTo>
                    <a:pt x="72" y="97"/>
                    <a:pt x="63" y="95"/>
                    <a:pt x="82" y="92"/>
                  </a:cubicBezTo>
                  <a:cubicBezTo>
                    <a:pt x="86" y="92"/>
                    <a:pt x="147" y="102"/>
                    <a:pt x="152" y="86"/>
                  </a:cubicBezTo>
                  <a:cubicBezTo>
                    <a:pt x="123" y="66"/>
                    <a:pt x="128" y="72"/>
                    <a:pt x="76" y="70"/>
                  </a:cubicBezTo>
                  <a:cubicBezTo>
                    <a:pt x="62" y="56"/>
                    <a:pt x="81" y="73"/>
                    <a:pt x="54" y="62"/>
                  </a:cubicBezTo>
                  <a:cubicBezTo>
                    <a:pt x="50" y="60"/>
                    <a:pt x="48" y="55"/>
                    <a:pt x="44" y="52"/>
                  </a:cubicBezTo>
                  <a:cubicBezTo>
                    <a:pt x="41" y="43"/>
                    <a:pt x="42" y="39"/>
                    <a:pt x="50" y="34"/>
                  </a:cubicBezTo>
                  <a:cubicBezTo>
                    <a:pt x="52" y="27"/>
                    <a:pt x="42" y="9"/>
                    <a:pt x="38" y="0"/>
                  </a:cubicBezTo>
                  <a:close/>
                </a:path>
              </a:pathLst>
            </a:custGeom>
            <a:solidFill>
              <a:srgbClr val="231F2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96" name="Freeform 21"/>
            <p:cNvSpPr>
              <a:spLocks noChangeArrowheads="1"/>
            </p:cNvSpPr>
            <p:nvPr/>
          </p:nvSpPr>
          <p:spPr bwMode="auto">
            <a:xfrm>
              <a:off x="0" y="275"/>
              <a:ext cx="29" cy="14"/>
            </a:xfrm>
            <a:custGeom>
              <a:avLst/>
              <a:gdLst>
                <a:gd name="T0" fmla="*/ 15 w 34"/>
                <a:gd name="T1" fmla="*/ 0 h 20"/>
                <a:gd name="T2" fmla="*/ 11 w 34"/>
                <a:gd name="T3" fmla="*/ 4 h 20"/>
                <a:gd name="T4" fmla="*/ 3 w 34"/>
                <a:gd name="T5" fmla="*/ 3 h 20"/>
                <a:gd name="T6" fmla="*/ 3 w 34"/>
                <a:gd name="T7" fmla="*/ 1 h 20"/>
                <a:gd name="T8" fmla="*/ 15 w 34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20"/>
                <a:gd name="T17" fmla="*/ 34 w 34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20">
                  <a:moveTo>
                    <a:pt x="34" y="0"/>
                  </a:moveTo>
                  <a:cubicBezTo>
                    <a:pt x="32" y="10"/>
                    <a:pt x="34" y="17"/>
                    <a:pt x="24" y="20"/>
                  </a:cubicBezTo>
                  <a:cubicBezTo>
                    <a:pt x="17" y="19"/>
                    <a:pt x="10" y="20"/>
                    <a:pt x="4" y="18"/>
                  </a:cubicBezTo>
                  <a:cubicBezTo>
                    <a:pt x="0" y="17"/>
                    <a:pt x="2" y="7"/>
                    <a:pt x="4" y="6"/>
                  </a:cubicBezTo>
                  <a:cubicBezTo>
                    <a:pt x="12" y="0"/>
                    <a:pt x="24" y="0"/>
                    <a:pt x="34" y="0"/>
                  </a:cubicBezTo>
                  <a:close/>
                </a:path>
              </a:pathLst>
            </a:custGeom>
            <a:solidFill>
              <a:srgbClr val="666699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97" name="Freeform 22"/>
            <p:cNvSpPr>
              <a:spLocks noChangeArrowheads="1"/>
            </p:cNvSpPr>
            <p:nvPr/>
          </p:nvSpPr>
          <p:spPr bwMode="auto">
            <a:xfrm>
              <a:off x="871" y="753"/>
              <a:ext cx="18" cy="11"/>
            </a:xfrm>
            <a:custGeom>
              <a:avLst/>
              <a:gdLst>
                <a:gd name="T0" fmla="*/ 3 w 21"/>
                <a:gd name="T1" fmla="*/ 0 h 16"/>
                <a:gd name="T2" fmla="*/ 6 w 21"/>
                <a:gd name="T3" fmla="*/ 3 h 16"/>
                <a:gd name="T4" fmla="*/ 3 w 21"/>
                <a:gd name="T5" fmla="*/ 0 h 16"/>
                <a:gd name="T6" fmla="*/ 0 60000 65536"/>
                <a:gd name="T7" fmla="*/ 0 60000 65536"/>
                <a:gd name="T8" fmla="*/ 0 60000 65536"/>
                <a:gd name="T9" fmla="*/ 0 w 21"/>
                <a:gd name="T10" fmla="*/ 0 h 16"/>
                <a:gd name="T11" fmla="*/ 21 w 21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6">
                  <a:moveTo>
                    <a:pt x="3" y="0"/>
                  </a:moveTo>
                  <a:cubicBezTo>
                    <a:pt x="0" y="9"/>
                    <a:pt x="6" y="11"/>
                    <a:pt x="13" y="16"/>
                  </a:cubicBezTo>
                  <a:cubicBezTo>
                    <a:pt x="21" y="4"/>
                    <a:pt x="16" y="2"/>
                    <a:pt x="3" y="0"/>
                  </a:cubicBezTo>
                  <a:close/>
                </a:path>
              </a:pathLst>
            </a:custGeom>
            <a:solidFill>
              <a:srgbClr val="666699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98" name="Freeform 23"/>
            <p:cNvSpPr>
              <a:spLocks noChangeArrowheads="1"/>
            </p:cNvSpPr>
            <p:nvPr/>
          </p:nvSpPr>
          <p:spPr bwMode="auto">
            <a:xfrm>
              <a:off x="874" y="776"/>
              <a:ext cx="19" cy="11"/>
            </a:xfrm>
            <a:custGeom>
              <a:avLst/>
              <a:gdLst>
                <a:gd name="T0" fmla="*/ 3 w 21"/>
                <a:gd name="T1" fmla="*/ 0 h 16"/>
                <a:gd name="T2" fmla="*/ 8 w 21"/>
                <a:gd name="T3" fmla="*/ 3 h 16"/>
                <a:gd name="T4" fmla="*/ 3 w 21"/>
                <a:gd name="T5" fmla="*/ 0 h 16"/>
                <a:gd name="T6" fmla="*/ 0 60000 65536"/>
                <a:gd name="T7" fmla="*/ 0 60000 65536"/>
                <a:gd name="T8" fmla="*/ 0 60000 65536"/>
                <a:gd name="T9" fmla="*/ 0 w 21"/>
                <a:gd name="T10" fmla="*/ 0 h 16"/>
                <a:gd name="T11" fmla="*/ 21 w 21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6">
                  <a:moveTo>
                    <a:pt x="3" y="0"/>
                  </a:moveTo>
                  <a:cubicBezTo>
                    <a:pt x="0" y="9"/>
                    <a:pt x="6" y="11"/>
                    <a:pt x="13" y="16"/>
                  </a:cubicBezTo>
                  <a:cubicBezTo>
                    <a:pt x="21" y="4"/>
                    <a:pt x="16" y="2"/>
                    <a:pt x="3" y="0"/>
                  </a:cubicBezTo>
                  <a:close/>
                </a:path>
              </a:pathLst>
            </a:custGeom>
            <a:solidFill>
              <a:srgbClr val="666699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99" name="Freeform 24"/>
            <p:cNvSpPr>
              <a:spLocks noChangeArrowheads="1"/>
            </p:cNvSpPr>
            <p:nvPr/>
          </p:nvSpPr>
          <p:spPr bwMode="auto">
            <a:xfrm>
              <a:off x="1109" y="899"/>
              <a:ext cx="17" cy="12"/>
            </a:xfrm>
            <a:custGeom>
              <a:avLst/>
              <a:gdLst>
                <a:gd name="T0" fmla="*/ 2 w 21"/>
                <a:gd name="T1" fmla="*/ 0 h 16"/>
                <a:gd name="T2" fmla="*/ 5 w 21"/>
                <a:gd name="T3" fmla="*/ 4 h 16"/>
                <a:gd name="T4" fmla="*/ 2 w 21"/>
                <a:gd name="T5" fmla="*/ 0 h 16"/>
                <a:gd name="T6" fmla="*/ 0 60000 65536"/>
                <a:gd name="T7" fmla="*/ 0 60000 65536"/>
                <a:gd name="T8" fmla="*/ 0 60000 65536"/>
                <a:gd name="T9" fmla="*/ 0 w 21"/>
                <a:gd name="T10" fmla="*/ 0 h 16"/>
                <a:gd name="T11" fmla="*/ 21 w 21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6">
                  <a:moveTo>
                    <a:pt x="3" y="0"/>
                  </a:moveTo>
                  <a:cubicBezTo>
                    <a:pt x="0" y="9"/>
                    <a:pt x="6" y="11"/>
                    <a:pt x="13" y="16"/>
                  </a:cubicBezTo>
                  <a:cubicBezTo>
                    <a:pt x="21" y="4"/>
                    <a:pt x="16" y="2"/>
                    <a:pt x="3" y="0"/>
                  </a:cubicBezTo>
                  <a:close/>
                </a:path>
              </a:pathLst>
            </a:custGeom>
            <a:solidFill>
              <a:srgbClr val="666699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0" name="Freeform 25"/>
            <p:cNvSpPr>
              <a:spLocks noChangeArrowheads="1"/>
            </p:cNvSpPr>
            <p:nvPr/>
          </p:nvSpPr>
          <p:spPr bwMode="auto">
            <a:xfrm>
              <a:off x="1251" y="447"/>
              <a:ext cx="44" cy="17"/>
            </a:xfrm>
            <a:custGeom>
              <a:avLst/>
              <a:gdLst>
                <a:gd name="T0" fmla="*/ 6 w 51"/>
                <a:gd name="T1" fmla="*/ 0 h 24"/>
                <a:gd name="T2" fmla="*/ 3 w 51"/>
                <a:gd name="T3" fmla="*/ 3 h 24"/>
                <a:gd name="T4" fmla="*/ 13 w 51"/>
                <a:gd name="T5" fmla="*/ 4 h 24"/>
                <a:gd name="T6" fmla="*/ 16 w 51"/>
                <a:gd name="T7" fmla="*/ 1 h 24"/>
                <a:gd name="T8" fmla="*/ 6 w 51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"/>
                <a:gd name="T16" fmla="*/ 0 h 24"/>
                <a:gd name="T17" fmla="*/ 51 w 51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rgbClr val="231F2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1" name="Freeform 26"/>
            <p:cNvSpPr>
              <a:spLocks noChangeArrowheads="1"/>
            </p:cNvSpPr>
            <p:nvPr/>
          </p:nvSpPr>
          <p:spPr bwMode="auto">
            <a:xfrm>
              <a:off x="1136" y="255"/>
              <a:ext cx="44" cy="17"/>
            </a:xfrm>
            <a:custGeom>
              <a:avLst/>
              <a:gdLst>
                <a:gd name="T0" fmla="*/ 6 w 51"/>
                <a:gd name="T1" fmla="*/ 0 h 24"/>
                <a:gd name="T2" fmla="*/ 3 w 51"/>
                <a:gd name="T3" fmla="*/ 3 h 24"/>
                <a:gd name="T4" fmla="*/ 13 w 51"/>
                <a:gd name="T5" fmla="*/ 4 h 24"/>
                <a:gd name="T6" fmla="*/ 16 w 51"/>
                <a:gd name="T7" fmla="*/ 1 h 24"/>
                <a:gd name="T8" fmla="*/ 6 w 51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"/>
                <a:gd name="T16" fmla="*/ 0 h 24"/>
                <a:gd name="T17" fmla="*/ 51 w 51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rgbClr val="231F2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2" name="Freeform 27"/>
            <p:cNvSpPr>
              <a:spLocks noChangeArrowheads="1"/>
            </p:cNvSpPr>
            <p:nvPr/>
          </p:nvSpPr>
          <p:spPr bwMode="auto">
            <a:xfrm>
              <a:off x="1211" y="88"/>
              <a:ext cx="45" cy="17"/>
            </a:xfrm>
            <a:custGeom>
              <a:avLst/>
              <a:gdLst>
                <a:gd name="T0" fmla="*/ 7 w 51"/>
                <a:gd name="T1" fmla="*/ 0 h 24"/>
                <a:gd name="T2" fmla="*/ 4 w 51"/>
                <a:gd name="T3" fmla="*/ 3 h 24"/>
                <a:gd name="T4" fmla="*/ 15 w 51"/>
                <a:gd name="T5" fmla="*/ 4 h 24"/>
                <a:gd name="T6" fmla="*/ 18 w 51"/>
                <a:gd name="T7" fmla="*/ 1 h 24"/>
                <a:gd name="T8" fmla="*/ 7 w 51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"/>
                <a:gd name="T16" fmla="*/ 0 h 24"/>
                <a:gd name="T17" fmla="*/ 51 w 51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rgbClr val="231F2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3" name="Freeform 28"/>
            <p:cNvSpPr>
              <a:spLocks noChangeArrowheads="1"/>
            </p:cNvSpPr>
            <p:nvPr/>
          </p:nvSpPr>
          <p:spPr bwMode="auto">
            <a:xfrm>
              <a:off x="1284" y="189"/>
              <a:ext cx="43" cy="17"/>
            </a:xfrm>
            <a:custGeom>
              <a:avLst/>
              <a:gdLst>
                <a:gd name="T0" fmla="*/ 6 w 51"/>
                <a:gd name="T1" fmla="*/ 0 h 24"/>
                <a:gd name="T2" fmla="*/ 3 w 51"/>
                <a:gd name="T3" fmla="*/ 3 h 24"/>
                <a:gd name="T4" fmla="*/ 11 w 51"/>
                <a:gd name="T5" fmla="*/ 4 h 24"/>
                <a:gd name="T6" fmla="*/ 14 w 51"/>
                <a:gd name="T7" fmla="*/ 1 h 24"/>
                <a:gd name="T8" fmla="*/ 6 w 51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"/>
                <a:gd name="T16" fmla="*/ 0 h 24"/>
                <a:gd name="T17" fmla="*/ 51 w 51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rgbClr val="231F2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4" name="Freeform 29"/>
            <p:cNvSpPr>
              <a:spLocks noChangeArrowheads="1"/>
            </p:cNvSpPr>
            <p:nvPr/>
          </p:nvSpPr>
          <p:spPr bwMode="auto">
            <a:xfrm>
              <a:off x="1302" y="0"/>
              <a:ext cx="801" cy="323"/>
            </a:xfrm>
            <a:custGeom>
              <a:avLst/>
              <a:gdLst>
                <a:gd name="T0" fmla="*/ 14 w 929"/>
                <a:gd name="T1" fmla="*/ 9 h 462"/>
                <a:gd name="T2" fmla="*/ 3 w 929"/>
                <a:gd name="T3" fmla="*/ 15 h 462"/>
                <a:gd name="T4" fmla="*/ 17 w 929"/>
                <a:gd name="T5" fmla="*/ 17 h 462"/>
                <a:gd name="T6" fmla="*/ 8 w 929"/>
                <a:gd name="T7" fmla="*/ 20 h 462"/>
                <a:gd name="T8" fmla="*/ 50 w 929"/>
                <a:gd name="T9" fmla="*/ 22 h 462"/>
                <a:gd name="T10" fmla="*/ 67 w 929"/>
                <a:gd name="T11" fmla="*/ 22 h 462"/>
                <a:gd name="T12" fmla="*/ 119 w 929"/>
                <a:gd name="T13" fmla="*/ 13 h 462"/>
                <a:gd name="T14" fmla="*/ 143 w 929"/>
                <a:gd name="T15" fmla="*/ 10 h 462"/>
                <a:gd name="T16" fmla="*/ 154 w 929"/>
                <a:gd name="T17" fmla="*/ 13 h 462"/>
                <a:gd name="T18" fmla="*/ 130 w 929"/>
                <a:gd name="T19" fmla="*/ 15 h 462"/>
                <a:gd name="T20" fmla="*/ 116 w 929"/>
                <a:gd name="T21" fmla="*/ 19 h 462"/>
                <a:gd name="T22" fmla="*/ 122 w 929"/>
                <a:gd name="T23" fmla="*/ 20 h 462"/>
                <a:gd name="T24" fmla="*/ 123 w 929"/>
                <a:gd name="T25" fmla="*/ 27 h 462"/>
                <a:gd name="T26" fmla="*/ 166 w 929"/>
                <a:gd name="T27" fmla="*/ 32 h 462"/>
                <a:gd name="T28" fmla="*/ 160 w 929"/>
                <a:gd name="T29" fmla="*/ 35 h 462"/>
                <a:gd name="T30" fmla="*/ 175 w 929"/>
                <a:gd name="T31" fmla="*/ 41 h 462"/>
                <a:gd name="T32" fmla="*/ 166 w 929"/>
                <a:gd name="T33" fmla="*/ 45 h 462"/>
                <a:gd name="T34" fmla="*/ 154 w 929"/>
                <a:gd name="T35" fmla="*/ 50 h 462"/>
                <a:gd name="T36" fmla="*/ 140 w 929"/>
                <a:gd name="T37" fmla="*/ 55 h 462"/>
                <a:gd name="T38" fmla="*/ 139 w 929"/>
                <a:gd name="T39" fmla="*/ 71 h 462"/>
                <a:gd name="T40" fmla="*/ 159 w 929"/>
                <a:gd name="T41" fmla="*/ 74 h 462"/>
                <a:gd name="T42" fmla="*/ 185 w 929"/>
                <a:gd name="T43" fmla="*/ 75 h 462"/>
                <a:gd name="T44" fmla="*/ 197 w 929"/>
                <a:gd name="T45" fmla="*/ 71 h 462"/>
                <a:gd name="T46" fmla="*/ 241 w 929"/>
                <a:gd name="T47" fmla="*/ 59 h 462"/>
                <a:gd name="T48" fmla="*/ 272 w 929"/>
                <a:gd name="T49" fmla="*/ 56 h 462"/>
                <a:gd name="T50" fmla="*/ 308 w 929"/>
                <a:gd name="T51" fmla="*/ 51 h 462"/>
                <a:gd name="T52" fmla="*/ 342 w 929"/>
                <a:gd name="T53" fmla="*/ 48 h 462"/>
                <a:gd name="T54" fmla="*/ 363 w 929"/>
                <a:gd name="T55" fmla="*/ 43 h 462"/>
                <a:gd name="T56" fmla="*/ 381 w 929"/>
                <a:gd name="T57" fmla="*/ 34 h 462"/>
                <a:gd name="T58" fmla="*/ 382 w 929"/>
                <a:gd name="T59" fmla="*/ 26 h 462"/>
                <a:gd name="T60" fmla="*/ 382 w 929"/>
                <a:gd name="T61" fmla="*/ 21 h 462"/>
                <a:gd name="T62" fmla="*/ 397 w 929"/>
                <a:gd name="T63" fmla="*/ 15 h 462"/>
                <a:gd name="T64" fmla="*/ 417 w 929"/>
                <a:gd name="T65" fmla="*/ 15 h 462"/>
                <a:gd name="T66" fmla="*/ 440 w 929"/>
                <a:gd name="T67" fmla="*/ 8 h 462"/>
                <a:gd name="T68" fmla="*/ 423 w 929"/>
                <a:gd name="T69" fmla="*/ 9 h 462"/>
                <a:gd name="T70" fmla="*/ 404 w 929"/>
                <a:gd name="T71" fmla="*/ 7 h 462"/>
                <a:gd name="T72" fmla="*/ 379 w 929"/>
                <a:gd name="T73" fmla="*/ 3 h 462"/>
                <a:gd name="T74" fmla="*/ 306 w 929"/>
                <a:gd name="T75" fmla="*/ 4 h 462"/>
                <a:gd name="T76" fmla="*/ 278 w 929"/>
                <a:gd name="T77" fmla="*/ 6 h 462"/>
                <a:gd name="T78" fmla="*/ 265 w 929"/>
                <a:gd name="T79" fmla="*/ 6 h 462"/>
                <a:gd name="T80" fmla="*/ 246 w 929"/>
                <a:gd name="T81" fmla="*/ 9 h 462"/>
                <a:gd name="T82" fmla="*/ 228 w 929"/>
                <a:gd name="T83" fmla="*/ 5 h 462"/>
                <a:gd name="T84" fmla="*/ 206 w 929"/>
                <a:gd name="T85" fmla="*/ 7 h 462"/>
                <a:gd name="T86" fmla="*/ 175 w 929"/>
                <a:gd name="T87" fmla="*/ 8 h 462"/>
                <a:gd name="T88" fmla="*/ 196 w 929"/>
                <a:gd name="T89" fmla="*/ 6 h 462"/>
                <a:gd name="T90" fmla="*/ 168 w 929"/>
                <a:gd name="T91" fmla="*/ 1 h 462"/>
                <a:gd name="T92" fmla="*/ 160 w 929"/>
                <a:gd name="T93" fmla="*/ 1 h 462"/>
                <a:gd name="T94" fmla="*/ 150 w 929"/>
                <a:gd name="T95" fmla="*/ 1 h 462"/>
                <a:gd name="T96" fmla="*/ 114 w 929"/>
                <a:gd name="T97" fmla="*/ 3 h 462"/>
                <a:gd name="T98" fmla="*/ 77 w 929"/>
                <a:gd name="T99" fmla="*/ 5 h 462"/>
                <a:gd name="T100" fmla="*/ 51 w 929"/>
                <a:gd name="T101" fmla="*/ 4 h 462"/>
                <a:gd name="T102" fmla="*/ 53 w 929"/>
                <a:gd name="T103" fmla="*/ 12 h 462"/>
                <a:gd name="T104" fmla="*/ 50 w 929"/>
                <a:gd name="T105" fmla="*/ 8 h 462"/>
                <a:gd name="T106" fmla="*/ 29 w 929"/>
                <a:gd name="T107" fmla="*/ 7 h 4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29"/>
                <a:gd name="T163" fmla="*/ 0 h 462"/>
                <a:gd name="T164" fmla="*/ 929 w 929"/>
                <a:gd name="T165" fmla="*/ 462 h 4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29" h="462">
                  <a:moveTo>
                    <a:pt x="60" y="42"/>
                  </a:moveTo>
                  <a:cubicBezTo>
                    <a:pt x="40" y="45"/>
                    <a:pt x="42" y="46"/>
                    <a:pt x="28" y="56"/>
                  </a:cubicBezTo>
                  <a:cubicBezTo>
                    <a:pt x="26" y="74"/>
                    <a:pt x="27" y="75"/>
                    <a:pt x="10" y="78"/>
                  </a:cubicBezTo>
                  <a:cubicBezTo>
                    <a:pt x="4" y="82"/>
                    <a:pt x="0" y="82"/>
                    <a:pt x="6" y="92"/>
                  </a:cubicBezTo>
                  <a:cubicBezTo>
                    <a:pt x="10" y="98"/>
                    <a:pt x="21" y="96"/>
                    <a:pt x="28" y="98"/>
                  </a:cubicBezTo>
                  <a:cubicBezTo>
                    <a:pt x="31" y="99"/>
                    <a:pt x="36" y="100"/>
                    <a:pt x="36" y="100"/>
                  </a:cubicBezTo>
                  <a:cubicBezTo>
                    <a:pt x="47" y="99"/>
                    <a:pt x="69" y="97"/>
                    <a:pt x="50" y="110"/>
                  </a:cubicBezTo>
                  <a:cubicBezTo>
                    <a:pt x="37" y="108"/>
                    <a:pt x="24" y="104"/>
                    <a:pt x="16" y="116"/>
                  </a:cubicBezTo>
                  <a:cubicBezTo>
                    <a:pt x="24" y="141"/>
                    <a:pt x="68" y="125"/>
                    <a:pt x="94" y="126"/>
                  </a:cubicBezTo>
                  <a:cubicBezTo>
                    <a:pt x="98" y="129"/>
                    <a:pt x="100" y="134"/>
                    <a:pt x="104" y="136"/>
                  </a:cubicBezTo>
                  <a:cubicBezTo>
                    <a:pt x="108" y="138"/>
                    <a:pt x="116" y="140"/>
                    <a:pt x="116" y="140"/>
                  </a:cubicBezTo>
                  <a:cubicBezTo>
                    <a:pt x="129" y="138"/>
                    <a:pt x="133" y="139"/>
                    <a:pt x="142" y="130"/>
                  </a:cubicBezTo>
                  <a:cubicBezTo>
                    <a:pt x="151" y="104"/>
                    <a:pt x="179" y="110"/>
                    <a:pt x="202" y="102"/>
                  </a:cubicBezTo>
                  <a:cubicBezTo>
                    <a:pt x="219" y="96"/>
                    <a:pt x="233" y="84"/>
                    <a:pt x="250" y="78"/>
                  </a:cubicBezTo>
                  <a:cubicBezTo>
                    <a:pt x="260" y="75"/>
                    <a:pt x="269" y="74"/>
                    <a:pt x="280" y="72"/>
                  </a:cubicBezTo>
                  <a:cubicBezTo>
                    <a:pt x="287" y="71"/>
                    <a:pt x="300" y="66"/>
                    <a:pt x="300" y="66"/>
                  </a:cubicBezTo>
                  <a:cubicBezTo>
                    <a:pt x="311" y="49"/>
                    <a:pt x="336" y="54"/>
                    <a:pt x="354" y="60"/>
                  </a:cubicBezTo>
                  <a:cubicBezTo>
                    <a:pt x="367" y="79"/>
                    <a:pt x="335" y="79"/>
                    <a:pt x="324" y="80"/>
                  </a:cubicBezTo>
                  <a:cubicBezTo>
                    <a:pt x="312" y="83"/>
                    <a:pt x="306" y="93"/>
                    <a:pt x="292" y="96"/>
                  </a:cubicBezTo>
                  <a:cubicBezTo>
                    <a:pt x="284" y="94"/>
                    <a:pt x="279" y="90"/>
                    <a:pt x="272" y="88"/>
                  </a:cubicBezTo>
                  <a:cubicBezTo>
                    <a:pt x="253" y="91"/>
                    <a:pt x="232" y="96"/>
                    <a:pt x="214" y="102"/>
                  </a:cubicBezTo>
                  <a:cubicBezTo>
                    <a:pt x="223" y="108"/>
                    <a:pt x="231" y="109"/>
                    <a:pt x="242" y="112"/>
                  </a:cubicBezTo>
                  <a:cubicBezTo>
                    <a:pt x="245" y="113"/>
                    <a:pt x="250" y="114"/>
                    <a:pt x="250" y="114"/>
                  </a:cubicBezTo>
                  <a:cubicBezTo>
                    <a:pt x="251" y="116"/>
                    <a:pt x="255" y="118"/>
                    <a:pt x="254" y="120"/>
                  </a:cubicBezTo>
                  <a:cubicBezTo>
                    <a:pt x="252" y="124"/>
                    <a:pt x="242" y="128"/>
                    <a:pt x="242" y="128"/>
                  </a:cubicBezTo>
                  <a:cubicBezTo>
                    <a:pt x="233" y="141"/>
                    <a:pt x="247" y="154"/>
                    <a:pt x="260" y="158"/>
                  </a:cubicBezTo>
                  <a:cubicBezTo>
                    <a:pt x="282" y="155"/>
                    <a:pt x="295" y="151"/>
                    <a:pt x="318" y="150"/>
                  </a:cubicBezTo>
                  <a:cubicBezTo>
                    <a:pt x="334" y="155"/>
                    <a:pt x="345" y="176"/>
                    <a:pt x="350" y="192"/>
                  </a:cubicBezTo>
                  <a:cubicBezTo>
                    <a:pt x="349" y="195"/>
                    <a:pt x="350" y="199"/>
                    <a:pt x="348" y="202"/>
                  </a:cubicBezTo>
                  <a:cubicBezTo>
                    <a:pt x="345" y="206"/>
                    <a:pt x="336" y="210"/>
                    <a:pt x="336" y="210"/>
                  </a:cubicBezTo>
                  <a:cubicBezTo>
                    <a:pt x="327" y="224"/>
                    <a:pt x="332" y="235"/>
                    <a:pt x="348" y="240"/>
                  </a:cubicBezTo>
                  <a:cubicBezTo>
                    <a:pt x="358" y="237"/>
                    <a:pt x="362" y="237"/>
                    <a:pt x="368" y="246"/>
                  </a:cubicBezTo>
                  <a:cubicBezTo>
                    <a:pt x="360" y="252"/>
                    <a:pt x="346" y="246"/>
                    <a:pt x="338" y="252"/>
                  </a:cubicBezTo>
                  <a:cubicBezTo>
                    <a:pt x="326" y="260"/>
                    <a:pt x="346" y="265"/>
                    <a:pt x="348" y="266"/>
                  </a:cubicBezTo>
                  <a:cubicBezTo>
                    <a:pt x="352" y="278"/>
                    <a:pt x="347" y="279"/>
                    <a:pt x="336" y="286"/>
                  </a:cubicBezTo>
                  <a:cubicBezTo>
                    <a:pt x="332" y="289"/>
                    <a:pt x="324" y="294"/>
                    <a:pt x="324" y="294"/>
                  </a:cubicBezTo>
                  <a:cubicBezTo>
                    <a:pt x="315" y="308"/>
                    <a:pt x="320" y="303"/>
                    <a:pt x="310" y="310"/>
                  </a:cubicBezTo>
                  <a:cubicBezTo>
                    <a:pt x="306" y="316"/>
                    <a:pt x="294" y="324"/>
                    <a:pt x="294" y="324"/>
                  </a:cubicBezTo>
                  <a:cubicBezTo>
                    <a:pt x="285" y="338"/>
                    <a:pt x="288" y="331"/>
                    <a:pt x="284" y="342"/>
                  </a:cubicBezTo>
                  <a:cubicBezTo>
                    <a:pt x="285" y="374"/>
                    <a:pt x="283" y="393"/>
                    <a:pt x="292" y="420"/>
                  </a:cubicBezTo>
                  <a:cubicBezTo>
                    <a:pt x="295" y="429"/>
                    <a:pt x="307" y="435"/>
                    <a:pt x="314" y="440"/>
                  </a:cubicBezTo>
                  <a:cubicBezTo>
                    <a:pt x="319" y="444"/>
                    <a:pt x="332" y="446"/>
                    <a:pt x="332" y="446"/>
                  </a:cubicBezTo>
                  <a:cubicBezTo>
                    <a:pt x="340" y="457"/>
                    <a:pt x="345" y="459"/>
                    <a:pt x="358" y="462"/>
                  </a:cubicBezTo>
                  <a:cubicBezTo>
                    <a:pt x="376" y="459"/>
                    <a:pt x="375" y="457"/>
                    <a:pt x="388" y="448"/>
                  </a:cubicBezTo>
                  <a:cubicBezTo>
                    <a:pt x="390" y="441"/>
                    <a:pt x="394" y="435"/>
                    <a:pt x="400" y="430"/>
                  </a:cubicBezTo>
                  <a:cubicBezTo>
                    <a:pt x="404" y="427"/>
                    <a:pt x="412" y="422"/>
                    <a:pt x="412" y="422"/>
                  </a:cubicBezTo>
                  <a:cubicBezTo>
                    <a:pt x="417" y="415"/>
                    <a:pt x="451" y="367"/>
                    <a:pt x="458" y="364"/>
                  </a:cubicBezTo>
                  <a:cubicBezTo>
                    <a:pt x="475" y="356"/>
                    <a:pt x="486" y="357"/>
                    <a:pt x="506" y="356"/>
                  </a:cubicBezTo>
                  <a:cubicBezTo>
                    <a:pt x="525" y="350"/>
                    <a:pt x="533" y="342"/>
                    <a:pt x="554" y="340"/>
                  </a:cubicBezTo>
                  <a:cubicBezTo>
                    <a:pt x="560" y="338"/>
                    <a:pt x="566" y="336"/>
                    <a:pt x="572" y="334"/>
                  </a:cubicBezTo>
                  <a:cubicBezTo>
                    <a:pt x="576" y="333"/>
                    <a:pt x="584" y="330"/>
                    <a:pt x="584" y="330"/>
                  </a:cubicBezTo>
                  <a:cubicBezTo>
                    <a:pt x="603" y="311"/>
                    <a:pt x="618" y="310"/>
                    <a:pt x="646" y="308"/>
                  </a:cubicBezTo>
                  <a:cubicBezTo>
                    <a:pt x="665" y="304"/>
                    <a:pt x="684" y="303"/>
                    <a:pt x="704" y="302"/>
                  </a:cubicBezTo>
                  <a:cubicBezTo>
                    <a:pt x="712" y="299"/>
                    <a:pt x="712" y="293"/>
                    <a:pt x="720" y="290"/>
                  </a:cubicBezTo>
                  <a:cubicBezTo>
                    <a:pt x="732" y="285"/>
                    <a:pt x="743" y="285"/>
                    <a:pt x="754" y="278"/>
                  </a:cubicBezTo>
                  <a:cubicBezTo>
                    <a:pt x="756" y="271"/>
                    <a:pt x="760" y="267"/>
                    <a:pt x="762" y="260"/>
                  </a:cubicBezTo>
                  <a:cubicBezTo>
                    <a:pt x="763" y="247"/>
                    <a:pt x="762" y="233"/>
                    <a:pt x="764" y="220"/>
                  </a:cubicBezTo>
                  <a:cubicBezTo>
                    <a:pt x="764" y="219"/>
                    <a:pt x="794" y="204"/>
                    <a:pt x="800" y="200"/>
                  </a:cubicBezTo>
                  <a:cubicBezTo>
                    <a:pt x="807" y="189"/>
                    <a:pt x="808" y="186"/>
                    <a:pt x="820" y="182"/>
                  </a:cubicBezTo>
                  <a:cubicBezTo>
                    <a:pt x="825" y="166"/>
                    <a:pt x="814" y="162"/>
                    <a:pt x="802" y="154"/>
                  </a:cubicBezTo>
                  <a:cubicBezTo>
                    <a:pt x="797" y="151"/>
                    <a:pt x="790" y="142"/>
                    <a:pt x="790" y="142"/>
                  </a:cubicBezTo>
                  <a:cubicBezTo>
                    <a:pt x="786" y="131"/>
                    <a:pt x="792" y="127"/>
                    <a:pt x="802" y="124"/>
                  </a:cubicBezTo>
                  <a:cubicBezTo>
                    <a:pt x="810" y="116"/>
                    <a:pt x="813" y="98"/>
                    <a:pt x="820" y="94"/>
                  </a:cubicBezTo>
                  <a:cubicBezTo>
                    <a:pt x="824" y="92"/>
                    <a:pt x="832" y="90"/>
                    <a:pt x="832" y="90"/>
                  </a:cubicBezTo>
                  <a:cubicBezTo>
                    <a:pt x="844" y="92"/>
                    <a:pt x="848" y="92"/>
                    <a:pt x="856" y="100"/>
                  </a:cubicBezTo>
                  <a:cubicBezTo>
                    <a:pt x="863" y="98"/>
                    <a:pt x="876" y="94"/>
                    <a:pt x="876" y="94"/>
                  </a:cubicBezTo>
                  <a:cubicBezTo>
                    <a:pt x="889" y="81"/>
                    <a:pt x="906" y="77"/>
                    <a:pt x="924" y="74"/>
                  </a:cubicBezTo>
                  <a:cubicBezTo>
                    <a:pt x="929" y="67"/>
                    <a:pt x="929" y="58"/>
                    <a:pt x="922" y="52"/>
                  </a:cubicBezTo>
                  <a:cubicBezTo>
                    <a:pt x="918" y="49"/>
                    <a:pt x="910" y="44"/>
                    <a:pt x="910" y="44"/>
                  </a:cubicBezTo>
                  <a:cubicBezTo>
                    <a:pt x="894" y="47"/>
                    <a:pt x="899" y="49"/>
                    <a:pt x="888" y="56"/>
                  </a:cubicBezTo>
                  <a:cubicBezTo>
                    <a:pt x="884" y="58"/>
                    <a:pt x="876" y="60"/>
                    <a:pt x="876" y="60"/>
                  </a:cubicBezTo>
                  <a:cubicBezTo>
                    <a:pt x="853" y="59"/>
                    <a:pt x="810" y="59"/>
                    <a:pt x="848" y="46"/>
                  </a:cubicBezTo>
                  <a:cubicBezTo>
                    <a:pt x="844" y="33"/>
                    <a:pt x="831" y="37"/>
                    <a:pt x="818" y="36"/>
                  </a:cubicBezTo>
                  <a:cubicBezTo>
                    <a:pt x="809" y="33"/>
                    <a:pt x="802" y="27"/>
                    <a:pt x="794" y="22"/>
                  </a:cubicBezTo>
                  <a:cubicBezTo>
                    <a:pt x="790" y="20"/>
                    <a:pt x="782" y="18"/>
                    <a:pt x="782" y="18"/>
                  </a:cubicBezTo>
                  <a:cubicBezTo>
                    <a:pt x="727" y="19"/>
                    <a:pt x="688" y="11"/>
                    <a:pt x="642" y="26"/>
                  </a:cubicBezTo>
                  <a:cubicBezTo>
                    <a:pt x="635" y="16"/>
                    <a:pt x="632" y="18"/>
                    <a:pt x="620" y="20"/>
                  </a:cubicBezTo>
                  <a:cubicBezTo>
                    <a:pt x="611" y="34"/>
                    <a:pt x="600" y="36"/>
                    <a:pt x="584" y="38"/>
                  </a:cubicBezTo>
                  <a:cubicBezTo>
                    <a:pt x="575" y="44"/>
                    <a:pt x="581" y="46"/>
                    <a:pt x="578" y="56"/>
                  </a:cubicBezTo>
                  <a:cubicBezTo>
                    <a:pt x="572" y="47"/>
                    <a:pt x="566" y="41"/>
                    <a:pt x="556" y="38"/>
                  </a:cubicBezTo>
                  <a:cubicBezTo>
                    <a:pt x="553" y="38"/>
                    <a:pt x="539" y="39"/>
                    <a:pt x="534" y="42"/>
                  </a:cubicBezTo>
                  <a:cubicBezTo>
                    <a:pt x="528" y="46"/>
                    <a:pt x="516" y="54"/>
                    <a:pt x="516" y="54"/>
                  </a:cubicBezTo>
                  <a:cubicBezTo>
                    <a:pt x="507" y="52"/>
                    <a:pt x="503" y="51"/>
                    <a:pt x="500" y="42"/>
                  </a:cubicBezTo>
                  <a:cubicBezTo>
                    <a:pt x="505" y="28"/>
                    <a:pt x="488" y="31"/>
                    <a:pt x="478" y="30"/>
                  </a:cubicBezTo>
                  <a:cubicBezTo>
                    <a:pt x="469" y="33"/>
                    <a:pt x="473" y="37"/>
                    <a:pt x="464" y="40"/>
                  </a:cubicBezTo>
                  <a:cubicBezTo>
                    <a:pt x="447" y="34"/>
                    <a:pt x="451" y="27"/>
                    <a:pt x="432" y="40"/>
                  </a:cubicBezTo>
                  <a:cubicBezTo>
                    <a:pt x="427" y="54"/>
                    <a:pt x="427" y="52"/>
                    <a:pt x="410" y="50"/>
                  </a:cubicBezTo>
                  <a:cubicBezTo>
                    <a:pt x="391" y="52"/>
                    <a:pt x="385" y="54"/>
                    <a:pt x="366" y="52"/>
                  </a:cubicBezTo>
                  <a:cubicBezTo>
                    <a:pt x="357" y="49"/>
                    <a:pt x="356" y="46"/>
                    <a:pt x="364" y="40"/>
                  </a:cubicBezTo>
                  <a:cubicBezTo>
                    <a:pt x="380" y="42"/>
                    <a:pt x="395" y="43"/>
                    <a:pt x="410" y="38"/>
                  </a:cubicBezTo>
                  <a:cubicBezTo>
                    <a:pt x="426" y="15"/>
                    <a:pt x="386" y="21"/>
                    <a:pt x="370" y="20"/>
                  </a:cubicBezTo>
                  <a:cubicBezTo>
                    <a:pt x="364" y="16"/>
                    <a:pt x="358" y="12"/>
                    <a:pt x="352" y="8"/>
                  </a:cubicBezTo>
                  <a:cubicBezTo>
                    <a:pt x="348" y="5"/>
                    <a:pt x="340" y="0"/>
                    <a:pt x="340" y="0"/>
                  </a:cubicBezTo>
                  <a:cubicBezTo>
                    <a:pt x="338" y="1"/>
                    <a:pt x="336" y="1"/>
                    <a:pt x="334" y="2"/>
                  </a:cubicBezTo>
                  <a:cubicBezTo>
                    <a:pt x="331" y="3"/>
                    <a:pt x="329" y="3"/>
                    <a:pt x="326" y="4"/>
                  </a:cubicBezTo>
                  <a:cubicBezTo>
                    <a:pt x="322" y="5"/>
                    <a:pt x="314" y="8"/>
                    <a:pt x="314" y="8"/>
                  </a:cubicBezTo>
                  <a:cubicBezTo>
                    <a:pt x="305" y="22"/>
                    <a:pt x="288" y="6"/>
                    <a:pt x="276" y="2"/>
                  </a:cubicBezTo>
                  <a:cubicBezTo>
                    <a:pt x="270" y="3"/>
                    <a:pt x="241" y="16"/>
                    <a:pt x="240" y="16"/>
                  </a:cubicBezTo>
                  <a:cubicBezTo>
                    <a:pt x="226" y="17"/>
                    <a:pt x="212" y="17"/>
                    <a:pt x="198" y="18"/>
                  </a:cubicBezTo>
                  <a:cubicBezTo>
                    <a:pt x="183" y="19"/>
                    <a:pt x="172" y="20"/>
                    <a:pt x="160" y="28"/>
                  </a:cubicBezTo>
                  <a:cubicBezTo>
                    <a:pt x="146" y="26"/>
                    <a:pt x="141" y="27"/>
                    <a:pt x="130" y="20"/>
                  </a:cubicBezTo>
                  <a:cubicBezTo>
                    <a:pt x="123" y="22"/>
                    <a:pt x="115" y="24"/>
                    <a:pt x="108" y="26"/>
                  </a:cubicBezTo>
                  <a:cubicBezTo>
                    <a:pt x="102" y="35"/>
                    <a:pt x="113" y="41"/>
                    <a:pt x="122" y="44"/>
                  </a:cubicBezTo>
                  <a:cubicBezTo>
                    <a:pt x="125" y="52"/>
                    <a:pt x="114" y="68"/>
                    <a:pt x="114" y="68"/>
                  </a:cubicBezTo>
                  <a:cubicBezTo>
                    <a:pt x="112" y="79"/>
                    <a:pt x="111" y="82"/>
                    <a:pt x="100" y="78"/>
                  </a:cubicBezTo>
                  <a:cubicBezTo>
                    <a:pt x="93" y="67"/>
                    <a:pt x="100" y="63"/>
                    <a:pt x="104" y="52"/>
                  </a:cubicBezTo>
                  <a:cubicBezTo>
                    <a:pt x="96" y="44"/>
                    <a:pt x="91" y="36"/>
                    <a:pt x="80" y="32"/>
                  </a:cubicBezTo>
                  <a:cubicBezTo>
                    <a:pt x="73" y="34"/>
                    <a:pt x="67" y="39"/>
                    <a:pt x="60" y="42"/>
                  </a:cubicBezTo>
                  <a:close/>
                </a:path>
              </a:pathLst>
            </a:custGeom>
            <a:solidFill>
              <a:srgbClr val="231F2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5" name="Freeform 30"/>
            <p:cNvSpPr>
              <a:spLocks noChangeArrowheads="1"/>
            </p:cNvSpPr>
            <p:nvPr/>
          </p:nvSpPr>
          <p:spPr bwMode="auto">
            <a:xfrm>
              <a:off x="1547" y="172"/>
              <a:ext cx="45" cy="22"/>
            </a:xfrm>
            <a:custGeom>
              <a:avLst/>
              <a:gdLst>
                <a:gd name="T0" fmla="*/ 16 w 52"/>
                <a:gd name="T1" fmla="*/ 0 h 32"/>
                <a:gd name="T2" fmla="*/ 3 w 52"/>
                <a:gd name="T3" fmla="*/ 3 h 32"/>
                <a:gd name="T4" fmla="*/ 12 w 52"/>
                <a:gd name="T5" fmla="*/ 5 h 32"/>
                <a:gd name="T6" fmla="*/ 20 w 52"/>
                <a:gd name="T7" fmla="*/ 5 h 32"/>
                <a:gd name="T8" fmla="*/ 16 w 52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32"/>
                <a:gd name="T17" fmla="*/ 52 w 52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32">
                  <a:moveTo>
                    <a:pt x="34" y="0"/>
                  </a:moveTo>
                  <a:cubicBezTo>
                    <a:pt x="30" y="12"/>
                    <a:pt x="19" y="16"/>
                    <a:pt x="8" y="20"/>
                  </a:cubicBezTo>
                  <a:cubicBezTo>
                    <a:pt x="0" y="32"/>
                    <a:pt x="14" y="31"/>
                    <a:pt x="24" y="32"/>
                  </a:cubicBezTo>
                  <a:cubicBezTo>
                    <a:pt x="30" y="31"/>
                    <a:pt x="36" y="32"/>
                    <a:pt x="42" y="30"/>
                  </a:cubicBezTo>
                  <a:cubicBezTo>
                    <a:pt x="52" y="26"/>
                    <a:pt x="34" y="3"/>
                    <a:pt x="34" y="0"/>
                  </a:cubicBezTo>
                  <a:close/>
                </a:path>
              </a:pathLst>
            </a:custGeom>
            <a:solidFill>
              <a:srgbClr val="231F2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6" name="Freeform 31"/>
            <p:cNvSpPr>
              <a:spLocks noChangeArrowheads="1"/>
            </p:cNvSpPr>
            <p:nvPr/>
          </p:nvSpPr>
          <p:spPr bwMode="auto">
            <a:xfrm>
              <a:off x="1873" y="234"/>
              <a:ext cx="147" cy="50"/>
            </a:xfrm>
            <a:custGeom>
              <a:avLst/>
              <a:gdLst>
                <a:gd name="T0" fmla="*/ 46 w 172"/>
                <a:gd name="T1" fmla="*/ 1 h 72"/>
                <a:gd name="T2" fmla="*/ 30 w 172"/>
                <a:gd name="T3" fmla="*/ 1 h 72"/>
                <a:gd name="T4" fmla="*/ 24 w 172"/>
                <a:gd name="T5" fmla="*/ 0 h 72"/>
                <a:gd name="T6" fmla="*/ 0 w 172"/>
                <a:gd name="T7" fmla="*/ 4 h 72"/>
                <a:gd name="T8" fmla="*/ 13 w 172"/>
                <a:gd name="T9" fmla="*/ 6 h 72"/>
                <a:gd name="T10" fmla="*/ 19 w 172"/>
                <a:gd name="T11" fmla="*/ 10 h 72"/>
                <a:gd name="T12" fmla="*/ 30 w 172"/>
                <a:gd name="T13" fmla="*/ 11 h 72"/>
                <a:gd name="T14" fmla="*/ 36 w 172"/>
                <a:gd name="T15" fmla="*/ 12 h 72"/>
                <a:gd name="T16" fmla="*/ 59 w 172"/>
                <a:gd name="T17" fmla="*/ 10 h 72"/>
                <a:gd name="T18" fmla="*/ 79 w 172"/>
                <a:gd name="T19" fmla="*/ 7 h 72"/>
                <a:gd name="T20" fmla="*/ 68 w 172"/>
                <a:gd name="T21" fmla="*/ 3 h 72"/>
                <a:gd name="T22" fmla="*/ 62 w 172"/>
                <a:gd name="T23" fmla="*/ 1 h 72"/>
                <a:gd name="T24" fmla="*/ 46 w 172"/>
                <a:gd name="T25" fmla="*/ 1 h 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72"/>
                <a:gd name="T40" fmla="*/ 0 h 72"/>
                <a:gd name="T41" fmla="*/ 172 w 172"/>
                <a:gd name="T42" fmla="*/ 72 h 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72" h="72">
                  <a:moveTo>
                    <a:pt x="102" y="8"/>
                  </a:moveTo>
                  <a:cubicBezTo>
                    <a:pt x="89" y="12"/>
                    <a:pt x="78" y="8"/>
                    <a:pt x="66" y="4"/>
                  </a:cubicBezTo>
                  <a:cubicBezTo>
                    <a:pt x="62" y="3"/>
                    <a:pt x="54" y="0"/>
                    <a:pt x="54" y="0"/>
                  </a:cubicBezTo>
                  <a:cubicBezTo>
                    <a:pt x="38" y="5"/>
                    <a:pt x="12" y="16"/>
                    <a:pt x="0" y="28"/>
                  </a:cubicBezTo>
                  <a:cubicBezTo>
                    <a:pt x="4" y="39"/>
                    <a:pt x="18" y="39"/>
                    <a:pt x="28" y="40"/>
                  </a:cubicBezTo>
                  <a:cubicBezTo>
                    <a:pt x="39" y="44"/>
                    <a:pt x="41" y="60"/>
                    <a:pt x="42" y="60"/>
                  </a:cubicBezTo>
                  <a:cubicBezTo>
                    <a:pt x="50" y="63"/>
                    <a:pt x="58" y="65"/>
                    <a:pt x="66" y="68"/>
                  </a:cubicBezTo>
                  <a:cubicBezTo>
                    <a:pt x="70" y="69"/>
                    <a:pt x="78" y="72"/>
                    <a:pt x="78" y="72"/>
                  </a:cubicBezTo>
                  <a:cubicBezTo>
                    <a:pt x="92" y="71"/>
                    <a:pt x="117" y="69"/>
                    <a:pt x="130" y="60"/>
                  </a:cubicBezTo>
                  <a:cubicBezTo>
                    <a:pt x="148" y="48"/>
                    <a:pt x="150" y="46"/>
                    <a:pt x="172" y="44"/>
                  </a:cubicBezTo>
                  <a:cubicBezTo>
                    <a:pt x="169" y="29"/>
                    <a:pt x="162" y="23"/>
                    <a:pt x="148" y="18"/>
                  </a:cubicBezTo>
                  <a:cubicBezTo>
                    <a:pt x="145" y="10"/>
                    <a:pt x="144" y="7"/>
                    <a:pt x="136" y="4"/>
                  </a:cubicBezTo>
                  <a:cubicBezTo>
                    <a:pt x="134" y="4"/>
                    <a:pt x="105" y="11"/>
                    <a:pt x="102" y="8"/>
                  </a:cubicBezTo>
                  <a:close/>
                </a:path>
              </a:pathLst>
            </a:custGeom>
            <a:solidFill>
              <a:srgbClr val="231F2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7" name="Freeform 32"/>
            <p:cNvSpPr>
              <a:spLocks noChangeArrowheads="1"/>
            </p:cNvSpPr>
            <p:nvPr/>
          </p:nvSpPr>
          <p:spPr bwMode="auto">
            <a:xfrm>
              <a:off x="1989" y="81"/>
              <a:ext cx="45" cy="23"/>
            </a:xfrm>
            <a:custGeom>
              <a:avLst/>
              <a:gdLst>
                <a:gd name="T0" fmla="*/ 16 w 52"/>
                <a:gd name="T1" fmla="*/ 0 h 32"/>
                <a:gd name="T2" fmla="*/ 3 w 52"/>
                <a:gd name="T3" fmla="*/ 4 h 32"/>
                <a:gd name="T4" fmla="*/ 12 w 52"/>
                <a:gd name="T5" fmla="*/ 6 h 32"/>
                <a:gd name="T6" fmla="*/ 20 w 52"/>
                <a:gd name="T7" fmla="*/ 6 h 32"/>
                <a:gd name="T8" fmla="*/ 16 w 52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32"/>
                <a:gd name="T17" fmla="*/ 52 w 52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32">
                  <a:moveTo>
                    <a:pt x="34" y="0"/>
                  </a:moveTo>
                  <a:cubicBezTo>
                    <a:pt x="30" y="12"/>
                    <a:pt x="19" y="16"/>
                    <a:pt x="8" y="20"/>
                  </a:cubicBezTo>
                  <a:cubicBezTo>
                    <a:pt x="0" y="32"/>
                    <a:pt x="14" y="31"/>
                    <a:pt x="24" y="32"/>
                  </a:cubicBezTo>
                  <a:cubicBezTo>
                    <a:pt x="30" y="31"/>
                    <a:pt x="36" y="32"/>
                    <a:pt x="42" y="30"/>
                  </a:cubicBezTo>
                  <a:cubicBezTo>
                    <a:pt x="52" y="26"/>
                    <a:pt x="34" y="3"/>
                    <a:pt x="34" y="0"/>
                  </a:cubicBezTo>
                  <a:close/>
                </a:path>
              </a:pathLst>
            </a:custGeom>
            <a:solidFill>
              <a:srgbClr val="231F2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8" name="Freeform 33"/>
            <p:cNvSpPr>
              <a:spLocks noChangeArrowheads="1"/>
            </p:cNvSpPr>
            <p:nvPr/>
          </p:nvSpPr>
          <p:spPr bwMode="auto">
            <a:xfrm>
              <a:off x="2298" y="51"/>
              <a:ext cx="178" cy="59"/>
            </a:xfrm>
            <a:custGeom>
              <a:avLst/>
              <a:gdLst>
                <a:gd name="T0" fmla="*/ 92 w 206"/>
                <a:gd name="T1" fmla="*/ 1 h 85"/>
                <a:gd name="T2" fmla="*/ 50 w 206"/>
                <a:gd name="T3" fmla="*/ 1 h 85"/>
                <a:gd name="T4" fmla="*/ 52 w 206"/>
                <a:gd name="T5" fmla="*/ 4 h 85"/>
                <a:gd name="T6" fmla="*/ 51 w 206"/>
                <a:gd name="T7" fmla="*/ 6 h 85"/>
                <a:gd name="T8" fmla="*/ 43 w 206"/>
                <a:gd name="T9" fmla="*/ 4 h 85"/>
                <a:gd name="T10" fmla="*/ 37 w 206"/>
                <a:gd name="T11" fmla="*/ 3 h 85"/>
                <a:gd name="T12" fmla="*/ 11 w 206"/>
                <a:gd name="T13" fmla="*/ 4 h 85"/>
                <a:gd name="T14" fmla="*/ 15 w 206"/>
                <a:gd name="T15" fmla="*/ 8 h 85"/>
                <a:gd name="T16" fmla="*/ 26 w 206"/>
                <a:gd name="T17" fmla="*/ 8 h 85"/>
                <a:gd name="T18" fmla="*/ 35 w 206"/>
                <a:gd name="T19" fmla="*/ 12 h 85"/>
                <a:gd name="T20" fmla="*/ 43 w 206"/>
                <a:gd name="T21" fmla="*/ 13 h 85"/>
                <a:gd name="T22" fmla="*/ 52 w 206"/>
                <a:gd name="T23" fmla="*/ 11 h 85"/>
                <a:gd name="T24" fmla="*/ 59 w 206"/>
                <a:gd name="T25" fmla="*/ 9 h 85"/>
                <a:gd name="T26" fmla="*/ 61 w 206"/>
                <a:gd name="T27" fmla="*/ 8 h 85"/>
                <a:gd name="T28" fmla="*/ 79 w 206"/>
                <a:gd name="T29" fmla="*/ 6 h 85"/>
                <a:gd name="T30" fmla="*/ 91 w 206"/>
                <a:gd name="T31" fmla="*/ 5 h 85"/>
                <a:gd name="T32" fmla="*/ 96 w 206"/>
                <a:gd name="T33" fmla="*/ 4 h 85"/>
                <a:gd name="T34" fmla="*/ 92 w 206"/>
                <a:gd name="T35" fmla="*/ 1 h 8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06"/>
                <a:gd name="T55" fmla="*/ 0 h 85"/>
                <a:gd name="T56" fmla="*/ 206 w 206"/>
                <a:gd name="T57" fmla="*/ 85 h 8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06" h="85">
                  <a:moveTo>
                    <a:pt x="191" y="7"/>
                  </a:moveTo>
                  <a:cubicBezTo>
                    <a:pt x="165" y="6"/>
                    <a:pt x="130" y="0"/>
                    <a:pt x="103" y="9"/>
                  </a:cubicBezTo>
                  <a:cubicBezTo>
                    <a:pt x="100" y="18"/>
                    <a:pt x="101" y="20"/>
                    <a:pt x="109" y="25"/>
                  </a:cubicBezTo>
                  <a:cubicBezTo>
                    <a:pt x="111" y="28"/>
                    <a:pt x="118" y="34"/>
                    <a:pt x="107" y="33"/>
                  </a:cubicBezTo>
                  <a:cubicBezTo>
                    <a:pt x="101" y="32"/>
                    <a:pt x="89" y="27"/>
                    <a:pt x="89" y="27"/>
                  </a:cubicBezTo>
                  <a:cubicBezTo>
                    <a:pt x="86" y="24"/>
                    <a:pt x="82" y="18"/>
                    <a:pt x="77" y="19"/>
                  </a:cubicBezTo>
                  <a:cubicBezTo>
                    <a:pt x="52" y="22"/>
                    <a:pt x="57" y="25"/>
                    <a:pt x="23" y="27"/>
                  </a:cubicBezTo>
                  <a:cubicBezTo>
                    <a:pt x="0" y="31"/>
                    <a:pt x="18" y="45"/>
                    <a:pt x="31" y="49"/>
                  </a:cubicBezTo>
                  <a:cubicBezTo>
                    <a:pt x="43" y="53"/>
                    <a:pt x="35" y="51"/>
                    <a:pt x="55" y="53"/>
                  </a:cubicBezTo>
                  <a:cubicBezTo>
                    <a:pt x="63" y="59"/>
                    <a:pt x="66" y="67"/>
                    <a:pt x="75" y="73"/>
                  </a:cubicBezTo>
                  <a:cubicBezTo>
                    <a:pt x="78" y="81"/>
                    <a:pt x="81" y="82"/>
                    <a:pt x="89" y="85"/>
                  </a:cubicBezTo>
                  <a:cubicBezTo>
                    <a:pt x="104" y="81"/>
                    <a:pt x="99" y="75"/>
                    <a:pt x="109" y="67"/>
                  </a:cubicBezTo>
                  <a:cubicBezTo>
                    <a:pt x="113" y="64"/>
                    <a:pt x="121" y="59"/>
                    <a:pt x="121" y="59"/>
                  </a:cubicBezTo>
                  <a:cubicBezTo>
                    <a:pt x="123" y="55"/>
                    <a:pt x="124" y="50"/>
                    <a:pt x="127" y="47"/>
                  </a:cubicBezTo>
                  <a:cubicBezTo>
                    <a:pt x="132" y="41"/>
                    <a:pt x="158" y="37"/>
                    <a:pt x="167" y="35"/>
                  </a:cubicBezTo>
                  <a:cubicBezTo>
                    <a:pt x="174" y="34"/>
                    <a:pt x="181" y="33"/>
                    <a:pt x="187" y="31"/>
                  </a:cubicBezTo>
                  <a:cubicBezTo>
                    <a:pt x="191" y="30"/>
                    <a:pt x="199" y="27"/>
                    <a:pt x="199" y="27"/>
                  </a:cubicBezTo>
                  <a:cubicBezTo>
                    <a:pt x="206" y="16"/>
                    <a:pt x="199" y="15"/>
                    <a:pt x="191" y="7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9" name="Freeform 34"/>
            <p:cNvSpPr>
              <a:spLocks noChangeArrowheads="1"/>
            </p:cNvSpPr>
            <p:nvPr/>
          </p:nvSpPr>
          <p:spPr bwMode="auto">
            <a:xfrm>
              <a:off x="2410" y="82"/>
              <a:ext cx="55" cy="20"/>
            </a:xfrm>
            <a:custGeom>
              <a:avLst/>
              <a:gdLst>
                <a:gd name="T0" fmla="*/ 17 w 64"/>
                <a:gd name="T1" fmla="*/ 1 h 28"/>
                <a:gd name="T2" fmla="*/ 3 w 64"/>
                <a:gd name="T3" fmla="*/ 1 h 28"/>
                <a:gd name="T4" fmla="*/ 11 w 64"/>
                <a:gd name="T5" fmla="*/ 5 h 28"/>
                <a:gd name="T6" fmla="*/ 25 w 64"/>
                <a:gd name="T7" fmla="*/ 3 h 28"/>
                <a:gd name="T8" fmla="*/ 17 w 64"/>
                <a:gd name="T9" fmla="*/ 1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28"/>
                <a:gd name="T17" fmla="*/ 64 w 64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28">
                  <a:moveTo>
                    <a:pt x="36" y="6"/>
                  </a:moveTo>
                  <a:cubicBezTo>
                    <a:pt x="32" y="18"/>
                    <a:pt x="19" y="0"/>
                    <a:pt x="8" y="4"/>
                  </a:cubicBezTo>
                  <a:cubicBezTo>
                    <a:pt x="0" y="16"/>
                    <a:pt x="14" y="27"/>
                    <a:pt x="24" y="28"/>
                  </a:cubicBezTo>
                  <a:cubicBezTo>
                    <a:pt x="30" y="27"/>
                    <a:pt x="48" y="16"/>
                    <a:pt x="54" y="14"/>
                  </a:cubicBezTo>
                  <a:cubicBezTo>
                    <a:pt x="64" y="10"/>
                    <a:pt x="36" y="9"/>
                    <a:pt x="36" y="6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10" name="Freeform 35"/>
            <p:cNvSpPr>
              <a:spLocks noChangeArrowheads="1"/>
            </p:cNvSpPr>
            <p:nvPr/>
          </p:nvSpPr>
          <p:spPr bwMode="auto">
            <a:xfrm>
              <a:off x="2074" y="337"/>
              <a:ext cx="125" cy="123"/>
            </a:xfrm>
            <a:custGeom>
              <a:avLst/>
              <a:gdLst>
                <a:gd name="T0" fmla="*/ 11 w 146"/>
                <a:gd name="T1" fmla="*/ 3 h 176"/>
                <a:gd name="T2" fmla="*/ 0 w 146"/>
                <a:gd name="T3" fmla="*/ 4 h 176"/>
                <a:gd name="T4" fmla="*/ 7 w 146"/>
                <a:gd name="T5" fmla="*/ 7 h 176"/>
                <a:gd name="T6" fmla="*/ 15 w 146"/>
                <a:gd name="T7" fmla="*/ 15 h 176"/>
                <a:gd name="T8" fmla="*/ 24 w 146"/>
                <a:gd name="T9" fmla="*/ 15 h 176"/>
                <a:gd name="T10" fmla="*/ 23 w 146"/>
                <a:gd name="T11" fmla="*/ 17 h 176"/>
                <a:gd name="T12" fmla="*/ 13 w 146"/>
                <a:gd name="T13" fmla="*/ 19 h 176"/>
                <a:gd name="T14" fmla="*/ 8 w 146"/>
                <a:gd name="T15" fmla="*/ 22 h 176"/>
                <a:gd name="T16" fmla="*/ 8 w 146"/>
                <a:gd name="T17" fmla="*/ 23 h 176"/>
                <a:gd name="T18" fmla="*/ 14 w 146"/>
                <a:gd name="T19" fmla="*/ 24 h 176"/>
                <a:gd name="T20" fmla="*/ 8 w 146"/>
                <a:gd name="T21" fmla="*/ 28 h 176"/>
                <a:gd name="T22" fmla="*/ 9 w 146"/>
                <a:gd name="T23" fmla="*/ 29 h 176"/>
                <a:gd name="T24" fmla="*/ 15 w 146"/>
                <a:gd name="T25" fmla="*/ 29 h 176"/>
                <a:gd name="T26" fmla="*/ 27 w 146"/>
                <a:gd name="T27" fmla="*/ 28 h 176"/>
                <a:gd name="T28" fmla="*/ 43 w 146"/>
                <a:gd name="T29" fmla="*/ 29 h 176"/>
                <a:gd name="T30" fmla="*/ 50 w 146"/>
                <a:gd name="T31" fmla="*/ 28 h 176"/>
                <a:gd name="T32" fmla="*/ 56 w 146"/>
                <a:gd name="T33" fmla="*/ 27 h 176"/>
                <a:gd name="T34" fmla="*/ 58 w 146"/>
                <a:gd name="T35" fmla="*/ 24 h 176"/>
                <a:gd name="T36" fmla="*/ 68 w 146"/>
                <a:gd name="T37" fmla="*/ 22 h 176"/>
                <a:gd name="T38" fmla="*/ 50 w 146"/>
                <a:gd name="T39" fmla="*/ 18 h 176"/>
                <a:gd name="T40" fmla="*/ 40 w 146"/>
                <a:gd name="T41" fmla="*/ 14 h 176"/>
                <a:gd name="T42" fmla="*/ 38 w 146"/>
                <a:gd name="T43" fmla="*/ 12 h 176"/>
                <a:gd name="T44" fmla="*/ 29 w 146"/>
                <a:gd name="T45" fmla="*/ 10 h 176"/>
                <a:gd name="T46" fmla="*/ 39 w 146"/>
                <a:gd name="T47" fmla="*/ 7 h 176"/>
                <a:gd name="T48" fmla="*/ 29 w 146"/>
                <a:gd name="T49" fmla="*/ 5 h 176"/>
                <a:gd name="T50" fmla="*/ 33 w 146"/>
                <a:gd name="T51" fmla="*/ 2 h 176"/>
                <a:gd name="T52" fmla="*/ 21 w 146"/>
                <a:gd name="T53" fmla="*/ 1 h 176"/>
                <a:gd name="T54" fmla="*/ 14 w 146"/>
                <a:gd name="T55" fmla="*/ 1 h 176"/>
                <a:gd name="T56" fmla="*/ 11 w 146"/>
                <a:gd name="T57" fmla="*/ 3 h 17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46"/>
                <a:gd name="T88" fmla="*/ 0 h 176"/>
                <a:gd name="T89" fmla="*/ 146 w 146"/>
                <a:gd name="T90" fmla="*/ 176 h 17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46" h="176">
                  <a:moveTo>
                    <a:pt x="24" y="19"/>
                  </a:moveTo>
                  <a:cubicBezTo>
                    <a:pt x="13" y="23"/>
                    <a:pt x="7" y="15"/>
                    <a:pt x="0" y="25"/>
                  </a:cubicBezTo>
                  <a:cubicBezTo>
                    <a:pt x="2" y="32"/>
                    <a:pt x="14" y="43"/>
                    <a:pt x="14" y="43"/>
                  </a:cubicBezTo>
                  <a:cubicBezTo>
                    <a:pt x="19" y="58"/>
                    <a:pt x="20" y="78"/>
                    <a:pt x="34" y="87"/>
                  </a:cubicBezTo>
                  <a:cubicBezTo>
                    <a:pt x="42" y="84"/>
                    <a:pt x="45" y="86"/>
                    <a:pt x="52" y="91"/>
                  </a:cubicBezTo>
                  <a:cubicBezTo>
                    <a:pt x="57" y="105"/>
                    <a:pt x="60" y="101"/>
                    <a:pt x="50" y="107"/>
                  </a:cubicBezTo>
                  <a:cubicBezTo>
                    <a:pt x="38" y="105"/>
                    <a:pt x="32" y="101"/>
                    <a:pt x="28" y="113"/>
                  </a:cubicBezTo>
                  <a:cubicBezTo>
                    <a:pt x="32" y="129"/>
                    <a:pt x="33" y="128"/>
                    <a:pt x="16" y="131"/>
                  </a:cubicBezTo>
                  <a:cubicBezTo>
                    <a:pt x="17" y="133"/>
                    <a:pt x="16" y="136"/>
                    <a:pt x="18" y="137"/>
                  </a:cubicBezTo>
                  <a:cubicBezTo>
                    <a:pt x="21" y="139"/>
                    <a:pt x="30" y="141"/>
                    <a:pt x="30" y="141"/>
                  </a:cubicBezTo>
                  <a:cubicBezTo>
                    <a:pt x="28" y="152"/>
                    <a:pt x="21" y="159"/>
                    <a:pt x="18" y="169"/>
                  </a:cubicBezTo>
                  <a:cubicBezTo>
                    <a:pt x="19" y="171"/>
                    <a:pt x="18" y="174"/>
                    <a:pt x="20" y="175"/>
                  </a:cubicBezTo>
                  <a:cubicBezTo>
                    <a:pt x="22" y="176"/>
                    <a:pt x="32" y="171"/>
                    <a:pt x="34" y="171"/>
                  </a:cubicBezTo>
                  <a:cubicBezTo>
                    <a:pt x="42" y="170"/>
                    <a:pt x="50" y="170"/>
                    <a:pt x="58" y="169"/>
                  </a:cubicBezTo>
                  <a:cubicBezTo>
                    <a:pt x="70" y="167"/>
                    <a:pt x="80" y="167"/>
                    <a:pt x="92" y="171"/>
                  </a:cubicBezTo>
                  <a:cubicBezTo>
                    <a:pt x="98" y="170"/>
                    <a:pt x="104" y="170"/>
                    <a:pt x="110" y="169"/>
                  </a:cubicBezTo>
                  <a:cubicBezTo>
                    <a:pt x="114" y="168"/>
                    <a:pt x="122" y="165"/>
                    <a:pt x="122" y="165"/>
                  </a:cubicBezTo>
                  <a:cubicBezTo>
                    <a:pt x="124" y="158"/>
                    <a:pt x="123" y="147"/>
                    <a:pt x="128" y="141"/>
                  </a:cubicBezTo>
                  <a:cubicBezTo>
                    <a:pt x="132" y="136"/>
                    <a:pt x="146" y="133"/>
                    <a:pt x="146" y="133"/>
                  </a:cubicBezTo>
                  <a:cubicBezTo>
                    <a:pt x="142" y="105"/>
                    <a:pt x="143" y="111"/>
                    <a:pt x="110" y="109"/>
                  </a:cubicBezTo>
                  <a:cubicBezTo>
                    <a:pt x="102" y="97"/>
                    <a:pt x="103" y="88"/>
                    <a:pt x="88" y="83"/>
                  </a:cubicBezTo>
                  <a:cubicBezTo>
                    <a:pt x="85" y="79"/>
                    <a:pt x="86" y="72"/>
                    <a:pt x="82" y="69"/>
                  </a:cubicBezTo>
                  <a:cubicBezTo>
                    <a:pt x="77" y="65"/>
                    <a:pt x="69" y="65"/>
                    <a:pt x="64" y="61"/>
                  </a:cubicBezTo>
                  <a:cubicBezTo>
                    <a:pt x="52" y="43"/>
                    <a:pt x="67" y="47"/>
                    <a:pt x="86" y="45"/>
                  </a:cubicBezTo>
                  <a:cubicBezTo>
                    <a:pt x="93" y="25"/>
                    <a:pt x="83" y="29"/>
                    <a:pt x="64" y="31"/>
                  </a:cubicBezTo>
                  <a:cubicBezTo>
                    <a:pt x="62" y="25"/>
                    <a:pt x="70" y="13"/>
                    <a:pt x="70" y="13"/>
                  </a:cubicBezTo>
                  <a:cubicBezTo>
                    <a:pt x="64" y="4"/>
                    <a:pt x="56" y="3"/>
                    <a:pt x="46" y="1"/>
                  </a:cubicBezTo>
                  <a:cubicBezTo>
                    <a:pt x="35" y="3"/>
                    <a:pt x="34" y="0"/>
                    <a:pt x="30" y="9"/>
                  </a:cubicBezTo>
                  <a:cubicBezTo>
                    <a:pt x="25" y="21"/>
                    <a:pt x="29" y="24"/>
                    <a:pt x="24" y="19"/>
                  </a:cubicBezTo>
                  <a:close/>
                </a:path>
              </a:pathLst>
            </a:custGeom>
            <a:solidFill>
              <a:srgbClr val="231F2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11" name="Freeform 36"/>
            <p:cNvSpPr>
              <a:spLocks noChangeArrowheads="1"/>
            </p:cNvSpPr>
            <p:nvPr/>
          </p:nvSpPr>
          <p:spPr bwMode="auto">
            <a:xfrm>
              <a:off x="2012" y="381"/>
              <a:ext cx="79" cy="64"/>
            </a:xfrm>
            <a:custGeom>
              <a:avLst/>
              <a:gdLst>
                <a:gd name="T0" fmla="*/ 27 w 92"/>
                <a:gd name="T1" fmla="*/ 1 h 92"/>
                <a:gd name="T2" fmla="*/ 39 w 92"/>
                <a:gd name="T3" fmla="*/ 1 h 92"/>
                <a:gd name="T4" fmla="*/ 43 w 92"/>
                <a:gd name="T5" fmla="*/ 4 h 92"/>
                <a:gd name="T6" fmla="*/ 37 w 92"/>
                <a:gd name="T7" fmla="*/ 8 h 92"/>
                <a:gd name="T8" fmla="*/ 21 w 92"/>
                <a:gd name="T9" fmla="*/ 13 h 92"/>
                <a:gd name="T10" fmla="*/ 8 w 92"/>
                <a:gd name="T11" fmla="*/ 15 h 92"/>
                <a:gd name="T12" fmla="*/ 3 w 92"/>
                <a:gd name="T13" fmla="*/ 12 h 92"/>
                <a:gd name="T14" fmla="*/ 9 w 92"/>
                <a:gd name="T15" fmla="*/ 10 h 92"/>
                <a:gd name="T16" fmla="*/ 7 w 92"/>
                <a:gd name="T17" fmla="*/ 7 h 92"/>
                <a:gd name="T18" fmla="*/ 18 w 92"/>
                <a:gd name="T19" fmla="*/ 4 h 92"/>
                <a:gd name="T20" fmla="*/ 27 w 92"/>
                <a:gd name="T21" fmla="*/ 1 h 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2"/>
                <a:gd name="T34" fmla="*/ 0 h 92"/>
                <a:gd name="T35" fmla="*/ 92 w 92"/>
                <a:gd name="T36" fmla="*/ 92 h 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2" h="92">
                  <a:moveTo>
                    <a:pt x="58" y="6"/>
                  </a:moveTo>
                  <a:cubicBezTo>
                    <a:pt x="67" y="0"/>
                    <a:pt x="73" y="2"/>
                    <a:pt x="82" y="8"/>
                  </a:cubicBezTo>
                  <a:cubicBezTo>
                    <a:pt x="91" y="22"/>
                    <a:pt x="88" y="15"/>
                    <a:pt x="92" y="26"/>
                  </a:cubicBezTo>
                  <a:cubicBezTo>
                    <a:pt x="89" y="36"/>
                    <a:pt x="82" y="37"/>
                    <a:pt x="78" y="48"/>
                  </a:cubicBezTo>
                  <a:cubicBezTo>
                    <a:pt x="85" y="69"/>
                    <a:pt x="60" y="71"/>
                    <a:pt x="46" y="76"/>
                  </a:cubicBezTo>
                  <a:cubicBezTo>
                    <a:pt x="40" y="86"/>
                    <a:pt x="28" y="86"/>
                    <a:pt x="18" y="92"/>
                  </a:cubicBezTo>
                  <a:cubicBezTo>
                    <a:pt x="9" y="90"/>
                    <a:pt x="0" y="84"/>
                    <a:pt x="8" y="72"/>
                  </a:cubicBezTo>
                  <a:cubicBezTo>
                    <a:pt x="11" y="68"/>
                    <a:pt x="20" y="64"/>
                    <a:pt x="20" y="64"/>
                  </a:cubicBezTo>
                  <a:cubicBezTo>
                    <a:pt x="23" y="55"/>
                    <a:pt x="21" y="53"/>
                    <a:pt x="14" y="46"/>
                  </a:cubicBezTo>
                  <a:cubicBezTo>
                    <a:pt x="18" y="30"/>
                    <a:pt x="28" y="36"/>
                    <a:pt x="40" y="28"/>
                  </a:cubicBezTo>
                  <a:cubicBezTo>
                    <a:pt x="56" y="17"/>
                    <a:pt x="50" y="24"/>
                    <a:pt x="58" y="6"/>
                  </a:cubicBezTo>
                  <a:close/>
                </a:path>
              </a:pathLst>
            </a:custGeom>
            <a:solidFill>
              <a:srgbClr val="231F2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12" name="Freeform 37"/>
            <p:cNvSpPr>
              <a:spLocks noChangeArrowheads="1"/>
            </p:cNvSpPr>
            <p:nvPr/>
          </p:nvSpPr>
          <p:spPr bwMode="auto">
            <a:xfrm>
              <a:off x="3951" y="1450"/>
              <a:ext cx="545" cy="463"/>
            </a:xfrm>
            <a:custGeom>
              <a:avLst/>
              <a:gdLst>
                <a:gd name="T0" fmla="*/ 101 w 633"/>
                <a:gd name="T1" fmla="*/ 2 h 660"/>
                <a:gd name="T2" fmla="*/ 84 w 633"/>
                <a:gd name="T3" fmla="*/ 3 h 660"/>
                <a:gd name="T4" fmla="*/ 68 w 633"/>
                <a:gd name="T5" fmla="*/ 9 h 660"/>
                <a:gd name="T6" fmla="*/ 49 w 633"/>
                <a:gd name="T7" fmla="*/ 10 h 660"/>
                <a:gd name="T8" fmla="*/ 40 w 633"/>
                <a:gd name="T9" fmla="*/ 13 h 660"/>
                <a:gd name="T10" fmla="*/ 33 w 633"/>
                <a:gd name="T11" fmla="*/ 20 h 660"/>
                <a:gd name="T12" fmla="*/ 17 w 633"/>
                <a:gd name="T13" fmla="*/ 29 h 660"/>
                <a:gd name="T14" fmla="*/ 0 w 633"/>
                <a:gd name="T15" fmla="*/ 30 h 660"/>
                <a:gd name="T16" fmla="*/ 34 w 633"/>
                <a:gd name="T17" fmla="*/ 55 h 660"/>
                <a:gd name="T18" fmla="*/ 57 w 633"/>
                <a:gd name="T19" fmla="*/ 72 h 660"/>
                <a:gd name="T20" fmla="*/ 68 w 633"/>
                <a:gd name="T21" fmla="*/ 75 h 660"/>
                <a:gd name="T22" fmla="*/ 80 w 633"/>
                <a:gd name="T23" fmla="*/ 76 h 660"/>
                <a:gd name="T24" fmla="*/ 108 w 633"/>
                <a:gd name="T25" fmla="*/ 74 h 660"/>
                <a:gd name="T26" fmla="*/ 120 w 633"/>
                <a:gd name="T27" fmla="*/ 72 h 660"/>
                <a:gd name="T28" fmla="*/ 141 w 633"/>
                <a:gd name="T29" fmla="*/ 76 h 660"/>
                <a:gd name="T30" fmla="*/ 153 w 633"/>
                <a:gd name="T31" fmla="*/ 90 h 660"/>
                <a:gd name="T32" fmla="*/ 158 w 633"/>
                <a:gd name="T33" fmla="*/ 88 h 660"/>
                <a:gd name="T34" fmla="*/ 163 w 633"/>
                <a:gd name="T35" fmla="*/ 86 h 660"/>
                <a:gd name="T36" fmla="*/ 174 w 633"/>
                <a:gd name="T37" fmla="*/ 93 h 660"/>
                <a:gd name="T38" fmla="*/ 191 w 633"/>
                <a:gd name="T39" fmla="*/ 97 h 660"/>
                <a:gd name="T40" fmla="*/ 206 w 633"/>
                <a:gd name="T41" fmla="*/ 102 h 660"/>
                <a:gd name="T42" fmla="*/ 210 w 633"/>
                <a:gd name="T43" fmla="*/ 105 h 660"/>
                <a:gd name="T44" fmla="*/ 216 w 633"/>
                <a:gd name="T45" fmla="*/ 106 h 660"/>
                <a:gd name="T46" fmla="*/ 229 w 633"/>
                <a:gd name="T47" fmla="*/ 112 h 660"/>
                <a:gd name="T48" fmla="*/ 232 w 633"/>
                <a:gd name="T49" fmla="*/ 107 h 660"/>
                <a:gd name="T50" fmla="*/ 255 w 633"/>
                <a:gd name="T51" fmla="*/ 112 h 660"/>
                <a:gd name="T52" fmla="*/ 278 w 633"/>
                <a:gd name="T53" fmla="*/ 112 h 660"/>
                <a:gd name="T54" fmla="*/ 291 w 633"/>
                <a:gd name="T55" fmla="*/ 90 h 660"/>
                <a:gd name="T56" fmla="*/ 299 w 633"/>
                <a:gd name="T57" fmla="*/ 79 h 660"/>
                <a:gd name="T58" fmla="*/ 294 w 633"/>
                <a:gd name="T59" fmla="*/ 62 h 660"/>
                <a:gd name="T60" fmla="*/ 253 w 633"/>
                <a:gd name="T61" fmla="*/ 46 h 660"/>
                <a:gd name="T62" fmla="*/ 251 w 633"/>
                <a:gd name="T63" fmla="*/ 40 h 660"/>
                <a:gd name="T64" fmla="*/ 218 w 633"/>
                <a:gd name="T65" fmla="*/ 30 h 660"/>
                <a:gd name="T66" fmla="*/ 223 w 633"/>
                <a:gd name="T67" fmla="*/ 26 h 660"/>
                <a:gd name="T68" fmla="*/ 216 w 633"/>
                <a:gd name="T69" fmla="*/ 22 h 660"/>
                <a:gd name="T70" fmla="*/ 196 w 633"/>
                <a:gd name="T71" fmla="*/ 13 h 660"/>
                <a:gd name="T72" fmla="*/ 186 w 633"/>
                <a:gd name="T73" fmla="*/ 6 h 660"/>
                <a:gd name="T74" fmla="*/ 184 w 633"/>
                <a:gd name="T75" fmla="*/ 3 h 660"/>
                <a:gd name="T76" fmla="*/ 172 w 633"/>
                <a:gd name="T77" fmla="*/ 25 h 660"/>
                <a:gd name="T78" fmla="*/ 153 w 633"/>
                <a:gd name="T79" fmla="*/ 20 h 660"/>
                <a:gd name="T80" fmla="*/ 138 w 633"/>
                <a:gd name="T81" fmla="*/ 19 h 660"/>
                <a:gd name="T82" fmla="*/ 128 w 633"/>
                <a:gd name="T83" fmla="*/ 15 h 660"/>
                <a:gd name="T84" fmla="*/ 125 w 633"/>
                <a:gd name="T85" fmla="*/ 11 h 660"/>
                <a:gd name="T86" fmla="*/ 131 w 633"/>
                <a:gd name="T87" fmla="*/ 9 h 660"/>
                <a:gd name="T88" fmla="*/ 114 w 633"/>
                <a:gd name="T89" fmla="*/ 3 h 660"/>
                <a:gd name="T90" fmla="*/ 102 w 633"/>
                <a:gd name="T91" fmla="*/ 2 h 660"/>
                <a:gd name="T92" fmla="*/ 97 w 633"/>
                <a:gd name="T93" fmla="*/ 1 h 660"/>
                <a:gd name="T94" fmla="*/ 101 w 633"/>
                <a:gd name="T95" fmla="*/ 2 h 66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33"/>
                <a:gd name="T145" fmla="*/ 0 h 660"/>
                <a:gd name="T146" fmla="*/ 633 w 633"/>
                <a:gd name="T147" fmla="*/ 660 h 66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33" h="660">
                  <a:moveTo>
                    <a:pt x="212" y="11"/>
                  </a:moveTo>
                  <a:cubicBezTo>
                    <a:pt x="195" y="0"/>
                    <a:pt x="187" y="2"/>
                    <a:pt x="176" y="19"/>
                  </a:cubicBezTo>
                  <a:cubicBezTo>
                    <a:pt x="171" y="61"/>
                    <a:pt x="181" y="88"/>
                    <a:pt x="144" y="51"/>
                  </a:cubicBezTo>
                  <a:cubicBezTo>
                    <a:pt x="131" y="53"/>
                    <a:pt x="115" y="51"/>
                    <a:pt x="104" y="59"/>
                  </a:cubicBezTo>
                  <a:cubicBezTo>
                    <a:pt x="78" y="80"/>
                    <a:pt x="114" y="65"/>
                    <a:pt x="84" y="75"/>
                  </a:cubicBezTo>
                  <a:cubicBezTo>
                    <a:pt x="78" y="94"/>
                    <a:pt x="92" y="107"/>
                    <a:pt x="68" y="115"/>
                  </a:cubicBezTo>
                  <a:cubicBezTo>
                    <a:pt x="55" y="135"/>
                    <a:pt x="59" y="159"/>
                    <a:pt x="36" y="167"/>
                  </a:cubicBezTo>
                  <a:cubicBezTo>
                    <a:pt x="16" y="163"/>
                    <a:pt x="7" y="158"/>
                    <a:pt x="0" y="179"/>
                  </a:cubicBezTo>
                  <a:cubicBezTo>
                    <a:pt x="9" y="232"/>
                    <a:pt x="43" y="279"/>
                    <a:pt x="72" y="323"/>
                  </a:cubicBezTo>
                  <a:cubicBezTo>
                    <a:pt x="82" y="371"/>
                    <a:pt x="85" y="392"/>
                    <a:pt x="120" y="427"/>
                  </a:cubicBezTo>
                  <a:cubicBezTo>
                    <a:pt x="127" y="434"/>
                    <a:pt x="136" y="438"/>
                    <a:pt x="144" y="443"/>
                  </a:cubicBezTo>
                  <a:cubicBezTo>
                    <a:pt x="151" y="448"/>
                    <a:pt x="168" y="451"/>
                    <a:pt x="168" y="451"/>
                  </a:cubicBezTo>
                  <a:cubicBezTo>
                    <a:pt x="188" y="444"/>
                    <a:pt x="208" y="438"/>
                    <a:pt x="228" y="431"/>
                  </a:cubicBezTo>
                  <a:cubicBezTo>
                    <a:pt x="236" y="428"/>
                    <a:pt x="252" y="423"/>
                    <a:pt x="252" y="423"/>
                  </a:cubicBezTo>
                  <a:cubicBezTo>
                    <a:pt x="271" y="429"/>
                    <a:pt x="281" y="445"/>
                    <a:pt x="300" y="451"/>
                  </a:cubicBezTo>
                  <a:cubicBezTo>
                    <a:pt x="320" y="471"/>
                    <a:pt x="315" y="500"/>
                    <a:pt x="324" y="527"/>
                  </a:cubicBezTo>
                  <a:cubicBezTo>
                    <a:pt x="328" y="526"/>
                    <a:pt x="333" y="526"/>
                    <a:pt x="336" y="523"/>
                  </a:cubicBezTo>
                  <a:cubicBezTo>
                    <a:pt x="340" y="520"/>
                    <a:pt x="339" y="511"/>
                    <a:pt x="344" y="511"/>
                  </a:cubicBezTo>
                  <a:cubicBezTo>
                    <a:pt x="358" y="511"/>
                    <a:pt x="362" y="541"/>
                    <a:pt x="368" y="547"/>
                  </a:cubicBezTo>
                  <a:cubicBezTo>
                    <a:pt x="378" y="557"/>
                    <a:pt x="392" y="563"/>
                    <a:pt x="404" y="571"/>
                  </a:cubicBezTo>
                  <a:cubicBezTo>
                    <a:pt x="418" y="580"/>
                    <a:pt x="422" y="594"/>
                    <a:pt x="436" y="603"/>
                  </a:cubicBezTo>
                  <a:cubicBezTo>
                    <a:pt x="439" y="607"/>
                    <a:pt x="441" y="612"/>
                    <a:pt x="444" y="615"/>
                  </a:cubicBezTo>
                  <a:cubicBezTo>
                    <a:pt x="447" y="618"/>
                    <a:pt x="453" y="619"/>
                    <a:pt x="456" y="623"/>
                  </a:cubicBezTo>
                  <a:cubicBezTo>
                    <a:pt x="489" y="660"/>
                    <a:pt x="457" y="637"/>
                    <a:pt x="484" y="655"/>
                  </a:cubicBezTo>
                  <a:cubicBezTo>
                    <a:pt x="487" y="647"/>
                    <a:pt x="485" y="626"/>
                    <a:pt x="492" y="631"/>
                  </a:cubicBezTo>
                  <a:cubicBezTo>
                    <a:pt x="509" y="642"/>
                    <a:pt x="522" y="653"/>
                    <a:pt x="540" y="659"/>
                  </a:cubicBezTo>
                  <a:cubicBezTo>
                    <a:pt x="557" y="642"/>
                    <a:pt x="567" y="648"/>
                    <a:pt x="588" y="655"/>
                  </a:cubicBezTo>
                  <a:cubicBezTo>
                    <a:pt x="611" y="621"/>
                    <a:pt x="573" y="560"/>
                    <a:pt x="616" y="531"/>
                  </a:cubicBezTo>
                  <a:cubicBezTo>
                    <a:pt x="632" y="507"/>
                    <a:pt x="629" y="496"/>
                    <a:pt x="632" y="463"/>
                  </a:cubicBezTo>
                  <a:cubicBezTo>
                    <a:pt x="630" y="440"/>
                    <a:pt x="633" y="390"/>
                    <a:pt x="620" y="367"/>
                  </a:cubicBezTo>
                  <a:cubicBezTo>
                    <a:pt x="600" y="332"/>
                    <a:pt x="565" y="300"/>
                    <a:pt x="536" y="271"/>
                  </a:cubicBezTo>
                  <a:cubicBezTo>
                    <a:pt x="532" y="259"/>
                    <a:pt x="532" y="247"/>
                    <a:pt x="528" y="235"/>
                  </a:cubicBezTo>
                  <a:cubicBezTo>
                    <a:pt x="525" y="225"/>
                    <a:pt x="474" y="188"/>
                    <a:pt x="460" y="179"/>
                  </a:cubicBezTo>
                  <a:cubicBezTo>
                    <a:pt x="463" y="171"/>
                    <a:pt x="471" y="164"/>
                    <a:pt x="472" y="155"/>
                  </a:cubicBezTo>
                  <a:cubicBezTo>
                    <a:pt x="474" y="144"/>
                    <a:pt x="461" y="137"/>
                    <a:pt x="456" y="131"/>
                  </a:cubicBezTo>
                  <a:cubicBezTo>
                    <a:pt x="435" y="106"/>
                    <a:pt x="451" y="88"/>
                    <a:pt x="416" y="79"/>
                  </a:cubicBezTo>
                  <a:cubicBezTo>
                    <a:pt x="395" y="48"/>
                    <a:pt x="403" y="64"/>
                    <a:pt x="392" y="31"/>
                  </a:cubicBezTo>
                  <a:cubicBezTo>
                    <a:pt x="391" y="27"/>
                    <a:pt x="388" y="19"/>
                    <a:pt x="388" y="19"/>
                  </a:cubicBezTo>
                  <a:cubicBezTo>
                    <a:pt x="362" y="58"/>
                    <a:pt x="379" y="107"/>
                    <a:pt x="364" y="151"/>
                  </a:cubicBezTo>
                  <a:cubicBezTo>
                    <a:pt x="344" y="144"/>
                    <a:pt x="344" y="120"/>
                    <a:pt x="324" y="115"/>
                  </a:cubicBezTo>
                  <a:cubicBezTo>
                    <a:pt x="314" y="112"/>
                    <a:pt x="303" y="112"/>
                    <a:pt x="292" y="111"/>
                  </a:cubicBezTo>
                  <a:cubicBezTo>
                    <a:pt x="284" y="103"/>
                    <a:pt x="276" y="97"/>
                    <a:pt x="272" y="87"/>
                  </a:cubicBezTo>
                  <a:cubicBezTo>
                    <a:pt x="269" y="79"/>
                    <a:pt x="264" y="63"/>
                    <a:pt x="264" y="63"/>
                  </a:cubicBezTo>
                  <a:cubicBezTo>
                    <a:pt x="268" y="60"/>
                    <a:pt x="273" y="58"/>
                    <a:pt x="276" y="55"/>
                  </a:cubicBezTo>
                  <a:cubicBezTo>
                    <a:pt x="300" y="31"/>
                    <a:pt x="256" y="24"/>
                    <a:pt x="240" y="19"/>
                  </a:cubicBezTo>
                  <a:cubicBezTo>
                    <a:pt x="232" y="16"/>
                    <a:pt x="224" y="14"/>
                    <a:pt x="216" y="11"/>
                  </a:cubicBezTo>
                  <a:cubicBezTo>
                    <a:pt x="212" y="10"/>
                    <a:pt x="200" y="5"/>
                    <a:pt x="204" y="7"/>
                  </a:cubicBezTo>
                  <a:cubicBezTo>
                    <a:pt x="207" y="8"/>
                    <a:pt x="209" y="10"/>
                    <a:pt x="212" y="11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13" name="Freeform 38"/>
            <p:cNvSpPr>
              <a:spLocks noChangeArrowheads="1"/>
            </p:cNvSpPr>
            <p:nvPr/>
          </p:nvSpPr>
          <p:spPr bwMode="auto">
            <a:xfrm>
              <a:off x="4120" y="1206"/>
              <a:ext cx="367" cy="196"/>
            </a:xfrm>
            <a:custGeom>
              <a:avLst/>
              <a:gdLst>
                <a:gd name="T0" fmla="*/ 40 w 426"/>
                <a:gd name="T1" fmla="*/ 10 h 280"/>
                <a:gd name="T2" fmla="*/ 33 w 426"/>
                <a:gd name="T3" fmla="*/ 6 h 280"/>
                <a:gd name="T4" fmla="*/ 29 w 426"/>
                <a:gd name="T5" fmla="*/ 3 h 280"/>
                <a:gd name="T6" fmla="*/ 25 w 426"/>
                <a:gd name="T7" fmla="*/ 2 h 280"/>
                <a:gd name="T8" fmla="*/ 8 w 426"/>
                <a:gd name="T9" fmla="*/ 3 h 280"/>
                <a:gd name="T10" fmla="*/ 21 w 426"/>
                <a:gd name="T11" fmla="*/ 7 h 280"/>
                <a:gd name="T12" fmla="*/ 22 w 426"/>
                <a:gd name="T13" fmla="*/ 8 h 280"/>
                <a:gd name="T14" fmla="*/ 12 w 426"/>
                <a:gd name="T15" fmla="*/ 12 h 280"/>
                <a:gd name="T16" fmla="*/ 41 w 426"/>
                <a:gd name="T17" fmla="*/ 15 h 280"/>
                <a:gd name="T18" fmla="*/ 59 w 426"/>
                <a:gd name="T19" fmla="*/ 19 h 280"/>
                <a:gd name="T20" fmla="*/ 61 w 426"/>
                <a:gd name="T21" fmla="*/ 21 h 280"/>
                <a:gd name="T22" fmla="*/ 67 w 426"/>
                <a:gd name="T23" fmla="*/ 22 h 280"/>
                <a:gd name="T24" fmla="*/ 71 w 426"/>
                <a:gd name="T25" fmla="*/ 26 h 280"/>
                <a:gd name="T26" fmla="*/ 62 w 426"/>
                <a:gd name="T27" fmla="*/ 33 h 280"/>
                <a:gd name="T28" fmla="*/ 85 w 426"/>
                <a:gd name="T29" fmla="*/ 31 h 280"/>
                <a:gd name="T30" fmla="*/ 90 w 426"/>
                <a:gd name="T31" fmla="*/ 36 h 280"/>
                <a:gd name="T32" fmla="*/ 103 w 426"/>
                <a:gd name="T33" fmla="*/ 38 h 280"/>
                <a:gd name="T34" fmla="*/ 109 w 426"/>
                <a:gd name="T35" fmla="*/ 39 h 280"/>
                <a:gd name="T36" fmla="*/ 120 w 426"/>
                <a:gd name="T37" fmla="*/ 38 h 280"/>
                <a:gd name="T38" fmla="*/ 131 w 426"/>
                <a:gd name="T39" fmla="*/ 33 h 280"/>
                <a:gd name="T40" fmla="*/ 159 w 426"/>
                <a:gd name="T41" fmla="*/ 42 h 280"/>
                <a:gd name="T42" fmla="*/ 173 w 426"/>
                <a:gd name="T43" fmla="*/ 47 h 280"/>
                <a:gd name="T44" fmla="*/ 171 w 426"/>
                <a:gd name="T45" fmla="*/ 38 h 280"/>
                <a:gd name="T46" fmla="*/ 159 w 426"/>
                <a:gd name="T47" fmla="*/ 34 h 280"/>
                <a:gd name="T48" fmla="*/ 177 w 426"/>
                <a:gd name="T49" fmla="*/ 29 h 280"/>
                <a:gd name="T50" fmla="*/ 193 w 426"/>
                <a:gd name="T51" fmla="*/ 26 h 280"/>
                <a:gd name="T52" fmla="*/ 200 w 426"/>
                <a:gd name="T53" fmla="*/ 25 h 280"/>
                <a:gd name="T54" fmla="*/ 201 w 426"/>
                <a:gd name="T55" fmla="*/ 24 h 280"/>
                <a:gd name="T56" fmla="*/ 169 w 426"/>
                <a:gd name="T57" fmla="*/ 25 h 280"/>
                <a:gd name="T58" fmla="*/ 145 w 426"/>
                <a:gd name="T59" fmla="*/ 24 h 280"/>
                <a:gd name="T60" fmla="*/ 142 w 426"/>
                <a:gd name="T61" fmla="*/ 22 h 280"/>
                <a:gd name="T62" fmla="*/ 139 w 426"/>
                <a:gd name="T63" fmla="*/ 20 h 280"/>
                <a:gd name="T64" fmla="*/ 104 w 426"/>
                <a:gd name="T65" fmla="*/ 13 h 280"/>
                <a:gd name="T66" fmla="*/ 77 w 426"/>
                <a:gd name="T67" fmla="*/ 10 h 280"/>
                <a:gd name="T68" fmla="*/ 65 w 426"/>
                <a:gd name="T69" fmla="*/ 8 h 280"/>
                <a:gd name="T70" fmla="*/ 38 w 426"/>
                <a:gd name="T71" fmla="*/ 8 h 280"/>
                <a:gd name="T72" fmla="*/ 33 w 426"/>
                <a:gd name="T73" fmla="*/ 5 h 280"/>
                <a:gd name="T74" fmla="*/ 33 w 426"/>
                <a:gd name="T75" fmla="*/ 0 h 28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26"/>
                <a:gd name="T115" fmla="*/ 0 h 280"/>
                <a:gd name="T116" fmla="*/ 426 w 426"/>
                <a:gd name="T117" fmla="*/ 280 h 28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26" h="280">
                  <a:moveTo>
                    <a:pt x="84" y="60"/>
                  </a:moveTo>
                  <a:cubicBezTo>
                    <a:pt x="79" y="52"/>
                    <a:pt x="70" y="45"/>
                    <a:pt x="68" y="36"/>
                  </a:cubicBezTo>
                  <a:cubicBezTo>
                    <a:pt x="67" y="29"/>
                    <a:pt x="68" y="22"/>
                    <a:pt x="64" y="16"/>
                  </a:cubicBezTo>
                  <a:cubicBezTo>
                    <a:pt x="62" y="12"/>
                    <a:pt x="56" y="13"/>
                    <a:pt x="52" y="12"/>
                  </a:cubicBezTo>
                  <a:cubicBezTo>
                    <a:pt x="40" y="13"/>
                    <a:pt x="27" y="11"/>
                    <a:pt x="16" y="16"/>
                  </a:cubicBezTo>
                  <a:cubicBezTo>
                    <a:pt x="0" y="24"/>
                    <a:pt x="43" y="40"/>
                    <a:pt x="44" y="40"/>
                  </a:cubicBezTo>
                  <a:cubicBezTo>
                    <a:pt x="45" y="44"/>
                    <a:pt x="50" y="49"/>
                    <a:pt x="48" y="52"/>
                  </a:cubicBezTo>
                  <a:cubicBezTo>
                    <a:pt x="42" y="60"/>
                    <a:pt x="24" y="68"/>
                    <a:pt x="24" y="68"/>
                  </a:cubicBezTo>
                  <a:cubicBezTo>
                    <a:pt x="38" y="88"/>
                    <a:pt x="65" y="89"/>
                    <a:pt x="88" y="92"/>
                  </a:cubicBezTo>
                  <a:cubicBezTo>
                    <a:pt x="101" y="96"/>
                    <a:pt x="124" y="112"/>
                    <a:pt x="124" y="112"/>
                  </a:cubicBezTo>
                  <a:cubicBezTo>
                    <a:pt x="125" y="116"/>
                    <a:pt x="125" y="121"/>
                    <a:pt x="128" y="124"/>
                  </a:cubicBezTo>
                  <a:cubicBezTo>
                    <a:pt x="131" y="128"/>
                    <a:pt x="137" y="128"/>
                    <a:pt x="140" y="132"/>
                  </a:cubicBezTo>
                  <a:cubicBezTo>
                    <a:pt x="144" y="139"/>
                    <a:pt x="148" y="156"/>
                    <a:pt x="148" y="156"/>
                  </a:cubicBezTo>
                  <a:cubicBezTo>
                    <a:pt x="144" y="171"/>
                    <a:pt x="137" y="181"/>
                    <a:pt x="132" y="196"/>
                  </a:cubicBezTo>
                  <a:cubicBezTo>
                    <a:pt x="151" y="209"/>
                    <a:pt x="167" y="207"/>
                    <a:pt x="180" y="188"/>
                  </a:cubicBezTo>
                  <a:cubicBezTo>
                    <a:pt x="182" y="196"/>
                    <a:pt x="184" y="211"/>
                    <a:pt x="192" y="216"/>
                  </a:cubicBezTo>
                  <a:cubicBezTo>
                    <a:pt x="199" y="220"/>
                    <a:pt x="208" y="221"/>
                    <a:pt x="216" y="224"/>
                  </a:cubicBezTo>
                  <a:cubicBezTo>
                    <a:pt x="220" y="225"/>
                    <a:pt x="228" y="228"/>
                    <a:pt x="228" y="228"/>
                  </a:cubicBezTo>
                  <a:cubicBezTo>
                    <a:pt x="236" y="227"/>
                    <a:pt x="245" y="228"/>
                    <a:pt x="252" y="224"/>
                  </a:cubicBezTo>
                  <a:cubicBezTo>
                    <a:pt x="269" y="216"/>
                    <a:pt x="252" y="204"/>
                    <a:pt x="276" y="196"/>
                  </a:cubicBezTo>
                  <a:cubicBezTo>
                    <a:pt x="296" y="209"/>
                    <a:pt x="322" y="231"/>
                    <a:pt x="336" y="252"/>
                  </a:cubicBezTo>
                  <a:cubicBezTo>
                    <a:pt x="354" y="280"/>
                    <a:pt x="343" y="273"/>
                    <a:pt x="364" y="280"/>
                  </a:cubicBezTo>
                  <a:cubicBezTo>
                    <a:pt x="376" y="262"/>
                    <a:pt x="375" y="241"/>
                    <a:pt x="360" y="224"/>
                  </a:cubicBezTo>
                  <a:cubicBezTo>
                    <a:pt x="352" y="216"/>
                    <a:pt x="336" y="200"/>
                    <a:pt x="336" y="200"/>
                  </a:cubicBezTo>
                  <a:cubicBezTo>
                    <a:pt x="323" y="162"/>
                    <a:pt x="322" y="174"/>
                    <a:pt x="372" y="168"/>
                  </a:cubicBezTo>
                  <a:cubicBezTo>
                    <a:pt x="384" y="164"/>
                    <a:pt x="396" y="160"/>
                    <a:pt x="408" y="156"/>
                  </a:cubicBezTo>
                  <a:cubicBezTo>
                    <a:pt x="412" y="155"/>
                    <a:pt x="420" y="152"/>
                    <a:pt x="420" y="152"/>
                  </a:cubicBezTo>
                  <a:cubicBezTo>
                    <a:pt x="421" y="148"/>
                    <a:pt x="426" y="144"/>
                    <a:pt x="424" y="140"/>
                  </a:cubicBezTo>
                  <a:cubicBezTo>
                    <a:pt x="420" y="131"/>
                    <a:pt x="365" y="146"/>
                    <a:pt x="356" y="148"/>
                  </a:cubicBezTo>
                  <a:cubicBezTo>
                    <a:pt x="339" y="146"/>
                    <a:pt x="316" y="152"/>
                    <a:pt x="304" y="140"/>
                  </a:cubicBezTo>
                  <a:cubicBezTo>
                    <a:pt x="301" y="137"/>
                    <a:pt x="302" y="132"/>
                    <a:pt x="300" y="128"/>
                  </a:cubicBezTo>
                  <a:cubicBezTo>
                    <a:pt x="298" y="124"/>
                    <a:pt x="296" y="119"/>
                    <a:pt x="292" y="116"/>
                  </a:cubicBezTo>
                  <a:cubicBezTo>
                    <a:pt x="272" y="98"/>
                    <a:pt x="244" y="91"/>
                    <a:pt x="220" y="80"/>
                  </a:cubicBezTo>
                  <a:cubicBezTo>
                    <a:pt x="201" y="72"/>
                    <a:pt x="180" y="67"/>
                    <a:pt x="160" y="60"/>
                  </a:cubicBezTo>
                  <a:cubicBezTo>
                    <a:pt x="152" y="57"/>
                    <a:pt x="136" y="52"/>
                    <a:pt x="136" y="52"/>
                  </a:cubicBezTo>
                  <a:cubicBezTo>
                    <a:pt x="113" y="55"/>
                    <a:pt x="98" y="64"/>
                    <a:pt x="80" y="52"/>
                  </a:cubicBezTo>
                  <a:cubicBezTo>
                    <a:pt x="70" y="38"/>
                    <a:pt x="74" y="44"/>
                    <a:pt x="68" y="32"/>
                  </a:cubicBezTo>
                  <a:lnTo>
                    <a:pt x="68" y="0"/>
                  </a:lnTo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14" name="Freeform 39"/>
            <p:cNvSpPr>
              <a:spLocks noChangeArrowheads="1"/>
            </p:cNvSpPr>
            <p:nvPr/>
          </p:nvSpPr>
          <p:spPr bwMode="auto">
            <a:xfrm>
              <a:off x="4395" y="1928"/>
              <a:ext cx="52" cy="54"/>
            </a:xfrm>
            <a:custGeom>
              <a:avLst/>
              <a:gdLst>
                <a:gd name="T0" fmla="*/ 16 w 60"/>
                <a:gd name="T1" fmla="*/ 3 h 78"/>
                <a:gd name="T2" fmla="*/ 0 w 60"/>
                <a:gd name="T3" fmla="*/ 3 h 78"/>
                <a:gd name="T4" fmla="*/ 10 w 60"/>
                <a:gd name="T5" fmla="*/ 7 h 78"/>
                <a:gd name="T6" fmla="*/ 14 w 60"/>
                <a:gd name="T7" fmla="*/ 10 h 78"/>
                <a:gd name="T8" fmla="*/ 16 w 60"/>
                <a:gd name="T9" fmla="*/ 12 h 78"/>
                <a:gd name="T10" fmla="*/ 29 w 60"/>
                <a:gd name="T11" fmla="*/ 8 h 78"/>
                <a:gd name="T12" fmla="*/ 16 w 60"/>
                <a:gd name="T13" fmla="*/ 3 h 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0"/>
                <a:gd name="T22" fmla="*/ 0 h 78"/>
                <a:gd name="T23" fmla="*/ 60 w 60"/>
                <a:gd name="T24" fmla="*/ 78 h 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0" h="78">
                  <a:moveTo>
                    <a:pt x="32" y="18"/>
                  </a:moveTo>
                  <a:cubicBezTo>
                    <a:pt x="16" y="7"/>
                    <a:pt x="12" y="0"/>
                    <a:pt x="0" y="18"/>
                  </a:cubicBezTo>
                  <a:cubicBezTo>
                    <a:pt x="6" y="27"/>
                    <a:pt x="15" y="33"/>
                    <a:pt x="20" y="42"/>
                  </a:cubicBezTo>
                  <a:cubicBezTo>
                    <a:pt x="24" y="49"/>
                    <a:pt x="25" y="58"/>
                    <a:pt x="28" y="66"/>
                  </a:cubicBezTo>
                  <a:cubicBezTo>
                    <a:pt x="29" y="70"/>
                    <a:pt x="32" y="78"/>
                    <a:pt x="32" y="78"/>
                  </a:cubicBezTo>
                  <a:cubicBezTo>
                    <a:pt x="52" y="73"/>
                    <a:pt x="54" y="69"/>
                    <a:pt x="60" y="50"/>
                  </a:cubicBezTo>
                  <a:cubicBezTo>
                    <a:pt x="54" y="32"/>
                    <a:pt x="50" y="27"/>
                    <a:pt x="32" y="18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15" name="Freeform 40"/>
            <p:cNvSpPr>
              <a:spLocks noChangeArrowheads="1"/>
            </p:cNvSpPr>
            <p:nvPr/>
          </p:nvSpPr>
          <p:spPr bwMode="auto">
            <a:xfrm>
              <a:off x="4551" y="1844"/>
              <a:ext cx="189" cy="79"/>
            </a:xfrm>
            <a:custGeom>
              <a:avLst/>
              <a:gdLst>
                <a:gd name="T0" fmla="*/ 22 w 219"/>
                <a:gd name="T1" fmla="*/ 12 h 113"/>
                <a:gd name="T2" fmla="*/ 19 w 219"/>
                <a:gd name="T3" fmla="*/ 10 h 113"/>
                <a:gd name="T4" fmla="*/ 7 w 219"/>
                <a:gd name="T5" fmla="*/ 12 h 113"/>
                <a:gd name="T6" fmla="*/ 19 w 219"/>
                <a:gd name="T7" fmla="*/ 19 h 113"/>
                <a:gd name="T8" fmla="*/ 59 w 219"/>
                <a:gd name="T9" fmla="*/ 15 h 113"/>
                <a:gd name="T10" fmla="*/ 71 w 219"/>
                <a:gd name="T11" fmla="*/ 12 h 113"/>
                <a:gd name="T12" fmla="*/ 82 w 219"/>
                <a:gd name="T13" fmla="*/ 10 h 113"/>
                <a:gd name="T14" fmla="*/ 105 w 219"/>
                <a:gd name="T15" fmla="*/ 3 h 113"/>
                <a:gd name="T16" fmla="*/ 101 w 219"/>
                <a:gd name="T17" fmla="*/ 0 h 113"/>
                <a:gd name="T18" fmla="*/ 85 w 219"/>
                <a:gd name="T19" fmla="*/ 3 h 113"/>
                <a:gd name="T20" fmla="*/ 51 w 219"/>
                <a:gd name="T21" fmla="*/ 7 h 113"/>
                <a:gd name="T22" fmla="*/ 41 w 219"/>
                <a:gd name="T23" fmla="*/ 7 h 113"/>
                <a:gd name="T24" fmla="*/ 28 w 219"/>
                <a:gd name="T25" fmla="*/ 9 h 113"/>
                <a:gd name="T26" fmla="*/ 22 w 219"/>
                <a:gd name="T27" fmla="*/ 12 h 11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9"/>
                <a:gd name="T43" fmla="*/ 0 h 113"/>
                <a:gd name="T44" fmla="*/ 219 w 219"/>
                <a:gd name="T45" fmla="*/ 113 h 11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9" h="113">
                  <a:moveTo>
                    <a:pt x="47" y="73"/>
                  </a:moveTo>
                  <a:cubicBezTo>
                    <a:pt x="44" y="69"/>
                    <a:pt x="44" y="62"/>
                    <a:pt x="39" y="61"/>
                  </a:cubicBezTo>
                  <a:cubicBezTo>
                    <a:pt x="31" y="60"/>
                    <a:pt x="15" y="69"/>
                    <a:pt x="15" y="69"/>
                  </a:cubicBezTo>
                  <a:cubicBezTo>
                    <a:pt x="0" y="91"/>
                    <a:pt x="20" y="101"/>
                    <a:pt x="39" y="113"/>
                  </a:cubicBezTo>
                  <a:cubicBezTo>
                    <a:pt x="67" y="107"/>
                    <a:pt x="96" y="98"/>
                    <a:pt x="123" y="89"/>
                  </a:cubicBezTo>
                  <a:cubicBezTo>
                    <a:pt x="132" y="86"/>
                    <a:pt x="139" y="78"/>
                    <a:pt x="147" y="73"/>
                  </a:cubicBezTo>
                  <a:cubicBezTo>
                    <a:pt x="154" y="68"/>
                    <a:pt x="171" y="65"/>
                    <a:pt x="171" y="65"/>
                  </a:cubicBezTo>
                  <a:cubicBezTo>
                    <a:pt x="186" y="50"/>
                    <a:pt x="207" y="36"/>
                    <a:pt x="219" y="19"/>
                  </a:cubicBezTo>
                  <a:cubicBezTo>
                    <a:pt x="215" y="16"/>
                    <a:pt x="215" y="0"/>
                    <a:pt x="210" y="0"/>
                  </a:cubicBezTo>
                  <a:cubicBezTo>
                    <a:pt x="205" y="0"/>
                    <a:pt x="183" y="15"/>
                    <a:pt x="179" y="17"/>
                  </a:cubicBezTo>
                  <a:cubicBezTo>
                    <a:pt x="159" y="26"/>
                    <a:pt x="129" y="37"/>
                    <a:pt x="107" y="41"/>
                  </a:cubicBezTo>
                  <a:cubicBezTo>
                    <a:pt x="99" y="42"/>
                    <a:pt x="91" y="43"/>
                    <a:pt x="83" y="45"/>
                  </a:cubicBezTo>
                  <a:cubicBezTo>
                    <a:pt x="75" y="47"/>
                    <a:pt x="59" y="53"/>
                    <a:pt x="59" y="53"/>
                  </a:cubicBezTo>
                  <a:cubicBezTo>
                    <a:pt x="49" y="67"/>
                    <a:pt x="53" y="61"/>
                    <a:pt x="47" y="73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16" name="Freeform 41"/>
            <p:cNvSpPr>
              <a:spLocks noChangeArrowheads="1"/>
            </p:cNvSpPr>
            <p:nvPr/>
          </p:nvSpPr>
          <p:spPr bwMode="auto">
            <a:xfrm>
              <a:off x="4747" y="1797"/>
              <a:ext cx="119" cy="86"/>
            </a:xfrm>
            <a:custGeom>
              <a:avLst/>
              <a:gdLst>
                <a:gd name="T0" fmla="*/ 6 w 139"/>
                <a:gd name="T1" fmla="*/ 11 h 122"/>
                <a:gd name="T2" fmla="*/ 3 w 139"/>
                <a:gd name="T3" fmla="*/ 15 h 122"/>
                <a:gd name="T4" fmla="*/ 0 w 139"/>
                <a:gd name="T5" fmla="*/ 19 h 122"/>
                <a:gd name="T6" fmla="*/ 17 w 139"/>
                <a:gd name="T7" fmla="*/ 20 h 122"/>
                <a:gd name="T8" fmla="*/ 24 w 139"/>
                <a:gd name="T9" fmla="*/ 17 h 122"/>
                <a:gd name="T10" fmla="*/ 57 w 139"/>
                <a:gd name="T11" fmla="*/ 12 h 122"/>
                <a:gd name="T12" fmla="*/ 62 w 139"/>
                <a:gd name="T13" fmla="*/ 8 h 122"/>
                <a:gd name="T14" fmla="*/ 51 w 139"/>
                <a:gd name="T15" fmla="*/ 5 h 122"/>
                <a:gd name="T16" fmla="*/ 46 w 139"/>
                <a:gd name="T17" fmla="*/ 4 h 122"/>
                <a:gd name="T18" fmla="*/ 29 w 139"/>
                <a:gd name="T19" fmla="*/ 2 h 122"/>
                <a:gd name="T20" fmla="*/ 24 w 139"/>
                <a:gd name="T21" fmla="*/ 6 h 122"/>
                <a:gd name="T22" fmla="*/ 6 w 139"/>
                <a:gd name="T23" fmla="*/ 11 h 12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9"/>
                <a:gd name="T37" fmla="*/ 0 h 122"/>
                <a:gd name="T38" fmla="*/ 139 w 139"/>
                <a:gd name="T39" fmla="*/ 122 h 12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9" h="122">
                  <a:moveTo>
                    <a:pt x="12" y="60"/>
                  </a:moveTo>
                  <a:cubicBezTo>
                    <a:pt x="11" y="68"/>
                    <a:pt x="10" y="76"/>
                    <a:pt x="8" y="84"/>
                  </a:cubicBezTo>
                  <a:cubicBezTo>
                    <a:pt x="6" y="92"/>
                    <a:pt x="0" y="108"/>
                    <a:pt x="0" y="108"/>
                  </a:cubicBezTo>
                  <a:cubicBezTo>
                    <a:pt x="14" y="118"/>
                    <a:pt x="19" y="122"/>
                    <a:pt x="36" y="116"/>
                  </a:cubicBezTo>
                  <a:cubicBezTo>
                    <a:pt x="46" y="86"/>
                    <a:pt x="31" y="122"/>
                    <a:pt x="52" y="96"/>
                  </a:cubicBezTo>
                  <a:cubicBezTo>
                    <a:pt x="83" y="57"/>
                    <a:pt x="30" y="74"/>
                    <a:pt x="124" y="68"/>
                  </a:cubicBezTo>
                  <a:cubicBezTo>
                    <a:pt x="125" y="67"/>
                    <a:pt x="139" y="48"/>
                    <a:pt x="136" y="44"/>
                  </a:cubicBezTo>
                  <a:cubicBezTo>
                    <a:pt x="130" y="36"/>
                    <a:pt x="120" y="33"/>
                    <a:pt x="112" y="28"/>
                  </a:cubicBezTo>
                  <a:cubicBezTo>
                    <a:pt x="108" y="25"/>
                    <a:pt x="100" y="20"/>
                    <a:pt x="100" y="20"/>
                  </a:cubicBezTo>
                  <a:cubicBezTo>
                    <a:pt x="89" y="4"/>
                    <a:pt x="92" y="0"/>
                    <a:pt x="64" y="12"/>
                  </a:cubicBezTo>
                  <a:cubicBezTo>
                    <a:pt x="57" y="15"/>
                    <a:pt x="55" y="30"/>
                    <a:pt x="52" y="36"/>
                  </a:cubicBezTo>
                  <a:cubicBezTo>
                    <a:pt x="46" y="49"/>
                    <a:pt x="26" y="60"/>
                    <a:pt x="12" y="6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17" name="Freeform 42"/>
            <p:cNvSpPr>
              <a:spLocks noChangeArrowheads="1"/>
            </p:cNvSpPr>
            <p:nvPr/>
          </p:nvSpPr>
          <p:spPr bwMode="auto">
            <a:xfrm>
              <a:off x="4810" y="1759"/>
              <a:ext cx="43" cy="24"/>
            </a:xfrm>
            <a:custGeom>
              <a:avLst/>
              <a:gdLst>
                <a:gd name="T0" fmla="*/ 15 w 49"/>
                <a:gd name="T1" fmla="*/ 0 h 35"/>
                <a:gd name="T2" fmla="*/ 4 w 49"/>
                <a:gd name="T3" fmla="*/ 1 h 35"/>
                <a:gd name="T4" fmla="*/ 12 w 49"/>
                <a:gd name="T5" fmla="*/ 5 h 35"/>
                <a:gd name="T6" fmla="*/ 20 w 49"/>
                <a:gd name="T7" fmla="*/ 3 h 35"/>
                <a:gd name="T8" fmla="*/ 15 w 49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35"/>
                <a:gd name="T17" fmla="*/ 49 w 49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35">
                  <a:moveTo>
                    <a:pt x="29" y="0"/>
                  </a:moveTo>
                  <a:cubicBezTo>
                    <a:pt x="25" y="12"/>
                    <a:pt x="19" y="7"/>
                    <a:pt x="8" y="11"/>
                  </a:cubicBezTo>
                  <a:cubicBezTo>
                    <a:pt x="0" y="23"/>
                    <a:pt x="14" y="34"/>
                    <a:pt x="24" y="35"/>
                  </a:cubicBezTo>
                  <a:cubicBezTo>
                    <a:pt x="30" y="34"/>
                    <a:pt x="33" y="28"/>
                    <a:pt x="39" y="26"/>
                  </a:cubicBezTo>
                  <a:cubicBezTo>
                    <a:pt x="49" y="22"/>
                    <a:pt x="29" y="3"/>
                    <a:pt x="29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18" name="Freeform 43"/>
            <p:cNvSpPr>
              <a:spLocks noChangeArrowheads="1"/>
            </p:cNvSpPr>
            <p:nvPr/>
          </p:nvSpPr>
          <p:spPr bwMode="auto">
            <a:xfrm>
              <a:off x="2828" y="1304"/>
              <a:ext cx="142" cy="188"/>
            </a:xfrm>
            <a:custGeom>
              <a:avLst/>
              <a:gdLst>
                <a:gd name="T0" fmla="*/ 62 w 164"/>
                <a:gd name="T1" fmla="*/ 0 h 268"/>
                <a:gd name="T2" fmla="*/ 51 w 164"/>
                <a:gd name="T3" fmla="*/ 5 h 268"/>
                <a:gd name="T4" fmla="*/ 42 w 164"/>
                <a:gd name="T5" fmla="*/ 11 h 268"/>
                <a:gd name="T6" fmla="*/ 17 w 164"/>
                <a:gd name="T7" fmla="*/ 14 h 268"/>
                <a:gd name="T8" fmla="*/ 14 w 164"/>
                <a:gd name="T9" fmla="*/ 16 h 268"/>
                <a:gd name="T10" fmla="*/ 8 w 164"/>
                <a:gd name="T11" fmla="*/ 17 h 268"/>
                <a:gd name="T12" fmla="*/ 10 w 164"/>
                <a:gd name="T13" fmla="*/ 22 h 268"/>
                <a:gd name="T14" fmla="*/ 14 w 164"/>
                <a:gd name="T15" fmla="*/ 26 h 268"/>
                <a:gd name="T16" fmla="*/ 0 w 164"/>
                <a:gd name="T17" fmla="*/ 34 h 268"/>
                <a:gd name="T18" fmla="*/ 14 w 164"/>
                <a:gd name="T19" fmla="*/ 44 h 268"/>
                <a:gd name="T20" fmla="*/ 25 w 164"/>
                <a:gd name="T21" fmla="*/ 46 h 268"/>
                <a:gd name="T22" fmla="*/ 42 w 164"/>
                <a:gd name="T23" fmla="*/ 37 h 268"/>
                <a:gd name="T24" fmla="*/ 51 w 164"/>
                <a:gd name="T25" fmla="*/ 33 h 268"/>
                <a:gd name="T26" fmla="*/ 62 w 164"/>
                <a:gd name="T27" fmla="*/ 20 h 268"/>
                <a:gd name="T28" fmla="*/ 68 w 164"/>
                <a:gd name="T29" fmla="*/ 13 h 268"/>
                <a:gd name="T30" fmla="*/ 80 w 164"/>
                <a:gd name="T31" fmla="*/ 13 h 268"/>
                <a:gd name="T32" fmla="*/ 62 w 164"/>
                <a:gd name="T33" fmla="*/ 0 h 26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4"/>
                <a:gd name="T52" fmla="*/ 0 h 268"/>
                <a:gd name="T53" fmla="*/ 164 w 164"/>
                <a:gd name="T54" fmla="*/ 268 h 26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4" h="268">
                  <a:moveTo>
                    <a:pt x="128" y="0"/>
                  </a:moveTo>
                  <a:cubicBezTo>
                    <a:pt x="123" y="16"/>
                    <a:pt x="120" y="23"/>
                    <a:pt x="104" y="28"/>
                  </a:cubicBezTo>
                  <a:cubicBezTo>
                    <a:pt x="102" y="35"/>
                    <a:pt x="97" y="57"/>
                    <a:pt x="88" y="64"/>
                  </a:cubicBezTo>
                  <a:cubicBezTo>
                    <a:pt x="75" y="75"/>
                    <a:pt x="51" y="74"/>
                    <a:pt x="36" y="84"/>
                  </a:cubicBezTo>
                  <a:cubicBezTo>
                    <a:pt x="33" y="88"/>
                    <a:pt x="32" y="93"/>
                    <a:pt x="28" y="96"/>
                  </a:cubicBezTo>
                  <a:cubicBezTo>
                    <a:pt x="25" y="99"/>
                    <a:pt x="17" y="96"/>
                    <a:pt x="16" y="100"/>
                  </a:cubicBezTo>
                  <a:cubicBezTo>
                    <a:pt x="14" y="110"/>
                    <a:pt x="18" y="121"/>
                    <a:pt x="20" y="132"/>
                  </a:cubicBezTo>
                  <a:cubicBezTo>
                    <a:pt x="22" y="140"/>
                    <a:pt x="28" y="156"/>
                    <a:pt x="28" y="156"/>
                  </a:cubicBezTo>
                  <a:cubicBezTo>
                    <a:pt x="13" y="166"/>
                    <a:pt x="6" y="183"/>
                    <a:pt x="0" y="200"/>
                  </a:cubicBezTo>
                  <a:cubicBezTo>
                    <a:pt x="3" y="210"/>
                    <a:pt x="19" y="254"/>
                    <a:pt x="28" y="260"/>
                  </a:cubicBezTo>
                  <a:cubicBezTo>
                    <a:pt x="35" y="264"/>
                    <a:pt x="52" y="268"/>
                    <a:pt x="52" y="268"/>
                  </a:cubicBezTo>
                  <a:cubicBezTo>
                    <a:pt x="85" y="261"/>
                    <a:pt x="79" y="244"/>
                    <a:pt x="88" y="216"/>
                  </a:cubicBezTo>
                  <a:cubicBezTo>
                    <a:pt x="91" y="207"/>
                    <a:pt x="99" y="200"/>
                    <a:pt x="104" y="192"/>
                  </a:cubicBezTo>
                  <a:cubicBezTo>
                    <a:pt x="116" y="174"/>
                    <a:pt x="121" y="136"/>
                    <a:pt x="128" y="116"/>
                  </a:cubicBezTo>
                  <a:cubicBezTo>
                    <a:pt x="131" y="108"/>
                    <a:pt x="134" y="79"/>
                    <a:pt x="140" y="76"/>
                  </a:cubicBezTo>
                  <a:cubicBezTo>
                    <a:pt x="147" y="72"/>
                    <a:pt x="156" y="73"/>
                    <a:pt x="164" y="72"/>
                  </a:cubicBezTo>
                  <a:cubicBezTo>
                    <a:pt x="158" y="19"/>
                    <a:pt x="161" y="33"/>
                    <a:pt x="128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19" name="Freeform 44"/>
            <p:cNvSpPr>
              <a:spLocks noChangeArrowheads="1"/>
            </p:cNvSpPr>
            <p:nvPr/>
          </p:nvSpPr>
          <p:spPr bwMode="auto">
            <a:xfrm>
              <a:off x="3440" y="1013"/>
              <a:ext cx="57" cy="57"/>
            </a:xfrm>
            <a:custGeom>
              <a:avLst/>
              <a:gdLst>
                <a:gd name="T0" fmla="*/ 14 w 66"/>
                <a:gd name="T1" fmla="*/ 0 h 81"/>
                <a:gd name="T2" fmla="*/ 12 w 66"/>
                <a:gd name="T3" fmla="*/ 11 h 81"/>
                <a:gd name="T4" fmla="*/ 14 w 66"/>
                <a:gd name="T5" fmla="*/ 13 h 81"/>
                <a:gd name="T6" fmla="*/ 19 w 66"/>
                <a:gd name="T7" fmla="*/ 13 h 81"/>
                <a:gd name="T8" fmla="*/ 27 w 66"/>
                <a:gd name="T9" fmla="*/ 13 h 81"/>
                <a:gd name="T10" fmla="*/ 14 w 66"/>
                <a:gd name="T11" fmla="*/ 0 h 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81"/>
                <a:gd name="T20" fmla="*/ 66 w 66"/>
                <a:gd name="T21" fmla="*/ 81 h 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81">
                  <a:moveTo>
                    <a:pt x="29" y="0"/>
                  </a:moveTo>
                  <a:cubicBezTo>
                    <a:pt x="0" y="10"/>
                    <a:pt x="20" y="38"/>
                    <a:pt x="25" y="60"/>
                  </a:cubicBezTo>
                  <a:cubicBezTo>
                    <a:pt x="26" y="65"/>
                    <a:pt x="26" y="72"/>
                    <a:pt x="29" y="76"/>
                  </a:cubicBezTo>
                  <a:cubicBezTo>
                    <a:pt x="32" y="79"/>
                    <a:pt x="37" y="79"/>
                    <a:pt x="41" y="80"/>
                  </a:cubicBezTo>
                  <a:cubicBezTo>
                    <a:pt x="46" y="79"/>
                    <a:pt x="55" y="81"/>
                    <a:pt x="57" y="76"/>
                  </a:cubicBezTo>
                  <a:cubicBezTo>
                    <a:pt x="66" y="53"/>
                    <a:pt x="45" y="16"/>
                    <a:pt x="29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20" name="Freeform 45"/>
            <p:cNvSpPr>
              <a:spLocks noChangeArrowheads="1"/>
            </p:cNvSpPr>
            <p:nvPr/>
          </p:nvSpPr>
          <p:spPr bwMode="auto">
            <a:xfrm>
              <a:off x="3823" y="1074"/>
              <a:ext cx="128" cy="171"/>
            </a:xfrm>
            <a:custGeom>
              <a:avLst/>
              <a:gdLst>
                <a:gd name="T0" fmla="*/ 47 w 148"/>
                <a:gd name="T1" fmla="*/ 0 h 244"/>
                <a:gd name="T2" fmla="*/ 29 w 148"/>
                <a:gd name="T3" fmla="*/ 14 h 244"/>
                <a:gd name="T4" fmla="*/ 17 w 148"/>
                <a:gd name="T5" fmla="*/ 15 h 244"/>
                <a:gd name="T6" fmla="*/ 6 w 148"/>
                <a:gd name="T7" fmla="*/ 18 h 244"/>
                <a:gd name="T8" fmla="*/ 19 w 148"/>
                <a:gd name="T9" fmla="*/ 32 h 244"/>
                <a:gd name="T10" fmla="*/ 25 w 148"/>
                <a:gd name="T11" fmla="*/ 38 h 244"/>
                <a:gd name="T12" fmla="*/ 29 w 148"/>
                <a:gd name="T13" fmla="*/ 40 h 244"/>
                <a:gd name="T14" fmla="*/ 41 w 148"/>
                <a:gd name="T15" fmla="*/ 41 h 244"/>
                <a:gd name="T16" fmla="*/ 47 w 148"/>
                <a:gd name="T17" fmla="*/ 33 h 244"/>
                <a:gd name="T18" fmla="*/ 60 w 148"/>
                <a:gd name="T19" fmla="*/ 29 h 244"/>
                <a:gd name="T20" fmla="*/ 54 w 148"/>
                <a:gd name="T21" fmla="*/ 12 h 244"/>
                <a:gd name="T22" fmla="*/ 68 w 148"/>
                <a:gd name="T23" fmla="*/ 8 h 244"/>
                <a:gd name="T24" fmla="*/ 54 w 148"/>
                <a:gd name="T25" fmla="*/ 4 h 244"/>
                <a:gd name="T26" fmla="*/ 47 w 148"/>
                <a:gd name="T27" fmla="*/ 0 h 24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8"/>
                <a:gd name="T43" fmla="*/ 0 h 244"/>
                <a:gd name="T44" fmla="*/ 148 w 148"/>
                <a:gd name="T45" fmla="*/ 244 h 24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8" h="244">
                  <a:moveTo>
                    <a:pt x="96" y="0"/>
                  </a:moveTo>
                  <a:cubicBezTo>
                    <a:pt x="86" y="29"/>
                    <a:pt x="70" y="55"/>
                    <a:pt x="60" y="84"/>
                  </a:cubicBezTo>
                  <a:cubicBezTo>
                    <a:pt x="57" y="92"/>
                    <a:pt x="43" y="87"/>
                    <a:pt x="36" y="92"/>
                  </a:cubicBezTo>
                  <a:cubicBezTo>
                    <a:pt x="28" y="97"/>
                    <a:pt x="12" y="108"/>
                    <a:pt x="12" y="108"/>
                  </a:cubicBezTo>
                  <a:cubicBezTo>
                    <a:pt x="0" y="144"/>
                    <a:pt x="30" y="158"/>
                    <a:pt x="40" y="188"/>
                  </a:cubicBezTo>
                  <a:cubicBezTo>
                    <a:pt x="44" y="200"/>
                    <a:pt x="45" y="213"/>
                    <a:pt x="52" y="224"/>
                  </a:cubicBezTo>
                  <a:cubicBezTo>
                    <a:pt x="55" y="228"/>
                    <a:pt x="56" y="233"/>
                    <a:pt x="60" y="236"/>
                  </a:cubicBezTo>
                  <a:cubicBezTo>
                    <a:pt x="67" y="240"/>
                    <a:pt x="84" y="244"/>
                    <a:pt x="84" y="244"/>
                  </a:cubicBezTo>
                  <a:cubicBezTo>
                    <a:pt x="111" y="235"/>
                    <a:pt x="103" y="218"/>
                    <a:pt x="96" y="196"/>
                  </a:cubicBezTo>
                  <a:cubicBezTo>
                    <a:pt x="100" y="183"/>
                    <a:pt x="124" y="168"/>
                    <a:pt x="124" y="168"/>
                  </a:cubicBezTo>
                  <a:cubicBezTo>
                    <a:pt x="148" y="132"/>
                    <a:pt x="123" y="101"/>
                    <a:pt x="112" y="68"/>
                  </a:cubicBezTo>
                  <a:cubicBezTo>
                    <a:pt x="140" y="59"/>
                    <a:pt x="133" y="68"/>
                    <a:pt x="140" y="48"/>
                  </a:cubicBezTo>
                  <a:cubicBezTo>
                    <a:pt x="136" y="35"/>
                    <a:pt x="112" y="20"/>
                    <a:pt x="112" y="20"/>
                  </a:cubicBezTo>
                  <a:cubicBezTo>
                    <a:pt x="102" y="5"/>
                    <a:pt x="107" y="11"/>
                    <a:pt x="96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21" name="Freeform 46"/>
            <p:cNvSpPr>
              <a:spLocks noChangeArrowheads="1"/>
            </p:cNvSpPr>
            <p:nvPr/>
          </p:nvSpPr>
          <p:spPr bwMode="auto">
            <a:xfrm>
              <a:off x="3715" y="1021"/>
              <a:ext cx="83" cy="128"/>
            </a:xfrm>
            <a:custGeom>
              <a:avLst/>
              <a:gdLst>
                <a:gd name="T0" fmla="*/ 23 w 96"/>
                <a:gd name="T1" fmla="*/ 1 h 183"/>
                <a:gd name="T2" fmla="*/ 25 w 96"/>
                <a:gd name="T3" fmla="*/ 6 h 183"/>
                <a:gd name="T4" fmla="*/ 29 w 96"/>
                <a:gd name="T5" fmla="*/ 10 h 183"/>
                <a:gd name="T6" fmla="*/ 30 w 96"/>
                <a:gd name="T7" fmla="*/ 15 h 183"/>
                <a:gd name="T8" fmla="*/ 33 w 96"/>
                <a:gd name="T9" fmla="*/ 17 h 183"/>
                <a:gd name="T10" fmla="*/ 35 w 96"/>
                <a:gd name="T11" fmla="*/ 21 h 183"/>
                <a:gd name="T12" fmla="*/ 27 w 96"/>
                <a:gd name="T13" fmla="*/ 15 h 183"/>
                <a:gd name="T14" fmla="*/ 16 w 96"/>
                <a:gd name="T15" fmla="*/ 13 h 183"/>
                <a:gd name="T16" fmla="*/ 3 w 96"/>
                <a:gd name="T17" fmla="*/ 14 h 183"/>
                <a:gd name="T18" fmla="*/ 3 w 96"/>
                <a:gd name="T19" fmla="*/ 17 h 183"/>
                <a:gd name="T20" fmla="*/ 19 w 96"/>
                <a:gd name="T21" fmla="*/ 19 h 183"/>
                <a:gd name="T22" fmla="*/ 27 w 96"/>
                <a:gd name="T23" fmla="*/ 22 h 183"/>
                <a:gd name="T24" fmla="*/ 35 w 96"/>
                <a:gd name="T25" fmla="*/ 22 h 183"/>
                <a:gd name="T26" fmla="*/ 37 w 96"/>
                <a:gd name="T27" fmla="*/ 25 h 183"/>
                <a:gd name="T28" fmla="*/ 47 w 96"/>
                <a:gd name="T29" fmla="*/ 30 h 183"/>
                <a:gd name="T30" fmla="*/ 40 w 96"/>
                <a:gd name="T31" fmla="*/ 21 h 183"/>
                <a:gd name="T32" fmla="*/ 39 w 96"/>
                <a:gd name="T33" fmla="*/ 15 h 183"/>
                <a:gd name="T34" fmla="*/ 35 w 96"/>
                <a:gd name="T35" fmla="*/ 10 h 183"/>
                <a:gd name="T36" fmla="*/ 30 w 96"/>
                <a:gd name="T37" fmla="*/ 7 h 183"/>
                <a:gd name="T38" fmla="*/ 27 w 96"/>
                <a:gd name="T39" fmla="*/ 3 h 183"/>
                <a:gd name="T40" fmla="*/ 23 w 96"/>
                <a:gd name="T41" fmla="*/ 1 h 18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6"/>
                <a:gd name="T64" fmla="*/ 0 h 183"/>
                <a:gd name="T65" fmla="*/ 96 w 96"/>
                <a:gd name="T66" fmla="*/ 183 h 18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6" h="183">
                  <a:moveTo>
                    <a:pt x="48" y="2"/>
                  </a:moveTo>
                  <a:cubicBezTo>
                    <a:pt x="47" y="4"/>
                    <a:pt x="49" y="25"/>
                    <a:pt x="51" y="35"/>
                  </a:cubicBezTo>
                  <a:cubicBezTo>
                    <a:pt x="53" y="45"/>
                    <a:pt x="58" y="53"/>
                    <a:pt x="60" y="62"/>
                  </a:cubicBezTo>
                  <a:cubicBezTo>
                    <a:pt x="62" y="71"/>
                    <a:pt x="61" y="85"/>
                    <a:pt x="62" y="92"/>
                  </a:cubicBezTo>
                  <a:cubicBezTo>
                    <a:pt x="63" y="99"/>
                    <a:pt x="67" y="99"/>
                    <a:pt x="68" y="105"/>
                  </a:cubicBezTo>
                  <a:cubicBezTo>
                    <a:pt x="69" y="111"/>
                    <a:pt x="73" y="128"/>
                    <a:pt x="71" y="126"/>
                  </a:cubicBezTo>
                  <a:cubicBezTo>
                    <a:pt x="69" y="124"/>
                    <a:pt x="63" y="101"/>
                    <a:pt x="57" y="93"/>
                  </a:cubicBezTo>
                  <a:cubicBezTo>
                    <a:pt x="51" y="85"/>
                    <a:pt x="44" y="80"/>
                    <a:pt x="35" y="78"/>
                  </a:cubicBezTo>
                  <a:cubicBezTo>
                    <a:pt x="26" y="76"/>
                    <a:pt x="10" y="79"/>
                    <a:pt x="5" y="83"/>
                  </a:cubicBezTo>
                  <a:cubicBezTo>
                    <a:pt x="0" y="87"/>
                    <a:pt x="2" y="97"/>
                    <a:pt x="8" y="102"/>
                  </a:cubicBezTo>
                  <a:cubicBezTo>
                    <a:pt x="14" y="107"/>
                    <a:pt x="33" y="109"/>
                    <a:pt x="41" y="114"/>
                  </a:cubicBezTo>
                  <a:cubicBezTo>
                    <a:pt x="49" y="119"/>
                    <a:pt x="52" y="132"/>
                    <a:pt x="57" y="135"/>
                  </a:cubicBezTo>
                  <a:cubicBezTo>
                    <a:pt x="62" y="138"/>
                    <a:pt x="68" y="133"/>
                    <a:pt x="71" y="135"/>
                  </a:cubicBezTo>
                  <a:cubicBezTo>
                    <a:pt x="74" y="137"/>
                    <a:pt x="74" y="143"/>
                    <a:pt x="78" y="150"/>
                  </a:cubicBezTo>
                  <a:cubicBezTo>
                    <a:pt x="82" y="157"/>
                    <a:pt x="96" y="183"/>
                    <a:pt x="96" y="179"/>
                  </a:cubicBezTo>
                  <a:cubicBezTo>
                    <a:pt x="96" y="175"/>
                    <a:pt x="84" y="140"/>
                    <a:pt x="81" y="126"/>
                  </a:cubicBezTo>
                  <a:cubicBezTo>
                    <a:pt x="78" y="112"/>
                    <a:pt x="82" y="104"/>
                    <a:pt x="80" y="93"/>
                  </a:cubicBezTo>
                  <a:cubicBezTo>
                    <a:pt x="78" y="82"/>
                    <a:pt x="74" y="72"/>
                    <a:pt x="71" y="63"/>
                  </a:cubicBezTo>
                  <a:cubicBezTo>
                    <a:pt x="68" y="54"/>
                    <a:pt x="65" y="48"/>
                    <a:pt x="63" y="41"/>
                  </a:cubicBezTo>
                  <a:cubicBezTo>
                    <a:pt x="61" y="34"/>
                    <a:pt x="59" y="26"/>
                    <a:pt x="57" y="20"/>
                  </a:cubicBezTo>
                  <a:cubicBezTo>
                    <a:pt x="55" y="14"/>
                    <a:pt x="49" y="0"/>
                    <a:pt x="48" y="2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22" name="Freeform 47"/>
            <p:cNvSpPr>
              <a:spLocks noChangeArrowheads="1"/>
            </p:cNvSpPr>
            <p:nvPr/>
          </p:nvSpPr>
          <p:spPr bwMode="auto">
            <a:xfrm>
              <a:off x="3771" y="1124"/>
              <a:ext cx="46" cy="122"/>
            </a:xfrm>
            <a:custGeom>
              <a:avLst/>
              <a:gdLst>
                <a:gd name="T0" fmla="*/ 3 w 54"/>
                <a:gd name="T1" fmla="*/ 0 h 175"/>
                <a:gd name="T2" fmla="*/ 0 w 54"/>
                <a:gd name="T3" fmla="*/ 4 h 175"/>
                <a:gd name="T4" fmla="*/ 4 w 54"/>
                <a:gd name="T5" fmla="*/ 9 h 175"/>
                <a:gd name="T6" fmla="*/ 8 w 54"/>
                <a:gd name="T7" fmla="*/ 15 h 175"/>
                <a:gd name="T8" fmla="*/ 15 w 54"/>
                <a:gd name="T9" fmla="*/ 22 h 175"/>
                <a:gd name="T10" fmla="*/ 24 w 54"/>
                <a:gd name="T11" fmla="*/ 29 h 175"/>
                <a:gd name="T12" fmla="*/ 18 w 54"/>
                <a:gd name="T13" fmla="*/ 19 h 175"/>
                <a:gd name="T14" fmla="*/ 15 w 54"/>
                <a:gd name="T15" fmla="*/ 15 h 175"/>
                <a:gd name="T16" fmla="*/ 12 w 54"/>
                <a:gd name="T17" fmla="*/ 10 h 175"/>
                <a:gd name="T18" fmla="*/ 11 w 54"/>
                <a:gd name="T19" fmla="*/ 7 h 175"/>
                <a:gd name="T20" fmla="*/ 8 w 54"/>
                <a:gd name="T21" fmla="*/ 6 h 175"/>
                <a:gd name="T22" fmla="*/ 3 w 54"/>
                <a:gd name="T23" fmla="*/ 0 h 17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4"/>
                <a:gd name="T37" fmla="*/ 0 h 175"/>
                <a:gd name="T38" fmla="*/ 54 w 54"/>
                <a:gd name="T39" fmla="*/ 175 h 17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4" h="175">
                  <a:moveTo>
                    <a:pt x="6" y="0"/>
                  </a:moveTo>
                  <a:lnTo>
                    <a:pt x="0" y="25"/>
                  </a:lnTo>
                  <a:cubicBezTo>
                    <a:pt x="3" y="48"/>
                    <a:pt x="3" y="40"/>
                    <a:pt x="9" y="54"/>
                  </a:cubicBezTo>
                  <a:cubicBezTo>
                    <a:pt x="10" y="66"/>
                    <a:pt x="12" y="83"/>
                    <a:pt x="18" y="94"/>
                  </a:cubicBezTo>
                  <a:cubicBezTo>
                    <a:pt x="21" y="109"/>
                    <a:pt x="25" y="117"/>
                    <a:pt x="34" y="129"/>
                  </a:cubicBezTo>
                  <a:cubicBezTo>
                    <a:pt x="35" y="143"/>
                    <a:pt x="35" y="171"/>
                    <a:pt x="54" y="175"/>
                  </a:cubicBezTo>
                  <a:cubicBezTo>
                    <a:pt x="52" y="133"/>
                    <a:pt x="53" y="141"/>
                    <a:pt x="40" y="115"/>
                  </a:cubicBezTo>
                  <a:cubicBezTo>
                    <a:pt x="39" y="108"/>
                    <a:pt x="37" y="100"/>
                    <a:pt x="34" y="93"/>
                  </a:cubicBezTo>
                  <a:cubicBezTo>
                    <a:pt x="33" y="82"/>
                    <a:pt x="30" y="72"/>
                    <a:pt x="28" y="61"/>
                  </a:cubicBezTo>
                  <a:cubicBezTo>
                    <a:pt x="28" y="58"/>
                    <a:pt x="28" y="50"/>
                    <a:pt x="25" y="46"/>
                  </a:cubicBezTo>
                  <a:cubicBezTo>
                    <a:pt x="22" y="43"/>
                    <a:pt x="16" y="37"/>
                    <a:pt x="16" y="37"/>
                  </a:cubicBezTo>
                  <a:cubicBezTo>
                    <a:pt x="14" y="25"/>
                    <a:pt x="13" y="9"/>
                    <a:pt x="6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23" name="Freeform 48"/>
            <p:cNvSpPr>
              <a:spLocks noChangeArrowheads="1"/>
            </p:cNvSpPr>
            <p:nvPr/>
          </p:nvSpPr>
          <p:spPr bwMode="auto">
            <a:xfrm>
              <a:off x="3823" y="1252"/>
              <a:ext cx="75" cy="50"/>
            </a:xfrm>
            <a:custGeom>
              <a:avLst/>
              <a:gdLst>
                <a:gd name="T0" fmla="*/ 2 w 86"/>
                <a:gd name="T1" fmla="*/ 0 h 73"/>
                <a:gd name="T2" fmla="*/ 3 w 86"/>
                <a:gd name="T3" fmla="*/ 5 h 73"/>
                <a:gd name="T4" fmla="*/ 11 w 86"/>
                <a:gd name="T5" fmla="*/ 7 h 73"/>
                <a:gd name="T6" fmla="*/ 24 w 86"/>
                <a:gd name="T7" fmla="*/ 8 h 73"/>
                <a:gd name="T8" fmla="*/ 31 w 86"/>
                <a:gd name="T9" fmla="*/ 8 h 73"/>
                <a:gd name="T10" fmla="*/ 38 w 86"/>
                <a:gd name="T11" fmla="*/ 10 h 73"/>
                <a:gd name="T12" fmla="*/ 44 w 86"/>
                <a:gd name="T13" fmla="*/ 10 h 73"/>
                <a:gd name="T14" fmla="*/ 37 w 86"/>
                <a:gd name="T15" fmla="*/ 5 h 73"/>
                <a:gd name="T16" fmla="*/ 32 w 86"/>
                <a:gd name="T17" fmla="*/ 3 h 73"/>
                <a:gd name="T18" fmla="*/ 18 w 86"/>
                <a:gd name="T19" fmla="*/ 3 h 73"/>
                <a:gd name="T20" fmla="*/ 12 w 86"/>
                <a:gd name="T21" fmla="*/ 3 h 73"/>
                <a:gd name="T22" fmla="*/ 3 w 86"/>
                <a:gd name="T23" fmla="*/ 0 h 73"/>
                <a:gd name="T24" fmla="*/ 2 w 86"/>
                <a:gd name="T25" fmla="*/ 0 h 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6"/>
                <a:gd name="T40" fmla="*/ 0 h 73"/>
                <a:gd name="T41" fmla="*/ 86 w 86"/>
                <a:gd name="T42" fmla="*/ 73 h 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6" h="73">
                  <a:moveTo>
                    <a:pt x="2" y="0"/>
                  </a:moveTo>
                  <a:cubicBezTo>
                    <a:pt x="3" y="17"/>
                    <a:pt x="0" y="23"/>
                    <a:pt x="8" y="34"/>
                  </a:cubicBezTo>
                  <a:cubicBezTo>
                    <a:pt x="10" y="43"/>
                    <a:pt x="14" y="42"/>
                    <a:pt x="23" y="43"/>
                  </a:cubicBezTo>
                  <a:cubicBezTo>
                    <a:pt x="30" y="47"/>
                    <a:pt x="40" y="48"/>
                    <a:pt x="48" y="49"/>
                  </a:cubicBezTo>
                  <a:cubicBezTo>
                    <a:pt x="53" y="51"/>
                    <a:pt x="57" y="54"/>
                    <a:pt x="62" y="57"/>
                  </a:cubicBezTo>
                  <a:cubicBezTo>
                    <a:pt x="66" y="62"/>
                    <a:pt x="68" y="64"/>
                    <a:pt x="74" y="66"/>
                  </a:cubicBezTo>
                  <a:cubicBezTo>
                    <a:pt x="78" y="72"/>
                    <a:pt x="79" y="73"/>
                    <a:pt x="86" y="69"/>
                  </a:cubicBezTo>
                  <a:cubicBezTo>
                    <a:pt x="83" y="53"/>
                    <a:pt x="80" y="52"/>
                    <a:pt x="72" y="39"/>
                  </a:cubicBezTo>
                  <a:cubicBezTo>
                    <a:pt x="68" y="34"/>
                    <a:pt x="63" y="22"/>
                    <a:pt x="63" y="22"/>
                  </a:cubicBezTo>
                  <a:cubicBezTo>
                    <a:pt x="52" y="26"/>
                    <a:pt x="48" y="26"/>
                    <a:pt x="36" y="24"/>
                  </a:cubicBezTo>
                  <a:cubicBezTo>
                    <a:pt x="24" y="15"/>
                    <a:pt x="43" y="29"/>
                    <a:pt x="24" y="19"/>
                  </a:cubicBezTo>
                  <a:cubicBezTo>
                    <a:pt x="15" y="15"/>
                    <a:pt x="16" y="2"/>
                    <a:pt x="6" y="0"/>
                  </a:cubicBezTo>
                  <a:cubicBezTo>
                    <a:pt x="1" y="4"/>
                    <a:pt x="2" y="5"/>
                    <a:pt x="2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24" name="Freeform 49"/>
            <p:cNvSpPr>
              <a:spLocks noChangeArrowheads="1"/>
            </p:cNvSpPr>
            <p:nvPr/>
          </p:nvSpPr>
          <p:spPr bwMode="auto">
            <a:xfrm>
              <a:off x="3943" y="1163"/>
              <a:ext cx="95" cy="109"/>
            </a:xfrm>
            <a:custGeom>
              <a:avLst/>
              <a:gdLst>
                <a:gd name="T0" fmla="*/ 45 w 111"/>
                <a:gd name="T1" fmla="*/ 0 h 156"/>
                <a:gd name="T2" fmla="*/ 34 w 111"/>
                <a:gd name="T3" fmla="*/ 1 h 156"/>
                <a:gd name="T4" fmla="*/ 11 w 111"/>
                <a:gd name="T5" fmla="*/ 2 h 156"/>
                <a:gd name="T6" fmla="*/ 7 w 111"/>
                <a:gd name="T7" fmla="*/ 6 h 156"/>
                <a:gd name="T8" fmla="*/ 5 w 111"/>
                <a:gd name="T9" fmla="*/ 10 h 156"/>
                <a:gd name="T10" fmla="*/ 7 w 111"/>
                <a:gd name="T11" fmla="*/ 12 h 156"/>
                <a:gd name="T12" fmla="*/ 3 w 111"/>
                <a:gd name="T13" fmla="*/ 15 h 156"/>
                <a:gd name="T14" fmla="*/ 7 w 111"/>
                <a:gd name="T15" fmla="*/ 18 h 156"/>
                <a:gd name="T16" fmla="*/ 11 w 111"/>
                <a:gd name="T17" fmla="*/ 21 h 156"/>
                <a:gd name="T18" fmla="*/ 7 w 111"/>
                <a:gd name="T19" fmla="*/ 24 h 156"/>
                <a:gd name="T20" fmla="*/ 11 w 111"/>
                <a:gd name="T21" fmla="*/ 26 h 156"/>
                <a:gd name="T22" fmla="*/ 20 w 111"/>
                <a:gd name="T23" fmla="*/ 24 h 156"/>
                <a:gd name="T24" fmla="*/ 23 w 111"/>
                <a:gd name="T25" fmla="*/ 15 h 156"/>
                <a:gd name="T26" fmla="*/ 26 w 111"/>
                <a:gd name="T27" fmla="*/ 21 h 156"/>
                <a:gd name="T28" fmla="*/ 30 w 111"/>
                <a:gd name="T29" fmla="*/ 24 h 156"/>
                <a:gd name="T30" fmla="*/ 28 w 111"/>
                <a:gd name="T31" fmla="*/ 19 h 156"/>
                <a:gd name="T32" fmla="*/ 33 w 111"/>
                <a:gd name="T33" fmla="*/ 12 h 156"/>
                <a:gd name="T34" fmla="*/ 32 w 111"/>
                <a:gd name="T35" fmla="*/ 8 h 156"/>
                <a:gd name="T36" fmla="*/ 24 w 111"/>
                <a:gd name="T37" fmla="*/ 10 h 156"/>
                <a:gd name="T38" fmla="*/ 16 w 111"/>
                <a:gd name="T39" fmla="*/ 9 h 156"/>
                <a:gd name="T40" fmla="*/ 19 w 111"/>
                <a:gd name="T41" fmla="*/ 6 h 156"/>
                <a:gd name="T42" fmla="*/ 28 w 111"/>
                <a:gd name="T43" fmla="*/ 6 h 156"/>
                <a:gd name="T44" fmla="*/ 36 w 111"/>
                <a:gd name="T45" fmla="*/ 6 h 156"/>
                <a:gd name="T46" fmla="*/ 45 w 111"/>
                <a:gd name="T47" fmla="*/ 5 h 156"/>
                <a:gd name="T48" fmla="*/ 50 w 111"/>
                <a:gd name="T49" fmla="*/ 2 h 156"/>
                <a:gd name="T50" fmla="*/ 45 w 111"/>
                <a:gd name="T51" fmla="*/ 0 h 15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1"/>
                <a:gd name="T79" fmla="*/ 0 h 156"/>
                <a:gd name="T80" fmla="*/ 111 w 111"/>
                <a:gd name="T81" fmla="*/ 156 h 15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1" h="156">
                  <a:moveTo>
                    <a:pt x="98" y="0"/>
                  </a:moveTo>
                  <a:cubicBezTo>
                    <a:pt x="75" y="2"/>
                    <a:pt x="87" y="8"/>
                    <a:pt x="75" y="10"/>
                  </a:cubicBezTo>
                  <a:cubicBezTo>
                    <a:pt x="72" y="10"/>
                    <a:pt x="25" y="3"/>
                    <a:pt x="23" y="15"/>
                  </a:cubicBezTo>
                  <a:cubicBezTo>
                    <a:pt x="25" y="26"/>
                    <a:pt x="23" y="27"/>
                    <a:pt x="14" y="33"/>
                  </a:cubicBezTo>
                  <a:cubicBezTo>
                    <a:pt x="15" y="43"/>
                    <a:pt x="20" y="54"/>
                    <a:pt x="11" y="61"/>
                  </a:cubicBezTo>
                  <a:cubicBezTo>
                    <a:pt x="8" y="68"/>
                    <a:pt x="10" y="69"/>
                    <a:pt x="14" y="75"/>
                  </a:cubicBezTo>
                  <a:cubicBezTo>
                    <a:pt x="16" y="84"/>
                    <a:pt x="12" y="86"/>
                    <a:pt x="3" y="88"/>
                  </a:cubicBezTo>
                  <a:cubicBezTo>
                    <a:pt x="1" y="99"/>
                    <a:pt x="0" y="106"/>
                    <a:pt x="14" y="109"/>
                  </a:cubicBezTo>
                  <a:cubicBezTo>
                    <a:pt x="21" y="112"/>
                    <a:pt x="20" y="118"/>
                    <a:pt x="23" y="124"/>
                  </a:cubicBezTo>
                  <a:cubicBezTo>
                    <a:pt x="25" y="133"/>
                    <a:pt x="23" y="139"/>
                    <a:pt x="15" y="144"/>
                  </a:cubicBezTo>
                  <a:cubicBezTo>
                    <a:pt x="17" y="150"/>
                    <a:pt x="18" y="153"/>
                    <a:pt x="24" y="156"/>
                  </a:cubicBezTo>
                  <a:cubicBezTo>
                    <a:pt x="31" y="154"/>
                    <a:pt x="36" y="148"/>
                    <a:pt x="42" y="144"/>
                  </a:cubicBezTo>
                  <a:cubicBezTo>
                    <a:pt x="41" y="128"/>
                    <a:pt x="33" y="103"/>
                    <a:pt x="50" y="93"/>
                  </a:cubicBezTo>
                  <a:cubicBezTo>
                    <a:pt x="52" y="105"/>
                    <a:pt x="46" y="116"/>
                    <a:pt x="56" y="126"/>
                  </a:cubicBezTo>
                  <a:cubicBezTo>
                    <a:pt x="57" y="134"/>
                    <a:pt x="58" y="141"/>
                    <a:pt x="65" y="145"/>
                  </a:cubicBezTo>
                  <a:cubicBezTo>
                    <a:pt x="70" y="134"/>
                    <a:pt x="64" y="123"/>
                    <a:pt x="62" y="112"/>
                  </a:cubicBezTo>
                  <a:cubicBezTo>
                    <a:pt x="65" y="97"/>
                    <a:pt x="55" y="81"/>
                    <a:pt x="72" y="73"/>
                  </a:cubicBezTo>
                  <a:cubicBezTo>
                    <a:pt x="79" y="64"/>
                    <a:pt x="75" y="59"/>
                    <a:pt x="69" y="51"/>
                  </a:cubicBezTo>
                  <a:cubicBezTo>
                    <a:pt x="61" y="52"/>
                    <a:pt x="61" y="56"/>
                    <a:pt x="54" y="60"/>
                  </a:cubicBezTo>
                  <a:cubicBezTo>
                    <a:pt x="37" y="57"/>
                    <a:pt x="43" y="60"/>
                    <a:pt x="35" y="54"/>
                  </a:cubicBezTo>
                  <a:cubicBezTo>
                    <a:pt x="31" y="45"/>
                    <a:pt x="28" y="39"/>
                    <a:pt x="41" y="36"/>
                  </a:cubicBezTo>
                  <a:cubicBezTo>
                    <a:pt x="49" y="32"/>
                    <a:pt x="53" y="33"/>
                    <a:pt x="62" y="34"/>
                  </a:cubicBezTo>
                  <a:cubicBezTo>
                    <a:pt x="67" y="36"/>
                    <a:pt x="73" y="36"/>
                    <a:pt x="78" y="39"/>
                  </a:cubicBezTo>
                  <a:cubicBezTo>
                    <a:pt x="85" y="36"/>
                    <a:pt x="90" y="31"/>
                    <a:pt x="98" y="30"/>
                  </a:cubicBezTo>
                  <a:cubicBezTo>
                    <a:pt x="104" y="26"/>
                    <a:pt x="107" y="19"/>
                    <a:pt x="111" y="13"/>
                  </a:cubicBezTo>
                  <a:cubicBezTo>
                    <a:pt x="107" y="8"/>
                    <a:pt x="102" y="4"/>
                    <a:pt x="98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25" name="Freeform 50"/>
            <p:cNvSpPr>
              <a:spLocks noChangeArrowheads="1"/>
            </p:cNvSpPr>
            <p:nvPr/>
          </p:nvSpPr>
          <p:spPr bwMode="auto">
            <a:xfrm>
              <a:off x="3911" y="772"/>
              <a:ext cx="25" cy="67"/>
            </a:xfrm>
            <a:custGeom>
              <a:avLst/>
              <a:gdLst>
                <a:gd name="T0" fmla="*/ 5 w 30"/>
                <a:gd name="T1" fmla="*/ 0 h 94"/>
                <a:gd name="T2" fmla="*/ 0 w 30"/>
                <a:gd name="T3" fmla="*/ 3 h 94"/>
                <a:gd name="T4" fmla="*/ 3 w 30"/>
                <a:gd name="T5" fmla="*/ 7 h 94"/>
                <a:gd name="T6" fmla="*/ 1 w 30"/>
                <a:gd name="T7" fmla="*/ 11 h 94"/>
                <a:gd name="T8" fmla="*/ 7 w 30"/>
                <a:gd name="T9" fmla="*/ 17 h 94"/>
                <a:gd name="T10" fmla="*/ 13 w 30"/>
                <a:gd name="T11" fmla="*/ 15 h 94"/>
                <a:gd name="T12" fmla="*/ 9 w 30"/>
                <a:gd name="T13" fmla="*/ 11 h 94"/>
                <a:gd name="T14" fmla="*/ 5 w 30"/>
                <a:gd name="T15" fmla="*/ 0 h 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"/>
                <a:gd name="T25" fmla="*/ 0 h 94"/>
                <a:gd name="T26" fmla="*/ 30 w 30"/>
                <a:gd name="T27" fmla="*/ 94 h 9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" h="94">
                  <a:moveTo>
                    <a:pt x="12" y="0"/>
                  </a:moveTo>
                  <a:cubicBezTo>
                    <a:pt x="9" y="6"/>
                    <a:pt x="4" y="11"/>
                    <a:pt x="0" y="16"/>
                  </a:cubicBezTo>
                  <a:cubicBezTo>
                    <a:pt x="1" y="23"/>
                    <a:pt x="3" y="30"/>
                    <a:pt x="6" y="37"/>
                  </a:cubicBezTo>
                  <a:cubicBezTo>
                    <a:pt x="3" y="45"/>
                    <a:pt x="4" y="53"/>
                    <a:pt x="1" y="61"/>
                  </a:cubicBezTo>
                  <a:cubicBezTo>
                    <a:pt x="3" y="81"/>
                    <a:pt x="2" y="83"/>
                    <a:pt x="16" y="94"/>
                  </a:cubicBezTo>
                  <a:cubicBezTo>
                    <a:pt x="24" y="92"/>
                    <a:pt x="27" y="90"/>
                    <a:pt x="30" y="82"/>
                  </a:cubicBezTo>
                  <a:cubicBezTo>
                    <a:pt x="28" y="73"/>
                    <a:pt x="26" y="69"/>
                    <a:pt x="22" y="61"/>
                  </a:cubicBezTo>
                  <a:cubicBezTo>
                    <a:pt x="19" y="40"/>
                    <a:pt x="18" y="20"/>
                    <a:pt x="12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26" name="Freeform 51"/>
            <p:cNvSpPr>
              <a:spLocks noChangeArrowheads="1"/>
            </p:cNvSpPr>
            <p:nvPr/>
          </p:nvSpPr>
          <p:spPr bwMode="auto">
            <a:xfrm>
              <a:off x="3927" y="883"/>
              <a:ext cx="70" cy="111"/>
            </a:xfrm>
            <a:custGeom>
              <a:avLst/>
              <a:gdLst>
                <a:gd name="T0" fmla="*/ 6 w 81"/>
                <a:gd name="T1" fmla="*/ 1 h 158"/>
                <a:gd name="T2" fmla="*/ 0 w 81"/>
                <a:gd name="T3" fmla="*/ 4 h 158"/>
                <a:gd name="T4" fmla="*/ 3 w 81"/>
                <a:gd name="T5" fmla="*/ 8 h 158"/>
                <a:gd name="T6" fmla="*/ 3 w 81"/>
                <a:gd name="T7" fmla="*/ 18 h 158"/>
                <a:gd name="T8" fmla="*/ 9 w 81"/>
                <a:gd name="T9" fmla="*/ 18 h 158"/>
                <a:gd name="T10" fmla="*/ 10 w 81"/>
                <a:gd name="T11" fmla="*/ 20 h 158"/>
                <a:gd name="T12" fmla="*/ 14 w 81"/>
                <a:gd name="T13" fmla="*/ 21 h 158"/>
                <a:gd name="T14" fmla="*/ 19 w 81"/>
                <a:gd name="T15" fmla="*/ 24 h 158"/>
                <a:gd name="T16" fmla="*/ 22 w 81"/>
                <a:gd name="T17" fmla="*/ 22 h 158"/>
                <a:gd name="T18" fmla="*/ 30 w 81"/>
                <a:gd name="T19" fmla="*/ 22 h 158"/>
                <a:gd name="T20" fmla="*/ 30 w 81"/>
                <a:gd name="T21" fmla="*/ 19 h 158"/>
                <a:gd name="T22" fmla="*/ 22 w 81"/>
                <a:gd name="T23" fmla="*/ 18 h 158"/>
                <a:gd name="T24" fmla="*/ 19 w 81"/>
                <a:gd name="T25" fmla="*/ 15 h 158"/>
                <a:gd name="T26" fmla="*/ 16 w 81"/>
                <a:gd name="T27" fmla="*/ 13 h 158"/>
                <a:gd name="T28" fmla="*/ 19 w 81"/>
                <a:gd name="T29" fmla="*/ 9 h 158"/>
                <a:gd name="T30" fmla="*/ 16 w 81"/>
                <a:gd name="T31" fmla="*/ 6 h 158"/>
                <a:gd name="T32" fmla="*/ 20 w 81"/>
                <a:gd name="T33" fmla="*/ 4 h 158"/>
                <a:gd name="T34" fmla="*/ 14 w 81"/>
                <a:gd name="T35" fmla="*/ 1 h 158"/>
                <a:gd name="T36" fmla="*/ 9 w 81"/>
                <a:gd name="T37" fmla="*/ 1 h 158"/>
                <a:gd name="T38" fmla="*/ 6 w 81"/>
                <a:gd name="T39" fmla="*/ 1 h 15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1"/>
                <a:gd name="T61" fmla="*/ 0 h 158"/>
                <a:gd name="T62" fmla="*/ 81 w 81"/>
                <a:gd name="T63" fmla="*/ 158 h 15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1" h="158">
                  <a:moveTo>
                    <a:pt x="12" y="2"/>
                  </a:moveTo>
                  <a:cubicBezTo>
                    <a:pt x="8" y="8"/>
                    <a:pt x="3" y="13"/>
                    <a:pt x="0" y="20"/>
                  </a:cubicBezTo>
                  <a:cubicBezTo>
                    <a:pt x="5" y="31"/>
                    <a:pt x="6" y="35"/>
                    <a:pt x="8" y="49"/>
                  </a:cubicBezTo>
                  <a:cubicBezTo>
                    <a:pt x="7" y="69"/>
                    <a:pt x="4" y="87"/>
                    <a:pt x="6" y="107"/>
                  </a:cubicBezTo>
                  <a:cubicBezTo>
                    <a:pt x="8" y="106"/>
                    <a:pt x="14" y="101"/>
                    <a:pt x="17" y="103"/>
                  </a:cubicBezTo>
                  <a:cubicBezTo>
                    <a:pt x="20" y="105"/>
                    <a:pt x="17" y="112"/>
                    <a:pt x="20" y="115"/>
                  </a:cubicBezTo>
                  <a:cubicBezTo>
                    <a:pt x="22" y="118"/>
                    <a:pt x="29" y="122"/>
                    <a:pt x="29" y="122"/>
                  </a:cubicBezTo>
                  <a:cubicBezTo>
                    <a:pt x="29" y="133"/>
                    <a:pt x="27" y="158"/>
                    <a:pt x="38" y="140"/>
                  </a:cubicBezTo>
                  <a:cubicBezTo>
                    <a:pt x="39" y="133"/>
                    <a:pt x="41" y="131"/>
                    <a:pt x="48" y="128"/>
                  </a:cubicBezTo>
                  <a:cubicBezTo>
                    <a:pt x="55" y="130"/>
                    <a:pt x="59" y="133"/>
                    <a:pt x="65" y="134"/>
                  </a:cubicBezTo>
                  <a:cubicBezTo>
                    <a:pt x="81" y="131"/>
                    <a:pt x="76" y="112"/>
                    <a:pt x="63" y="109"/>
                  </a:cubicBezTo>
                  <a:cubicBezTo>
                    <a:pt x="58" y="107"/>
                    <a:pt x="53" y="106"/>
                    <a:pt x="48" y="104"/>
                  </a:cubicBezTo>
                  <a:cubicBezTo>
                    <a:pt x="45" y="100"/>
                    <a:pt x="42" y="95"/>
                    <a:pt x="39" y="91"/>
                  </a:cubicBezTo>
                  <a:cubicBezTo>
                    <a:pt x="38" y="85"/>
                    <a:pt x="36" y="79"/>
                    <a:pt x="33" y="73"/>
                  </a:cubicBezTo>
                  <a:cubicBezTo>
                    <a:pt x="31" y="64"/>
                    <a:pt x="33" y="58"/>
                    <a:pt x="41" y="53"/>
                  </a:cubicBezTo>
                  <a:cubicBezTo>
                    <a:pt x="48" y="44"/>
                    <a:pt x="47" y="38"/>
                    <a:pt x="35" y="35"/>
                  </a:cubicBezTo>
                  <a:cubicBezTo>
                    <a:pt x="36" y="28"/>
                    <a:pt x="39" y="26"/>
                    <a:pt x="42" y="20"/>
                  </a:cubicBezTo>
                  <a:cubicBezTo>
                    <a:pt x="41" y="13"/>
                    <a:pt x="35" y="8"/>
                    <a:pt x="29" y="4"/>
                  </a:cubicBezTo>
                  <a:cubicBezTo>
                    <a:pt x="25" y="9"/>
                    <a:pt x="23" y="13"/>
                    <a:pt x="18" y="7"/>
                  </a:cubicBezTo>
                  <a:cubicBezTo>
                    <a:pt x="17" y="0"/>
                    <a:pt x="19" y="2"/>
                    <a:pt x="12" y="2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27" name="Freeform 52"/>
            <p:cNvSpPr>
              <a:spLocks noChangeArrowheads="1"/>
            </p:cNvSpPr>
            <p:nvPr/>
          </p:nvSpPr>
          <p:spPr bwMode="auto">
            <a:xfrm>
              <a:off x="3976" y="1029"/>
              <a:ext cx="74" cy="74"/>
            </a:xfrm>
            <a:custGeom>
              <a:avLst/>
              <a:gdLst>
                <a:gd name="T0" fmla="*/ 26 w 85"/>
                <a:gd name="T1" fmla="*/ 0 h 105"/>
                <a:gd name="T2" fmla="*/ 22 w 85"/>
                <a:gd name="T3" fmla="*/ 3 h 105"/>
                <a:gd name="T4" fmla="*/ 16 w 85"/>
                <a:gd name="T5" fmla="*/ 6 h 105"/>
                <a:gd name="T6" fmla="*/ 8 w 85"/>
                <a:gd name="T7" fmla="*/ 6 h 105"/>
                <a:gd name="T8" fmla="*/ 3 w 85"/>
                <a:gd name="T9" fmla="*/ 8 h 105"/>
                <a:gd name="T10" fmla="*/ 3 w 85"/>
                <a:gd name="T11" fmla="*/ 13 h 105"/>
                <a:gd name="T12" fmla="*/ 7 w 85"/>
                <a:gd name="T13" fmla="*/ 13 h 105"/>
                <a:gd name="T14" fmla="*/ 13 w 85"/>
                <a:gd name="T15" fmla="*/ 11 h 105"/>
                <a:gd name="T16" fmla="*/ 17 w 85"/>
                <a:gd name="T17" fmla="*/ 13 h 105"/>
                <a:gd name="T18" fmla="*/ 29 w 85"/>
                <a:gd name="T19" fmla="*/ 18 h 105"/>
                <a:gd name="T20" fmla="*/ 36 w 85"/>
                <a:gd name="T21" fmla="*/ 13 h 105"/>
                <a:gd name="T22" fmla="*/ 43 w 85"/>
                <a:gd name="T23" fmla="*/ 12 h 105"/>
                <a:gd name="T24" fmla="*/ 37 w 85"/>
                <a:gd name="T25" fmla="*/ 6 h 105"/>
                <a:gd name="T26" fmla="*/ 26 w 85"/>
                <a:gd name="T27" fmla="*/ 0 h 10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5"/>
                <a:gd name="T43" fmla="*/ 0 h 105"/>
                <a:gd name="T44" fmla="*/ 85 w 85"/>
                <a:gd name="T45" fmla="*/ 105 h 10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5" h="105">
                  <a:moveTo>
                    <a:pt x="52" y="0"/>
                  </a:moveTo>
                  <a:cubicBezTo>
                    <a:pt x="50" y="6"/>
                    <a:pt x="47" y="12"/>
                    <a:pt x="44" y="18"/>
                  </a:cubicBezTo>
                  <a:cubicBezTo>
                    <a:pt x="43" y="28"/>
                    <a:pt x="42" y="28"/>
                    <a:pt x="32" y="30"/>
                  </a:cubicBezTo>
                  <a:cubicBezTo>
                    <a:pt x="27" y="33"/>
                    <a:pt x="21" y="33"/>
                    <a:pt x="16" y="35"/>
                  </a:cubicBezTo>
                  <a:cubicBezTo>
                    <a:pt x="13" y="39"/>
                    <a:pt x="11" y="44"/>
                    <a:pt x="8" y="48"/>
                  </a:cubicBezTo>
                  <a:cubicBezTo>
                    <a:pt x="4" y="66"/>
                    <a:pt x="0" y="42"/>
                    <a:pt x="4" y="74"/>
                  </a:cubicBezTo>
                  <a:cubicBezTo>
                    <a:pt x="7" y="73"/>
                    <a:pt x="10" y="73"/>
                    <a:pt x="13" y="71"/>
                  </a:cubicBezTo>
                  <a:cubicBezTo>
                    <a:pt x="19" y="67"/>
                    <a:pt x="17" y="64"/>
                    <a:pt x="25" y="62"/>
                  </a:cubicBezTo>
                  <a:cubicBezTo>
                    <a:pt x="32" y="59"/>
                    <a:pt x="31" y="64"/>
                    <a:pt x="34" y="69"/>
                  </a:cubicBezTo>
                  <a:cubicBezTo>
                    <a:pt x="37" y="82"/>
                    <a:pt x="44" y="96"/>
                    <a:pt x="58" y="99"/>
                  </a:cubicBezTo>
                  <a:cubicBezTo>
                    <a:pt x="70" y="105"/>
                    <a:pt x="60" y="78"/>
                    <a:pt x="71" y="72"/>
                  </a:cubicBezTo>
                  <a:cubicBezTo>
                    <a:pt x="78" y="74"/>
                    <a:pt x="80" y="74"/>
                    <a:pt x="85" y="68"/>
                  </a:cubicBezTo>
                  <a:cubicBezTo>
                    <a:pt x="82" y="56"/>
                    <a:pt x="80" y="49"/>
                    <a:pt x="74" y="39"/>
                  </a:cubicBezTo>
                  <a:cubicBezTo>
                    <a:pt x="73" y="6"/>
                    <a:pt x="80" y="6"/>
                    <a:pt x="52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28" name="Freeform 53"/>
            <p:cNvSpPr>
              <a:spLocks noChangeArrowheads="1"/>
            </p:cNvSpPr>
            <p:nvPr/>
          </p:nvSpPr>
          <p:spPr bwMode="auto">
            <a:xfrm>
              <a:off x="4064" y="1161"/>
              <a:ext cx="33" cy="46"/>
            </a:xfrm>
            <a:custGeom>
              <a:avLst/>
              <a:gdLst>
                <a:gd name="T0" fmla="*/ 3 w 38"/>
                <a:gd name="T1" fmla="*/ 4 h 66"/>
                <a:gd name="T2" fmla="*/ 13 w 38"/>
                <a:gd name="T3" fmla="*/ 10 h 66"/>
                <a:gd name="T4" fmla="*/ 15 w 38"/>
                <a:gd name="T5" fmla="*/ 8 h 66"/>
                <a:gd name="T6" fmla="*/ 19 w 38"/>
                <a:gd name="T7" fmla="*/ 7 h 66"/>
                <a:gd name="T8" fmla="*/ 15 w 38"/>
                <a:gd name="T9" fmla="*/ 4 h 66"/>
                <a:gd name="T10" fmla="*/ 10 w 38"/>
                <a:gd name="T11" fmla="*/ 2 h 66"/>
                <a:gd name="T12" fmla="*/ 6 w 38"/>
                <a:gd name="T13" fmla="*/ 1 h 66"/>
                <a:gd name="T14" fmla="*/ 2 w 38"/>
                <a:gd name="T15" fmla="*/ 2 h 66"/>
                <a:gd name="T16" fmla="*/ 3 w 38"/>
                <a:gd name="T17" fmla="*/ 4 h 6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8"/>
                <a:gd name="T28" fmla="*/ 0 h 66"/>
                <a:gd name="T29" fmla="*/ 38 w 38"/>
                <a:gd name="T30" fmla="*/ 66 h 6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8" h="66">
                  <a:moveTo>
                    <a:pt x="6" y="27"/>
                  </a:moveTo>
                  <a:cubicBezTo>
                    <a:pt x="8" y="52"/>
                    <a:pt x="5" y="58"/>
                    <a:pt x="26" y="66"/>
                  </a:cubicBezTo>
                  <a:cubicBezTo>
                    <a:pt x="36" y="63"/>
                    <a:pt x="33" y="61"/>
                    <a:pt x="30" y="52"/>
                  </a:cubicBezTo>
                  <a:cubicBezTo>
                    <a:pt x="28" y="41"/>
                    <a:pt x="34" y="49"/>
                    <a:pt x="38" y="40"/>
                  </a:cubicBezTo>
                  <a:cubicBezTo>
                    <a:pt x="34" y="35"/>
                    <a:pt x="33" y="30"/>
                    <a:pt x="30" y="25"/>
                  </a:cubicBezTo>
                  <a:cubicBezTo>
                    <a:pt x="29" y="14"/>
                    <a:pt x="30" y="0"/>
                    <a:pt x="20" y="13"/>
                  </a:cubicBezTo>
                  <a:cubicBezTo>
                    <a:pt x="14" y="9"/>
                    <a:pt x="12" y="8"/>
                    <a:pt x="11" y="1"/>
                  </a:cubicBezTo>
                  <a:cubicBezTo>
                    <a:pt x="5" y="4"/>
                    <a:pt x="3" y="5"/>
                    <a:pt x="2" y="12"/>
                  </a:cubicBezTo>
                  <a:cubicBezTo>
                    <a:pt x="3" y="25"/>
                    <a:pt x="0" y="21"/>
                    <a:pt x="6" y="27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29" name="Freeform 54"/>
            <p:cNvSpPr>
              <a:spLocks noChangeArrowheads="1"/>
            </p:cNvSpPr>
            <p:nvPr/>
          </p:nvSpPr>
          <p:spPr bwMode="auto">
            <a:xfrm>
              <a:off x="4045" y="1238"/>
              <a:ext cx="21" cy="16"/>
            </a:xfrm>
            <a:custGeom>
              <a:avLst/>
              <a:gdLst>
                <a:gd name="T0" fmla="*/ 0 w 24"/>
                <a:gd name="T1" fmla="*/ 0 h 23"/>
                <a:gd name="T2" fmla="*/ 4 w 24"/>
                <a:gd name="T3" fmla="*/ 4 h 23"/>
                <a:gd name="T4" fmla="*/ 12 w 24"/>
                <a:gd name="T5" fmla="*/ 2 h 23"/>
                <a:gd name="T6" fmla="*/ 0 w 24"/>
                <a:gd name="T7" fmla="*/ 0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23"/>
                <a:gd name="T14" fmla="*/ 24 w 24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23">
                  <a:moveTo>
                    <a:pt x="0" y="0"/>
                  </a:moveTo>
                  <a:cubicBezTo>
                    <a:pt x="1" y="8"/>
                    <a:pt x="3" y="16"/>
                    <a:pt x="6" y="23"/>
                  </a:cubicBezTo>
                  <a:cubicBezTo>
                    <a:pt x="19" y="20"/>
                    <a:pt x="19" y="22"/>
                    <a:pt x="24" y="11"/>
                  </a:cubicBezTo>
                  <a:cubicBezTo>
                    <a:pt x="20" y="0"/>
                    <a:pt x="4" y="8"/>
                    <a:pt x="0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30" name="Freeform 55"/>
            <p:cNvSpPr>
              <a:spLocks noChangeArrowheads="1"/>
            </p:cNvSpPr>
            <p:nvPr/>
          </p:nvSpPr>
          <p:spPr bwMode="auto">
            <a:xfrm>
              <a:off x="4076" y="1228"/>
              <a:ext cx="52" cy="35"/>
            </a:xfrm>
            <a:custGeom>
              <a:avLst/>
              <a:gdLst>
                <a:gd name="T0" fmla="*/ 4 w 60"/>
                <a:gd name="T1" fmla="*/ 0 h 49"/>
                <a:gd name="T2" fmla="*/ 0 w 60"/>
                <a:gd name="T3" fmla="*/ 3 h 49"/>
                <a:gd name="T4" fmla="*/ 14 w 60"/>
                <a:gd name="T5" fmla="*/ 6 h 49"/>
                <a:gd name="T6" fmla="*/ 20 w 60"/>
                <a:gd name="T7" fmla="*/ 9 h 49"/>
                <a:gd name="T8" fmla="*/ 29 w 60"/>
                <a:gd name="T9" fmla="*/ 8 h 49"/>
                <a:gd name="T10" fmla="*/ 23 w 60"/>
                <a:gd name="T11" fmla="*/ 4 h 49"/>
                <a:gd name="T12" fmla="*/ 14 w 60"/>
                <a:gd name="T13" fmla="*/ 1 h 49"/>
                <a:gd name="T14" fmla="*/ 9 w 60"/>
                <a:gd name="T15" fmla="*/ 3 h 49"/>
                <a:gd name="T16" fmla="*/ 4 w 60"/>
                <a:gd name="T17" fmla="*/ 0 h 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0"/>
                <a:gd name="T28" fmla="*/ 0 h 49"/>
                <a:gd name="T29" fmla="*/ 60 w 60"/>
                <a:gd name="T30" fmla="*/ 49 h 4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0" h="49">
                  <a:moveTo>
                    <a:pt x="9" y="0"/>
                  </a:moveTo>
                  <a:cubicBezTo>
                    <a:pt x="8" y="7"/>
                    <a:pt x="0" y="18"/>
                    <a:pt x="0" y="18"/>
                  </a:cubicBezTo>
                  <a:cubicBezTo>
                    <a:pt x="2" y="36"/>
                    <a:pt x="9" y="31"/>
                    <a:pt x="28" y="33"/>
                  </a:cubicBezTo>
                  <a:cubicBezTo>
                    <a:pt x="33" y="40"/>
                    <a:pt x="33" y="44"/>
                    <a:pt x="42" y="46"/>
                  </a:cubicBezTo>
                  <a:cubicBezTo>
                    <a:pt x="49" y="49"/>
                    <a:pt x="56" y="49"/>
                    <a:pt x="60" y="42"/>
                  </a:cubicBezTo>
                  <a:cubicBezTo>
                    <a:pt x="58" y="32"/>
                    <a:pt x="59" y="26"/>
                    <a:pt x="49" y="24"/>
                  </a:cubicBezTo>
                  <a:cubicBezTo>
                    <a:pt x="47" y="12"/>
                    <a:pt x="41" y="5"/>
                    <a:pt x="28" y="3"/>
                  </a:cubicBezTo>
                  <a:cubicBezTo>
                    <a:pt x="23" y="10"/>
                    <a:pt x="30" y="23"/>
                    <a:pt x="19" y="16"/>
                  </a:cubicBezTo>
                  <a:cubicBezTo>
                    <a:pt x="17" y="6"/>
                    <a:pt x="20" y="0"/>
                    <a:pt x="9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31" name="Freeform 56"/>
            <p:cNvSpPr>
              <a:spLocks noChangeArrowheads="1"/>
            </p:cNvSpPr>
            <p:nvPr/>
          </p:nvSpPr>
          <p:spPr bwMode="auto">
            <a:xfrm>
              <a:off x="4156" y="1294"/>
              <a:ext cx="27" cy="31"/>
            </a:xfrm>
            <a:custGeom>
              <a:avLst/>
              <a:gdLst>
                <a:gd name="T0" fmla="*/ 12 w 32"/>
                <a:gd name="T1" fmla="*/ 0 h 44"/>
                <a:gd name="T2" fmla="*/ 4 w 32"/>
                <a:gd name="T3" fmla="*/ 2 h 44"/>
                <a:gd name="T4" fmla="*/ 5 w 32"/>
                <a:gd name="T5" fmla="*/ 6 h 44"/>
                <a:gd name="T6" fmla="*/ 10 w 32"/>
                <a:gd name="T7" fmla="*/ 6 h 44"/>
                <a:gd name="T8" fmla="*/ 12 w 32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4"/>
                <a:gd name="T17" fmla="*/ 32 w 32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4">
                  <a:moveTo>
                    <a:pt x="28" y="0"/>
                  </a:moveTo>
                  <a:cubicBezTo>
                    <a:pt x="32" y="10"/>
                    <a:pt x="18" y="9"/>
                    <a:pt x="10" y="11"/>
                  </a:cubicBezTo>
                  <a:cubicBezTo>
                    <a:pt x="0" y="18"/>
                    <a:pt x="7" y="24"/>
                    <a:pt x="12" y="32"/>
                  </a:cubicBezTo>
                  <a:cubicBezTo>
                    <a:pt x="14" y="44"/>
                    <a:pt x="15" y="41"/>
                    <a:pt x="24" y="36"/>
                  </a:cubicBezTo>
                  <a:cubicBezTo>
                    <a:pt x="32" y="25"/>
                    <a:pt x="29" y="14"/>
                    <a:pt x="28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32" name="Freeform 57"/>
            <p:cNvSpPr>
              <a:spLocks noChangeArrowheads="1"/>
            </p:cNvSpPr>
            <p:nvPr/>
          </p:nvSpPr>
          <p:spPr bwMode="auto">
            <a:xfrm>
              <a:off x="4463" y="1255"/>
              <a:ext cx="53" cy="44"/>
            </a:xfrm>
            <a:custGeom>
              <a:avLst/>
              <a:gdLst>
                <a:gd name="T0" fmla="*/ 3 w 61"/>
                <a:gd name="T1" fmla="*/ 0 h 63"/>
                <a:gd name="T2" fmla="*/ 0 w 61"/>
                <a:gd name="T3" fmla="*/ 2 h 63"/>
                <a:gd name="T4" fmla="*/ 12 w 61"/>
                <a:gd name="T5" fmla="*/ 6 h 63"/>
                <a:gd name="T6" fmla="*/ 17 w 61"/>
                <a:gd name="T7" fmla="*/ 9 h 63"/>
                <a:gd name="T8" fmla="*/ 23 w 61"/>
                <a:gd name="T9" fmla="*/ 10 h 63"/>
                <a:gd name="T10" fmla="*/ 30 w 61"/>
                <a:gd name="T11" fmla="*/ 9 h 63"/>
                <a:gd name="T12" fmla="*/ 17 w 61"/>
                <a:gd name="T13" fmla="*/ 3 h 63"/>
                <a:gd name="T14" fmla="*/ 3 w 61"/>
                <a:gd name="T15" fmla="*/ 0 h 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1"/>
                <a:gd name="T25" fmla="*/ 0 h 63"/>
                <a:gd name="T26" fmla="*/ 61 w 61"/>
                <a:gd name="T27" fmla="*/ 63 h 6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1" h="63">
                  <a:moveTo>
                    <a:pt x="7" y="0"/>
                  </a:moveTo>
                  <a:cubicBezTo>
                    <a:pt x="6" y="6"/>
                    <a:pt x="3" y="9"/>
                    <a:pt x="0" y="14"/>
                  </a:cubicBezTo>
                  <a:cubicBezTo>
                    <a:pt x="7" y="23"/>
                    <a:pt x="13" y="31"/>
                    <a:pt x="24" y="35"/>
                  </a:cubicBezTo>
                  <a:cubicBezTo>
                    <a:pt x="27" y="42"/>
                    <a:pt x="31" y="48"/>
                    <a:pt x="36" y="54"/>
                  </a:cubicBezTo>
                  <a:cubicBezTo>
                    <a:pt x="37" y="61"/>
                    <a:pt x="40" y="59"/>
                    <a:pt x="46" y="63"/>
                  </a:cubicBezTo>
                  <a:cubicBezTo>
                    <a:pt x="54" y="62"/>
                    <a:pt x="56" y="62"/>
                    <a:pt x="61" y="56"/>
                  </a:cubicBezTo>
                  <a:cubicBezTo>
                    <a:pt x="59" y="46"/>
                    <a:pt x="42" y="23"/>
                    <a:pt x="33" y="17"/>
                  </a:cubicBezTo>
                  <a:cubicBezTo>
                    <a:pt x="23" y="10"/>
                    <a:pt x="14" y="9"/>
                    <a:pt x="7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33" name="Freeform 58"/>
            <p:cNvSpPr>
              <a:spLocks noChangeArrowheads="1"/>
            </p:cNvSpPr>
            <p:nvPr/>
          </p:nvSpPr>
          <p:spPr bwMode="auto">
            <a:xfrm>
              <a:off x="4006" y="1310"/>
              <a:ext cx="53" cy="47"/>
            </a:xfrm>
            <a:custGeom>
              <a:avLst/>
              <a:gdLst>
                <a:gd name="T0" fmla="*/ 14 w 61"/>
                <a:gd name="T1" fmla="*/ 1 h 67"/>
                <a:gd name="T2" fmla="*/ 15 w 61"/>
                <a:gd name="T3" fmla="*/ 6 h 67"/>
                <a:gd name="T4" fmla="*/ 8 w 61"/>
                <a:gd name="T5" fmla="*/ 8 h 67"/>
                <a:gd name="T6" fmla="*/ 11 w 61"/>
                <a:gd name="T7" fmla="*/ 11 h 67"/>
                <a:gd name="T8" fmla="*/ 23 w 61"/>
                <a:gd name="T9" fmla="*/ 10 h 67"/>
                <a:gd name="T10" fmla="*/ 30 w 61"/>
                <a:gd name="T11" fmla="*/ 8 h 67"/>
                <a:gd name="T12" fmla="*/ 25 w 61"/>
                <a:gd name="T13" fmla="*/ 5 h 67"/>
                <a:gd name="T14" fmla="*/ 28 w 61"/>
                <a:gd name="T15" fmla="*/ 3 h 67"/>
                <a:gd name="T16" fmla="*/ 27 w 61"/>
                <a:gd name="T17" fmla="*/ 1 h 67"/>
                <a:gd name="T18" fmla="*/ 23 w 61"/>
                <a:gd name="T19" fmla="*/ 1 h 67"/>
                <a:gd name="T20" fmla="*/ 25 w 61"/>
                <a:gd name="T21" fmla="*/ 1 h 67"/>
                <a:gd name="T22" fmla="*/ 24 w 61"/>
                <a:gd name="T23" fmla="*/ 3 h 67"/>
                <a:gd name="T24" fmla="*/ 21 w 61"/>
                <a:gd name="T25" fmla="*/ 4 h 67"/>
                <a:gd name="T26" fmla="*/ 14 w 61"/>
                <a:gd name="T27" fmla="*/ 1 h 6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1"/>
                <a:gd name="T43" fmla="*/ 0 h 67"/>
                <a:gd name="T44" fmla="*/ 61 w 61"/>
                <a:gd name="T45" fmla="*/ 67 h 6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1" h="67">
                  <a:moveTo>
                    <a:pt x="28" y="7"/>
                  </a:moveTo>
                  <a:cubicBezTo>
                    <a:pt x="17" y="15"/>
                    <a:pt x="24" y="25"/>
                    <a:pt x="30" y="34"/>
                  </a:cubicBezTo>
                  <a:cubicBezTo>
                    <a:pt x="27" y="44"/>
                    <a:pt x="26" y="44"/>
                    <a:pt x="16" y="43"/>
                  </a:cubicBezTo>
                  <a:cubicBezTo>
                    <a:pt x="0" y="46"/>
                    <a:pt x="13" y="63"/>
                    <a:pt x="22" y="67"/>
                  </a:cubicBezTo>
                  <a:cubicBezTo>
                    <a:pt x="31" y="65"/>
                    <a:pt x="39" y="60"/>
                    <a:pt x="48" y="58"/>
                  </a:cubicBezTo>
                  <a:cubicBezTo>
                    <a:pt x="51" y="52"/>
                    <a:pt x="54" y="50"/>
                    <a:pt x="60" y="47"/>
                  </a:cubicBezTo>
                  <a:cubicBezTo>
                    <a:pt x="61" y="40"/>
                    <a:pt x="51" y="28"/>
                    <a:pt x="51" y="28"/>
                  </a:cubicBezTo>
                  <a:cubicBezTo>
                    <a:pt x="52" y="22"/>
                    <a:pt x="55" y="19"/>
                    <a:pt x="57" y="14"/>
                  </a:cubicBezTo>
                  <a:cubicBezTo>
                    <a:pt x="56" y="10"/>
                    <a:pt x="58" y="5"/>
                    <a:pt x="55" y="2"/>
                  </a:cubicBezTo>
                  <a:cubicBezTo>
                    <a:pt x="53" y="0"/>
                    <a:pt x="48" y="2"/>
                    <a:pt x="46" y="4"/>
                  </a:cubicBezTo>
                  <a:cubicBezTo>
                    <a:pt x="45" y="5"/>
                    <a:pt x="49" y="5"/>
                    <a:pt x="51" y="5"/>
                  </a:cubicBezTo>
                  <a:cubicBezTo>
                    <a:pt x="57" y="10"/>
                    <a:pt x="52" y="9"/>
                    <a:pt x="49" y="16"/>
                  </a:cubicBezTo>
                  <a:cubicBezTo>
                    <a:pt x="58" y="23"/>
                    <a:pt x="50" y="22"/>
                    <a:pt x="43" y="23"/>
                  </a:cubicBezTo>
                  <a:cubicBezTo>
                    <a:pt x="34" y="22"/>
                    <a:pt x="31" y="16"/>
                    <a:pt x="28" y="7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34" name="Freeform 59"/>
            <p:cNvSpPr>
              <a:spLocks noChangeArrowheads="1"/>
            </p:cNvSpPr>
            <p:nvPr/>
          </p:nvSpPr>
          <p:spPr bwMode="auto">
            <a:xfrm>
              <a:off x="3950" y="1328"/>
              <a:ext cx="37" cy="25"/>
            </a:xfrm>
            <a:custGeom>
              <a:avLst/>
              <a:gdLst>
                <a:gd name="T0" fmla="*/ 9 w 43"/>
                <a:gd name="T1" fmla="*/ 1 h 36"/>
                <a:gd name="T2" fmla="*/ 3 w 43"/>
                <a:gd name="T3" fmla="*/ 1 h 36"/>
                <a:gd name="T4" fmla="*/ 15 w 43"/>
                <a:gd name="T5" fmla="*/ 6 h 36"/>
                <a:gd name="T6" fmla="*/ 20 w 43"/>
                <a:gd name="T7" fmla="*/ 5 h 36"/>
                <a:gd name="T8" fmla="*/ 9 w 43"/>
                <a:gd name="T9" fmla="*/ 1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"/>
                <a:gd name="T16" fmla="*/ 0 h 36"/>
                <a:gd name="T17" fmla="*/ 43 w 43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" h="36">
                  <a:moveTo>
                    <a:pt x="21" y="3"/>
                  </a:moveTo>
                  <a:cubicBezTo>
                    <a:pt x="14" y="0"/>
                    <a:pt x="12" y="2"/>
                    <a:pt x="6" y="6"/>
                  </a:cubicBezTo>
                  <a:cubicBezTo>
                    <a:pt x="0" y="17"/>
                    <a:pt x="23" y="32"/>
                    <a:pt x="33" y="36"/>
                  </a:cubicBezTo>
                  <a:cubicBezTo>
                    <a:pt x="36" y="35"/>
                    <a:pt x="42" y="34"/>
                    <a:pt x="42" y="30"/>
                  </a:cubicBezTo>
                  <a:cubicBezTo>
                    <a:pt x="43" y="24"/>
                    <a:pt x="27" y="3"/>
                    <a:pt x="21" y="3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35" name="Freeform 60"/>
            <p:cNvSpPr>
              <a:spLocks noChangeArrowheads="1"/>
            </p:cNvSpPr>
            <p:nvPr/>
          </p:nvSpPr>
          <p:spPr bwMode="auto">
            <a:xfrm>
              <a:off x="3926" y="1300"/>
              <a:ext cx="27" cy="29"/>
            </a:xfrm>
            <a:custGeom>
              <a:avLst/>
              <a:gdLst>
                <a:gd name="T0" fmla="*/ 9 w 32"/>
                <a:gd name="T1" fmla="*/ 0 h 41"/>
                <a:gd name="T2" fmla="*/ 0 w 32"/>
                <a:gd name="T3" fmla="*/ 4 h 41"/>
                <a:gd name="T4" fmla="*/ 7 w 32"/>
                <a:gd name="T5" fmla="*/ 4 h 41"/>
                <a:gd name="T6" fmla="*/ 8 w 32"/>
                <a:gd name="T7" fmla="*/ 6 h 41"/>
                <a:gd name="T8" fmla="*/ 7 w 32"/>
                <a:gd name="T9" fmla="*/ 6 h 41"/>
                <a:gd name="T10" fmla="*/ 13 w 32"/>
                <a:gd name="T11" fmla="*/ 4 h 41"/>
                <a:gd name="T12" fmla="*/ 10 w 32"/>
                <a:gd name="T13" fmla="*/ 1 h 41"/>
                <a:gd name="T14" fmla="*/ 9 w 32"/>
                <a:gd name="T15" fmla="*/ 0 h 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2"/>
                <a:gd name="T25" fmla="*/ 0 h 41"/>
                <a:gd name="T26" fmla="*/ 32 w 32"/>
                <a:gd name="T27" fmla="*/ 41 h 4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2" h="41">
                  <a:moveTo>
                    <a:pt x="21" y="0"/>
                  </a:moveTo>
                  <a:cubicBezTo>
                    <a:pt x="15" y="10"/>
                    <a:pt x="6" y="16"/>
                    <a:pt x="0" y="26"/>
                  </a:cubicBezTo>
                  <a:cubicBezTo>
                    <a:pt x="7" y="27"/>
                    <a:pt x="10" y="27"/>
                    <a:pt x="16" y="24"/>
                  </a:cubicBezTo>
                  <a:cubicBezTo>
                    <a:pt x="17" y="26"/>
                    <a:pt x="19" y="27"/>
                    <a:pt x="19" y="29"/>
                  </a:cubicBezTo>
                  <a:cubicBezTo>
                    <a:pt x="19" y="31"/>
                    <a:pt x="15" y="33"/>
                    <a:pt x="16" y="35"/>
                  </a:cubicBezTo>
                  <a:cubicBezTo>
                    <a:pt x="19" y="41"/>
                    <a:pt x="29" y="23"/>
                    <a:pt x="30" y="21"/>
                  </a:cubicBezTo>
                  <a:cubicBezTo>
                    <a:pt x="32" y="9"/>
                    <a:pt x="26" y="19"/>
                    <a:pt x="24" y="9"/>
                  </a:cubicBezTo>
                  <a:cubicBezTo>
                    <a:pt x="25" y="1"/>
                    <a:pt x="27" y="4"/>
                    <a:pt x="21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36" name="Freeform 61"/>
            <p:cNvSpPr>
              <a:spLocks noChangeArrowheads="1"/>
            </p:cNvSpPr>
            <p:nvPr/>
          </p:nvSpPr>
          <p:spPr bwMode="auto">
            <a:xfrm>
              <a:off x="3965" y="1311"/>
              <a:ext cx="39" cy="22"/>
            </a:xfrm>
            <a:custGeom>
              <a:avLst/>
              <a:gdLst>
                <a:gd name="T0" fmla="*/ 10 w 45"/>
                <a:gd name="T1" fmla="*/ 0 h 32"/>
                <a:gd name="T2" fmla="*/ 0 w 45"/>
                <a:gd name="T3" fmla="*/ 1 h 32"/>
                <a:gd name="T4" fmla="*/ 13 w 45"/>
                <a:gd name="T5" fmla="*/ 5 h 32"/>
                <a:gd name="T6" fmla="*/ 22 w 45"/>
                <a:gd name="T7" fmla="*/ 4 h 32"/>
                <a:gd name="T8" fmla="*/ 10 w 45"/>
                <a:gd name="T9" fmla="*/ 1 h 32"/>
                <a:gd name="T10" fmla="*/ 10 w 45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5"/>
                <a:gd name="T19" fmla="*/ 0 h 32"/>
                <a:gd name="T20" fmla="*/ 45 w 45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5" h="32">
                  <a:moveTo>
                    <a:pt x="21" y="0"/>
                  </a:moveTo>
                  <a:cubicBezTo>
                    <a:pt x="10" y="1"/>
                    <a:pt x="8" y="1"/>
                    <a:pt x="0" y="7"/>
                  </a:cubicBezTo>
                  <a:cubicBezTo>
                    <a:pt x="3" y="20"/>
                    <a:pt x="15" y="29"/>
                    <a:pt x="27" y="31"/>
                  </a:cubicBezTo>
                  <a:cubicBezTo>
                    <a:pt x="36" y="30"/>
                    <a:pt x="41" y="32"/>
                    <a:pt x="45" y="24"/>
                  </a:cubicBezTo>
                  <a:cubicBezTo>
                    <a:pt x="32" y="16"/>
                    <a:pt x="30" y="23"/>
                    <a:pt x="22" y="10"/>
                  </a:cubicBezTo>
                  <a:cubicBezTo>
                    <a:pt x="21" y="2"/>
                    <a:pt x="21" y="5"/>
                    <a:pt x="21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37" name="Freeform 62"/>
            <p:cNvSpPr>
              <a:spLocks noChangeArrowheads="1"/>
            </p:cNvSpPr>
            <p:nvPr/>
          </p:nvSpPr>
          <p:spPr bwMode="auto">
            <a:xfrm>
              <a:off x="3908" y="1000"/>
              <a:ext cx="31" cy="52"/>
            </a:xfrm>
            <a:custGeom>
              <a:avLst/>
              <a:gdLst>
                <a:gd name="T0" fmla="*/ 17 w 35"/>
                <a:gd name="T1" fmla="*/ 0 h 74"/>
                <a:gd name="T2" fmla="*/ 12 w 35"/>
                <a:gd name="T3" fmla="*/ 3 h 74"/>
                <a:gd name="T4" fmla="*/ 4 w 35"/>
                <a:gd name="T5" fmla="*/ 6 h 74"/>
                <a:gd name="T6" fmla="*/ 0 w 35"/>
                <a:gd name="T7" fmla="*/ 10 h 74"/>
                <a:gd name="T8" fmla="*/ 4 w 35"/>
                <a:gd name="T9" fmla="*/ 13 h 74"/>
                <a:gd name="T10" fmla="*/ 11 w 35"/>
                <a:gd name="T11" fmla="*/ 10 h 74"/>
                <a:gd name="T12" fmla="*/ 19 w 35"/>
                <a:gd name="T13" fmla="*/ 6 h 74"/>
                <a:gd name="T14" fmla="*/ 17 w 35"/>
                <a:gd name="T15" fmla="*/ 0 h 7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5"/>
                <a:gd name="T25" fmla="*/ 0 h 74"/>
                <a:gd name="T26" fmla="*/ 35 w 35"/>
                <a:gd name="T27" fmla="*/ 74 h 7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5" h="74">
                  <a:moveTo>
                    <a:pt x="30" y="0"/>
                  </a:moveTo>
                  <a:cubicBezTo>
                    <a:pt x="33" y="8"/>
                    <a:pt x="29" y="14"/>
                    <a:pt x="21" y="15"/>
                  </a:cubicBezTo>
                  <a:cubicBezTo>
                    <a:pt x="19" y="27"/>
                    <a:pt x="24" y="33"/>
                    <a:pt x="9" y="36"/>
                  </a:cubicBezTo>
                  <a:cubicBezTo>
                    <a:pt x="13" y="50"/>
                    <a:pt x="12" y="52"/>
                    <a:pt x="0" y="59"/>
                  </a:cubicBezTo>
                  <a:cubicBezTo>
                    <a:pt x="3" y="64"/>
                    <a:pt x="5" y="69"/>
                    <a:pt x="8" y="74"/>
                  </a:cubicBezTo>
                  <a:cubicBezTo>
                    <a:pt x="15" y="71"/>
                    <a:pt x="16" y="65"/>
                    <a:pt x="20" y="59"/>
                  </a:cubicBezTo>
                  <a:cubicBezTo>
                    <a:pt x="22" y="47"/>
                    <a:pt x="28" y="41"/>
                    <a:pt x="35" y="32"/>
                  </a:cubicBezTo>
                  <a:cubicBezTo>
                    <a:pt x="34" y="26"/>
                    <a:pt x="30" y="8"/>
                    <a:pt x="30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38" name="Freeform 63"/>
            <p:cNvSpPr>
              <a:spLocks noChangeArrowheads="1"/>
            </p:cNvSpPr>
            <p:nvPr/>
          </p:nvSpPr>
          <p:spPr bwMode="auto">
            <a:xfrm>
              <a:off x="3967" y="992"/>
              <a:ext cx="22" cy="51"/>
            </a:xfrm>
            <a:custGeom>
              <a:avLst/>
              <a:gdLst>
                <a:gd name="T0" fmla="*/ 7 w 25"/>
                <a:gd name="T1" fmla="*/ 1 h 73"/>
                <a:gd name="T2" fmla="*/ 4 w 25"/>
                <a:gd name="T3" fmla="*/ 1 h 73"/>
                <a:gd name="T4" fmla="*/ 0 w 25"/>
                <a:gd name="T5" fmla="*/ 3 h 73"/>
                <a:gd name="T6" fmla="*/ 8 w 25"/>
                <a:gd name="T7" fmla="*/ 7 h 73"/>
                <a:gd name="T8" fmla="*/ 13 w 25"/>
                <a:gd name="T9" fmla="*/ 9 h 73"/>
                <a:gd name="T10" fmla="*/ 9 w 25"/>
                <a:gd name="T11" fmla="*/ 3 h 73"/>
                <a:gd name="T12" fmla="*/ 7 w 25"/>
                <a:gd name="T13" fmla="*/ 1 h 7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5"/>
                <a:gd name="T22" fmla="*/ 0 h 73"/>
                <a:gd name="T23" fmla="*/ 25 w 25"/>
                <a:gd name="T24" fmla="*/ 73 h 7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5" h="73">
                  <a:moveTo>
                    <a:pt x="13" y="7"/>
                  </a:moveTo>
                  <a:cubicBezTo>
                    <a:pt x="9" y="0"/>
                    <a:pt x="7" y="2"/>
                    <a:pt x="4" y="8"/>
                  </a:cubicBezTo>
                  <a:cubicBezTo>
                    <a:pt x="3" y="13"/>
                    <a:pt x="1" y="17"/>
                    <a:pt x="0" y="22"/>
                  </a:cubicBezTo>
                  <a:cubicBezTo>
                    <a:pt x="1" y="35"/>
                    <a:pt x="6" y="33"/>
                    <a:pt x="15" y="41"/>
                  </a:cubicBezTo>
                  <a:cubicBezTo>
                    <a:pt x="16" y="52"/>
                    <a:pt x="15" y="73"/>
                    <a:pt x="25" y="56"/>
                  </a:cubicBezTo>
                  <a:cubicBezTo>
                    <a:pt x="24" y="33"/>
                    <a:pt x="23" y="36"/>
                    <a:pt x="16" y="20"/>
                  </a:cubicBezTo>
                  <a:cubicBezTo>
                    <a:pt x="15" y="11"/>
                    <a:pt x="16" y="15"/>
                    <a:pt x="13" y="7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39" name="Freeform 64"/>
            <p:cNvSpPr>
              <a:spLocks noChangeArrowheads="1"/>
            </p:cNvSpPr>
            <p:nvPr/>
          </p:nvSpPr>
          <p:spPr bwMode="auto">
            <a:xfrm>
              <a:off x="3992" y="976"/>
              <a:ext cx="12" cy="23"/>
            </a:xfrm>
            <a:custGeom>
              <a:avLst/>
              <a:gdLst>
                <a:gd name="T0" fmla="*/ 5 w 14"/>
                <a:gd name="T1" fmla="*/ 0 h 33"/>
                <a:gd name="T2" fmla="*/ 1 w 14"/>
                <a:gd name="T3" fmla="*/ 1 h 33"/>
                <a:gd name="T4" fmla="*/ 5 w 14"/>
                <a:gd name="T5" fmla="*/ 4 h 33"/>
                <a:gd name="T6" fmla="*/ 5 w 14"/>
                <a:gd name="T7" fmla="*/ 0 h 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"/>
                <a:gd name="T13" fmla="*/ 0 h 33"/>
                <a:gd name="T14" fmla="*/ 14 w 14"/>
                <a:gd name="T15" fmla="*/ 33 h 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" h="33">
                  <a:moveTo>
                    <a:pt x="11" y="0"/>
                  </a:moveTo>
                  <a:cubicBezTo>
                    <a:pt x="7" y="3"/>
                    <a:pt x="5" y="7"/>
                    <a:pt x="1" y="10"/>
                  </a:cubicBezTo>
                  <a:cubicBezTo>
                    <a:pt x="2" y="18"/>
                    <a:pt x="0" y="33"/>
                    <a:pt x="11" y="25"/>
                  </a:cubicBezTo>
                  <a:cubicBezTo>
                    <a:pt x="14" y="15"/>
                    <a:pt x="5" y="4"/>
                    <a:pt x="11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40" name="Freeform 65"/>
            <p:cNvSpPr>
              <a:spLocks noChangeArrowheads="1"/>
            </p:cNvSpPr>
            <p:nvPr/>
          </p:nvSpPr>
          <p:spPr bwMode="auto">
            <a:xfrm>
              <a:off x="4004" y="987"/>
              <a:ext cx="24" cy="45"/>
            </a:xfrm>
            <a:custGeom>
              <a:avLst/>
              <a:gdLst>
                <a:gd name="T0" fmla="*/ 3 w 28"/>
                <a:gd name="T1" fmla="*/ 0 h 64"/>
                <a:gd name="T2" fmla="*/ 5 w 28"/>
                <a:gd name="T3" fmla="*/ 3 h 64"/>
                <a:gd name="T4" fmla="*/ 9 w 28"/>
                <a:gd name="T5" fmla="*/ 4 h 64"/>
                <a:gd name="T6" fmla="*/ 3 w 28"/>
                <a:gd name="T7" fmla="*/ 6 h 64"/>
                <a:gd name="T8" fmla="*/ 0 w 28"/>
                <a:gd name="T9" fmla="*/ 9 h 64"/>
                <a:gd name="T10" fmla="*/ 5 w 28"/>
                <a:gd name="T11" fmla="*/ 10 h 64"/>
                <a:gd name="T12" fmla="*/ 12 w 28"/>
                <a:gd name="T13" fmla="*/ 4 h 64"/>
                <a:gd name="T14" fmla="*/ 3 w 28"/>
                <a:gd name="T15" fmla="*/ 0 h 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"/>
                <a:gd name="T25" fmla="*/ 0 h 64"/>
                <a:gd name="T26" fmla="*/ 28 w 28"/>
                <a:gd name="T27" fmla="*/ 64 h 6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" h="64">
                  <a:moveTo>
                    <a:pt x="5" y="0"/>
                  </a:moveTo>
                  <a:cubicBezTo>
                    <a:pt x="6" y="5"/>
                    <a:pt x="7" y="10"/>
                    <a:pt x="11" y="14"/>
                  </a:cubicBezTo>
                  <a:cubicBezTo>
                    <a:pt x="14" y="17"/>
                    <a:pt x="20" y="21"/>
                    <a:pt x="20" y="21"/>
                  </a:cubicBezTo>
                  <a:cubicBezTo>
                    <a:pt x="9" y="27"/>
                    <a:pt x="0" y="23"/>
                    <a:pt x="8" y="39"/>
                  </a:cubicBezTo>
                  <a:cubicBezTo>
                    <a:pt x="6" y="47"/>
                    <a:pt x="4" y="50"/>
                    <a:pt x="0" y="56"/>
                  </a:cubicBezTo>
                  <a:cubicBezTo>
                    <a:pt x="4" y="62"/>
                    <a:pt x="7" y="64"/>
                    <a:pt x="11" y="57"/>
                  </a:cubicBezTo>
                  <a:cubicBezTo>
                    <a:pt x="13" y="43"/>
                    <a:pt x="10" y="29"/>
                    <a:pt x="26" y="26"/>
                  </a:cubicBezTo>
                  <a:cubicBezTo>
                    <a:pt x="28" y="15"/>
                    <a:pt x="14" y="4"/>
                    <a:pt x="5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41" name="Freeform 66"/>
            <p:cNvSpPr>
              <a:spLocks noChangeArrowheads="1"/>
            </p:cNvSpPr>
            <p:nvPr/>
          </p:nvSpPr>
          <p:spPr bwMode="auto">
            <a:xfrm>
              <a:off x="3694" y="1052"/>
              <a:ext cx="14" cy="25"/>
            </a:xfrm>
            <a:custGeom>
              <a:avLst/>
              <a:gdLst>
                <a:gd name="T0" fmla="*/ 8 w 16"/>
                <a:gd name="T1" fmla="*/ 1 h 36"/>
                <a:gd name="T2" fmla="*/ 0 w 16"/>
                <a:gd name="T3" fmla="*/ 1 h 36"/>
                <a:gd name="T4" fmla="*/ 4 w 16"/>
                <a:gd name="T5" fmla="*/ 3 h 36"/>
                <a:gd name="T6" fmla="*/ 8 w 16"/>
                <a:gd name="T7" fmla="*/ 1 h 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"/>
                <a:gd name="T13" fmla="*/ 0 h 36"/>
                <a:gd name="T14" fmla="*/ 16 w 16"/>
                <a:gd name="T15" fmla="*/ 36 h 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" h="36">
                  <a:moveTo>
                    <a:pt x="14" y="3"/>
                  </a:moveTo>
                  <a:cubicBezTo>
                    <a:pt x="7" y="0"/>
                    <a:pt x="4" y="1"/>
                    <a:pt x="0" y="7"/>
                  </a:cubicBezTo>
                  <a:cubicBezTo>
                    <a:pt x="3" y="14"/>
                    <a:pt x="2" y="17"/>
                    <a:pt x="8" y="22"/>
                  </a:cubicBezTo>
                  <a:cubicBezTo>
                    <a:pt x="16" y="36"/>
                    <a:pt x="11" y="7"/>
                    <a:pt x="14" y="3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42" name="Freeform 67"/>
            <p:cNvSpPr>
              <a:spLocks noChangeArrowheads="1"/>
            </p:cNvSpPr>
            <p:nvPr/>
          </p:nvSpPr>
          <p:spPr bwMode="auto">
            <a:xfrm>
              <a:off x="3683" y="1030"/>
              <a:ext cx="11" cy="14"/>
            </a:xfrm>
            <a:custGeom>
              <a:avLst/>
              <a:gdLst>
                <a:gd name="T0" fmla="*/ 4 w 13"/>
                <a:gd name="T1" fmla="*/ 1 h 20"/>
                <a:gd name="T2" fmla="*/ 1 w 13"/>
                <a:gd name="T3" fmla="*/ 2 h 20"/>
                <a:gd name="T4" fmla="*/ 4 w 13"/>
                <a:gd name="T5" fmla="*/ 4 h 20"/>
                <a:gd name="T6" fmla="*/ 4 w 13"/>
                <a:gd name="T7" fmla="*/ 1 h 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"/>
                <a:gd name="T13" fmla="*/ 0 h 20"/>
                <a:gd name="T14" fmla="*/ 13 w 13"/>
                <a:gd name="T15" fmla="*/ 20 h 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43" name="Freeform 68"/>
            <p:cNvSpPr>
              <a:spLocks noChangeArrowheads="1"/>
            </p:cNvSpPr>
            <p:nvPr/>
          </p:nvSpPr>
          <p:spPr bwMode="auto">
            <a:xfrm>
              <a:off x="3678" y="1013"/>
              <a:ext cx="14" cy="14"/>
            </a:xfrm>
            <a:custGeom>
              <a:avLst/>
              <a:gdLst>
                <a:gd name="T0" fmla="*/ 5 w 16"/>
                <a:gd name="T1" fmla="*/ 1 h 19"/>
                <a:gd name="T2" fmla="*/ 0 w 16"/>
                <a:gd name="T3" fmla="*/ 2 h 19"/>
                <a:gd name="T4" fmla="*/ 7 w 16"/>
                <a:gd name="T5" fmla="*/ 4 h 19"/>
                <a:gd name="T6" fmla="*/ 5 w 16"/>
                <a:gd name="T7" fmla="*/ 1 h 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"/>
                <a:gd name="T13" fmla="*/ 0 h 19"/>
                <a:gd name="T14" fmla="*/ 16 w 16"/>
                <a:gd name="T15" fmla="*/ 19 h 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" h="19">
                  <a:moveTo>
                    <a:pt x="10" y="5"/>
                  </a:moveTo>
                  <a:cubicBezTo>
                    <a:pt x="4" y="0"/>
                    <a:pt x="1" y="3"/>
                    <a:pt x="0" y="10"/>
                  </a:cubicBezTo>
                  <a:cubicBezTo>
                    <a:pt x="4" y="15"/>
                    <a:pt x="7" y="16"/>
                    <a:pt x="12" y="19"/>
                  </a:cubicBezTo>
                  <a:cubicBezTo>
                    <a:pt x="16" y="12"/>
                    <a:pt x="14" y="12"/>
                    <a:pt x="10" y="5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44" name="Freeform 69"/>
            <p:cNvSpPr>
              <a:spLocks noChangeArrowheads="1"/>
            </p:cNvSpPr>
            <p:nvPr/>
          </p:nvSpPr>
          <p:spPr bwMode="auto">
            <a:xfrm>
              <a:off x="3664" y="976"/>
              <a:ext cx="13" cy="18"/>
            </a:xfrm>
            <a:custGeom>
              <a:avLst/>
              <a:gdLst>
                <a:gd name="T0" fmla="*/ 6 w 14"/>
                <a:gd name="T1" fmla="*/ 0 h 25"/>
                <a:gd name="T2" fmla="*/ 0 w 14"/>
                <a:gd name="T3" fmla="*/ 2 h 25"/>
                <a:gd name="T4" fmla="*/ 7 w 14"/>
                <a:gd name="T5" fmla="*/ 4 h 25"/>
                <a:gd name="T6" fmla="*/ 6 w 14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"/>
                <a:gd name="T13" fmla="*/ 0 h 25"/>
                <a:gd name="T14" fmla="*/ 14 w 14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" h="25">
                  <a:moveTo>
                    <a:pt x="6" y="0"/>
                  </a:moveTo>
                  <a:cubicBezTo>
                    <a:pt x="4" y="5"/>
                    <a:pt x="3" y="9"/>
                    <a:pt x="0" y="13"/>
                  </a:cubicBezTo>
                  <a:cubicBezTo>
                    <a:pt x="1" y="24"/>
                    <a:pt x="1" y="25"/>
                    <a:pt x="12" y="24"/>
                  </a:cubicBezTo>
                  <a:cubicBezTo>
                    <a:pt x="14" y="12"/>
                    <a:pt x="8" y="10"/>
                    <a:pt x="6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45" name="Freeform 70"/>
            <p:cNvSpPr>
              <a:spLocks noChangeArrowheads="1"/>
            </p:cNvSpPr>
            <p:nvPr/>
          </p:nvSpPr>
          <p:spPr bwMode="auto">
            <a:xfrm>
              <a:off x="3667" y="999"/>
              <a:ext cx="18" cy="13"/>
            </a:xfrm>
            <a:custGeom>
              <a:avLst/>
              <a:gdLst>
                <a:gd name="T0" fmla="*/ 5 w 22"/>
                <a:gd name="T1" fmla="*/ 0 h 18"/>
                <a:gd name="T2" fmla="*/ 7 w 22"/>
                <a:gd name="T3" fmla="*/ 4 h 18"/>
                <a:gd name="T4" fmla="*/ 5 w 22"/>
                <a:gd name="T5" fmla="*/ 1 h 18"/>
                <a:gd name="T6" fmla="*/ 5 w 22"/>
                <a:gd name="T7" fmla="*/ 0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"/>
                <a:gd name="T13" fmla="*/ 0 h 18"/>
                <a:gd name="T14" fmla="*/ 22 w 22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" h="18">
                  <a:moveTo>
                    <a:pt x="13" y="0"/>
                  </a:moveTo>
                  <a:cubicBezTo>
                    <a:pt x="0" y="8"/>
                    <a:pt x="9" y="12"/>
                    <a:pt x="19" y="18"/>
                  </a:cubicBezTo>
                  <a:cubicBezTo>
                    <a:pt x="20" y="11"/>
                    <a:pt x="22" y="8"/>
                    <a:pt x="14" y="6"/>
                  </a:cubicBezTo>
                  <a:cubicBezTo>
                    <a:pt x="9" y="3"/>
                    <a:pt x="9" y="5"/>
                    <a:pt x="13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46" name="Freeform 71"/>
            <p:cNvSpPr>
              <a:spLocks noChangeArrowheads="1"/>
            </p:cNvSpPr>
            <p:nvPr/>
          </p:nvSpPr>
          <p:spPr bwMode="auto">
            <a:xfrm>
              <a:off x="4628" y="1582"/>
              <a:ext cx="52" cy="56"/>
            </a:xfrm>
            <a:custGeom>
              <a:avLst/>
              <a:gdLst>
                <a:gd name="T0" fmla="*/ 5 w 60"/>
                <a:gd name="T1" fmla="*/ 1 h 81"/>
                <a:gd name="T2" fmla="*/ 3 w 60"/>
                <a:gd name="T3" fmla="*/ 3 h 81"/>
                <a:gd name="T4" fmla="*/ 8 w 60"/>
                <a:gd name="T5" fmla="*/ 6 h 81"/>
                <a:gd name="T6" fmla="*/ 13 w 60"/>
                <a:gd name="T7" fmla="*/ 8 h 81"/>
                <a:gd name="T8" fmla="*/ 20 w 60"/>
                <a:gd name="T9" fmla="*/ 10 h 81"/>
                <a:gd name="T10" fmla="*/ 25 w 60"/>
                <a:gd name="T11" fmla="*/ 13 h 81"/>
                <a:gd name="T12" fmla="*/ 25 w 60"/>
                <a:gd name="T13" fmla="*/ 9 h 81"/>
                <a:gd name="T14" fmla="*/ 21 w 60"/>
                <a:gd name="T15" fmla="*/ 6 h 81"/>
                <a:gd name="T16" fmla="*/ 12 w 60"/>
                <a:gd name="T17" fmla="*/ 3 h 81"/>
                <a:gd name="T18" fmla="*/ 5 w 60"/>
                <a:gd name="T19" fmla="*/ 1 h 8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0"/>
                <a:gd name="T31" fmla="*/ 0 h 81"/>
                <a:gd name="T32" fmla="*/ 60 w 60"/>
                <a:gd name="T33" fmla="*/ 81 h 8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0" h="81">
                  <a:moveTo>
                    <a:pt x="10" y="7"/>
                  </a:moveTo>
                  <a:cubicBezTo>
                    <a:pt x="0" y="0"/>
                    <a:pt x="0" y="9"/>
                    <a:pt x="3" y="18"/>
                  </a:cubicBezTo>
                  <a:cubicBezTo>
                    <a:pt x="5" y="25"/>
                    <a:pt x="12" y="32"/>
                    <a:pt x="15" y="39"/>
                  </a:cubicBezTo>
                  <a:cubicBezTo>
                    <a:pt x="16" y="51"/>
                    <a:pt x="17" y="51"/>
                    <a:pt x="27" y="54"/>
                  </a:cubicBezTo>
                  <a:cubicBezTo>
                    <a:pt x="31" y="57"/>
                    <a:pt x="36" y="60"/>
                    <a:pt x="40" y="63"/>
                  </a:cubicBezTo>
                  <a:cubicBezTo>
                    <a:pt x="43" y="70"/>
                    <a:pt x="45" y="77"/>
                    <a:pt x="51" y="81"/>
                  </a:cubicBezTo>
                  <a:cubicBezTo>
                    <a:pt x="60" y="75"/>
                    <a:pt x="56" y="66"/>
                    <a:pt x="52" y="57"/>
                  </a:cubicBezTo>
                  <a:cubicBezTo>
                    <a:pt x="51" y="49"/>
                    <a:pt x="50" y="41"/>
                    <a:pt x="43" y="37"/>
                  </a:cubicBezTo>
                  <a:cubicBezTo>
                    <a:pt x="37" y="30"/>
                    <a:pt x="33" y="23"/>
                    <a:pt x="25" y="18"/>
                  </a:cubicBezTo>
                  <a:cubicBezTo>
                    <a:pt x="20" y="12"/>
                    <a:pt x="17" y="9"/>
                    <a:pt x="10" y="7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47" name="Freeform 72"/>
            <p:cNvSpPr>
              <a:spLocks noChangeArrowheads="1"/>
            </p:cNvSpPr>
            <p:nvPr/>
          </p:nvSpPr>
          <p:spPr bwMode="auto">
            <a:xfrm>
              <a:off x="4894" y="1536"/>
              <a:ext cx="61" cy="43"/>
            </a:xfrm>
            <a:custGeom>
              <a:avLst/>
              <a:gdLst>
                <a:gd name="T0" fmla="*/ 13 w 71"/>
                <a:gd name="T1" fmla="*/ 4 h 61"/>
                <a:gd name="T2" fmla="*/ 6 w 71"/>
                <a:gd name="T3" fmla="*/ 6 h 61"/>
                <a:gd name="T4" fmla="*/ 1 w 71"/>
                <a:gd name="T5" fmla="*/ 8 h 61"/>
                <a:gd name="T6" fmla="*/ 6 w 71"/>
                <a:gd name="T7" fmla="*/ 11 h 61"/>
                <a:gd name="T8" fmla="*/ 13 w 71"/>
                <a:gd name="T9" fmla="*/ 8 h 61"/>
                <a:gd name="T10" fmla="*/ 18 w 71"/>
                <a:gd name="T11" fmla="*/ 4 h 61"/>
                <a:gd name="T12" fmla="*/ 25 w 71"/>
                <a:gd name="T13" fmla="*/ 0 h 61"/>
                <a:gd name="T14" fmla="*/ 34 w 71"/>
                <a:gd name="T15" fmla="*/ 2 h 61"/>
                <a:gd name="T16" fmla="*/ 16 w 71"/>
                <a:gd name="T17" fmla="*/ 4 h 61"/>
                <a:gd name="T18" fmla="*/ 13 w 71"/>
                <a:gd name="T19" fmla="*/ 4 h 6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1"/>
                <a:gd name="T31" fmla="*/ 0 h 61"/>
                <a:gd name="T32" fmla="*/ 71 w 71"/>
                <a:gd name="T33" fmla="*/ 61 h 6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1" h="61">
                  <a:moveTo>
                    <a:pt x="28" y="23"/>
                  </a:moveTo>
                  <a:cubicBezTo>
                    <a:pt x="25" y="33"/>
                    <a:pt x="25" y="33"/>
                    <a:pt x="13" y="32"/>
                  </a:cubicBezTo>
                  <a:cubicBezTo>
                    <a:pt x="2" y="33"/>
                    <a:pt x="3" y="34"/>
                    <a:pt x="1" y="44"/>
                  </a:cubicBezTo>
                  <a:cubicBezTo>
                    <a:pt x="2" y="60"/>
                    <a:pt x="0" y="61"/>
                    <a:pt x="13" y="59"/>
                  </a:cubicBezTo>
                  <a:cubicBezTo>
                    <a:pt x="19" y="54"/>
                    <a:pt x="21" y="48"/>
                    <a:pt x="28" y="44"/>
                  </a:cubicBezTo>
                  <a:cubicBezTo>
                    <a:pt x="30" y="33"/>
                    <a:pt x="28" y="25"/>
                    <a:pt x="40" y="23"/>
                  </a:cubicBezTo>
                  <a:cubicBezTo>
                    <a:pt x="42" y="12"/>
                    <a:pt x="44" y="4"/>
                    <a:pt x="55" y="0"/>
                  </a:cubicBezTo>
                  <a:cubicBezTo>
                    <a:pt x="65" y="2"/>
                    <a:pt x="69" y="1"/>
                    <a:pt x="71" y="11"/>
                  </a:cubicBezTo>
                  <a:cubicBezTo>
                    <a:pt x="63" y="22"/>
                    <a:pt x="48" y="21"/>
                    <a:pt x="35" y="23"/>
                  </a:cubicBezTo>
                  <a:cubicBezTo>
                    <a:pt x="30" y="27"/>
                    <a:pt x="32" y="27"/>
                    <a:pt x="28" y="23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48" name="Freeform 73"/>
            <p:cNvSpPr>
              <a:spLocks noChangeArrowheads="1"/>
            </p:cNvSpPr>
            <p:nvPr/>
          </p:nvSpPr>
          <p:spPr bwMode="auto">
            <a:xfrm>
              <a:off x="4710" y="1513"/>
              <a:ext cx="20" cy="21"/>
            </a:xfrm>
            <a:custGeom>
              <a:avLst/>
              <a:gdLst>
                <a:gd name="T0" fmla="*/ 4 w 23"/>
                <a:gd name="T1" fmla="*/ 0 h 30"/>
                <a:gd name="T2" fmla="*/ 0 w 23"/>
                <a:gd name="T3" fmla="*/ 3 h 30"/>
                <a:gd name="T4" fmla="*/ 6 w 23"/>
                <a:gd name="T5" fmla="*/ 6 h 30"/>
                <a:gd name="T6" fmla="*/ 4 w 23"/>
                <a:gd name="T7" fmla="*/ 0 h 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30"/>
                <a:gd name="T14" fmla="*/ 23 w 23"/>
                <a:gd name="T15" fmla="*/ 30 h 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30">
                  <a:moveTo>
                    <a:pt x="9" y="0"/>
                  </a:moveTo>
                  <a:cubicBezTo>
                    <a:pt x="8" y="7"/>
                    <a:pt x="3" y="8"/>
                    <a:pt x="0" y="14"/>
                  </a:cubicBezTo>
                  <a:cubicBezTo>
                    <a:pt x="3" y="21"/>
                    <a:pt x="8" y="24"/>
                    <a:pt x="12" y="30"/>
                  </a:cubicBezTo>
                  <a:cubicBezTo>
                    <a:pt x="23" y="15"/>
                    <a:pt x="4" y="9"/>
                    <a:pt x="9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49" name="Freeform 74"/>
            <p:cNvSpPr>
              <a:spLocks noChangeArrowheads="1"/>
            </p:cNvSpPr>
            <p:nvPr/>
          </p:nvSpPr>
          <p:spPr bwMode="auto">
            <a:xfrm>
              <a:off x="4701" y="1492"/>
              <a:ext cx="23" cy="16"/>
            </a:xfrm>
            <a:custGeom>
              <a:avLst/>
              <a:gdLst>
                <a:gd name="T0" fmla="*/ 11 w 26"/>
                <a:gd name="T1" fmla="*/ 0 h 23"/>
                <a:gd name="T2" fmla="*/ 0 w 26"/>
                <a:gd name="T3" fmla="*/ 2 h 23"/>
                <a:gd name="T4" fmla="*/ 12 w 26"/>
                <a:gd name="T5" fmla="*/ 3 h 23"/>
                <a:gd name="T6" fmla="*/ 11 w 26"/>
                <a:gd name="T7" fmla="*/ 0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"/>
                <a:gd name="T13" fmla="*/ 0 h 23"/>
                <a:gd name="T14" fmla="*/ 26 w 26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" h="23">
                  <a:moveTo>
                    <a:pt x="19" y="0"/>
                  </a:moveTo>
                  <a:cubicBezTo>
                    <a:pt x="17" y="12"/>
                    <a:pt x="10" y="11"/>
                    <a:pt x="0" y="14"/>
                  </a:cubicBezTo>
                  <a:cubicBezTo>
                    <a:pt x="5" y="23"/>
                    <a:pt x="11" y="22"/>
                    <a:pt x="21" y="20"/>
                  </a:cubicBezTo>
                  <a:cubicBezTo>
                    <a:pt x="26" y="12"/>
                    <a:pt x="23" y="7"/>
                    <a:pt x="19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50" name="Freeform 75"/>
            <p:cNvSpPr>
              <a:spLocks noChangeArrowheads="1"/>
            </p:cNvSpPr>
            <p:nvPr/>
          </p:nvSpPr>
          <p:spPr bwMode="auto">
            <a:xfrm>
              <a:off x="4525" y="1311"/>
              <a:ext cx="27" cy="31"/>
            </a:xfrm>
            <a:custGeom>
              <a:avLst/>
              <a:gdLst>
                <a:gd name="T0" fmla="*/ 12 w 32"/>
                <a:gd name="T1" fmla="*/ 0 h 44"/>
                <a:gd name="T2" fmla="*/ 4 w 32"/>
                <a:gd name="T3" fmla="*/ 2 h 44"/>
                <a:gd name="T4" fmla="*/ 5 w 32"/>
                <a:gd name="T5" fmla="*/ 6 h 44"/>
                <a:gd name="T6" fmla="*/ 10 w 32"/>
                <a:gd name="T7" fmla="*/ 6 h 44"/>
                <a:gd name="T8" fmla="*/ 12 w 32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4"/>
                <a:gd name="T17" fmla="*/ 32 w 32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4">
                  <a:moveTo>
                    <a:pt x="28" y="0"/>
                  </a:moveTo>
                  <a:cubicBezTo>
                    <a:pt x="32" y="10"/>
                    <a:pt x="18" y="9"/>
                    <a:pt x="10" y="11"/>
                  </a:cubicBezTo>
                  <a:cubicBezTo>
                    <a:pt x="0" y="18"/>
                    <a:pt x="7" y="24"/>
                    <a:pt x="12" y="32"/>
                  </a:cubicBezTo>
                  <a:cubicBezTo>
                    <a:pt x="14" y="44"/>
                    <a:pt x="15" y="41"/>
                    <a:pt x="24" y="36"/>
                  </a:cubicBezTo>
                  <a:cubicBezTo>
                    <a:pt x="32" y="25"/>
                    <a:pt x="29" y="14"/>
                    <a:pt x="28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51" name="Freeform 76"/>
            <p:cNvSpPr>
              <a:spLocks noChangeArrowheads="1"/>
            </p:cNvSpPr>
            <p:nvPr/>
          </p:nvSpPr>
          <p:spPr bwMode="auto">
            <a:xfrm>
              <a:off x="4564" y="1351"/>
              <a:ext cx="30" cy="31"/>
            </a:xfrm>
            <a:custGeom>
              <a:avLst/>
              <a:gdLst>
                <a:gd name="T0" fmla="*/ 16 w 34"/>
                <a:gd name="T1" fmla="*/ 0 h 44"/>
                <a:gd name="T2" fmla="*/ 5 w 34"/>
                <a:gd name="T3" fmla="*/ 1 h 44"/>
                <a:gd name="T4" fmla="*/ 8 w 34"/>
                <a:gd name="T5" fmla="*/ 6 h 44"/>
                <a:gd name="T6" fmla="*/ 14 w 34"/>
                <a:gd name="T7" fmla="*/ 6 h 44"/>
                <a:gd name="T8" fmla="*/ 16 w 34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4"/>
                <a:gd name="T17" fmla="*/ 34 w 34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4">
                  <a:moveTo>
                    <a:pt x="30" y="0"/>
                  </a:moveTo>
                  <a:cubicBezTo>
                    <a:pt x="34" y="10"/>
                    <a:pt x="18" y="7"/>
                    <a:pt x="10" y="9"/>
                  </a:cubicBezTo>
                  <a:cubicBezTo>
                    <a:pt x="0" y="16"/>
                    <a:pt x="9" y="24"/>
                    <a:pt x="14" y="32"/>
                  </a:cubicBezTo>
                  <a:cubicBezTo>
                    <a:pt x="16" y="44"/>
                    <a:pt x="17" y="41"/>
                    <a:pt x="26" y="36"/>
                  </a:cubicBezTo>
                  <a:cubicBezTo>
                    <a:pt x="34" y="25"/>
                    <a:pt x="31" y="14"/>
                    <a:pt x="30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52" name="Freeform 77"/>
            <p:cNvSpPr>
              <a:spLocks noChangeArrowheads="1"/>
            </p:cNvSpPr>
            <p:nvPr/>
          </p:nvSpPr>
          <p:spPr bwMode="auto">
            <a:xfrm>
              <a:off x="4595" y="1410"/>
              <a:ext cx="32" cy="26"/>
            </a:xfrm>
            <a:custGeom>
              <a:avLst/>
              <a:gdLst>
                <a:gd name="T0" fmla="*/ 14 w 38"/>
                <a:gd name="T1" fmla="*/ 1 h 37"/>
                <a:gd name="T2" fmla="*/ 4 w 38"/>
                <a:gd name="T3" fmla="*/ 1 h 37"/>
                <a:gd name="T4" fmla="*/ 6 w 38"/>
                <a:gd name="T5" fmla="*/ 4 h 37"/>
                <a:gd name="T6" fmla="*/ 11 w 38"/>
                <a:gd name="T7" fmla="*/ 5 h 37"/>
                <a:gd name="T8" fmla="*/ 14 w 38"/>
                <a:gd name="T9" fmla="*/ 1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37"/>
                <a:gd name="T17" fmla="*/ 38 w 38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37">
                  <a:moveTo>
                    <a:pt x="34" y="2"/>
                  </a:moveTo>
                  <a:cubicBezTo>
                    <a:pt x="38" y="12"/>
                    <a:pt x="18" y="0"/>
                    <a:pt x="10" y="2"/>
                  </a:cubicBezTo>
                  <a:cubicBezTo>
                    <a:pt x="0" y="9"/>
                    <a:pt x="9" y="17"/>
                    <a:pt x="14" y="25"/>
                  </a:cubicBezTo>
                  <a:cubicBezTo>
                    <a:pt x="16" y="37"/>
                    <a:pt x="17" y="34"/>
                    <a:pt x="26" y="29"/>
                  </a:cubicBezTo>
                  <a:cubicBezTo>
                    <a:pt x="34" y="18"/>
                    <a:pt x="35" y="16"/>
                    <a:pt x="34" y="2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53" name="Freeform 78"/>
            <p:cNvSpPr>
              <a:spLocks noChangeArrowheads="1"/>
            </p:cNvSpPr>
            <p:nvPr/>
          </p:nvSpPr>
          <p:spPr bwMode="auto">
            <a:xfrm>
              <a:off x="4634" y="1400"/>
              <a:ext cx="32" cy="25"/>
            </a:xfrm>
            <a:custGeom>
              <a:avLst/>
              <a:gdLst>
                <a:gd name="T0" fmla="*/ 14 w 38"/>
                <a:gd name="T1" fmla="*/ 1 h 34"/>
                <a:gd name="T2" fmla="*/ 4 w 38"/>
                <a:gd name="T3" fmla="*/ 1 h 34"/>
                <a:gd name="T4" fmla="*/ 7 w 38"/>
                <a:gd name="T5" fmla="*/ 5 h 34"/>
                <a:gd name="T6" fmla="*/ 11 w 38"/>
                <a:gd name="T7" fmla="*/ 5 h 34"/>
                <a:gd name="T8" fmla="*/ 14 w 38"/>
                <a:gd name="T9" fmla="*/ 1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34"/>
                <a:gd name="T17" fmla="*/ 38 w 38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34">
                  <a:moveTo>
                    <a:pt x="34" y="2"/>
                  </a:moveTo>
                  <a:cubicBezTo>
                    <a:pt x="38" y="12"/>
                    <a:pt x="18" y="0"/>
                    <a:pt x="10" y="2"/>
                  </a:cubicBezTo>
                  <a:cubicBezTo>
                    <a:pt x="0" y="9"/>
                    <a:pt x="11" y="14"/>
                    <a:pt x="16" y="22"/>
                  </a:cubicBezTo>
                  <a:cubicBezTo>
                    <a:pt x="18" y="34"/>
                    <a:pt x="18" y="27"/>
                    <a:pt x="27" y="22"/>
                  </a:cubicBezTo>
                  <a:cubicBezTo>
                    <a:pt x="35" y="11"/>
                    <a:pt x="35" y="16"/>
                    <a:pt x="34" y="2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54" name="Freeform 79"/>
            <p:cNvSpPr>
              <a:spLocks noChangeArrowheads="1"/>
            </p:cNvSpPr>
            <p:nvPr/>
          </p:nvSpPr>
          <p:spPr bwMode="auto">
            <a:xfrm>
              <a:off x="4623" y="1367"/>
              <a:ext cx="30" cy="19"/>
            </a:xfrm>
            <a:custGeom>
              <a:avLst/>
              <a:gdLst>
                <a:gd name="T0" fmla="*/ 15 w 35"/>
                <a:gd name="T1" fmla="*/ 1 h 27"/>
                <a:gd name="T2" fmla="*/ 5 w 35"/>
                <a:gd name="T3" fmla="*/ 1 h 27"/>
                <a:gd name="T4" fmla="*/ 6 w 35"/>
                <a:gd name="T5" fmla="*/ 3 h 27"/>
                <a:gd name="T6" fmla="*/ 11 w 35"/>
                <a:gd name="T7" fmla="*/ 3 h 27"/>
                <a:gd name="T8" fmla="*/ 15 w 35"/>
                <a:gd name="T9" fmla="*/ 1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27"/>
                <a:gd name="T17" fmla="*/ 35 w 35"/>
                <a:gd name="T18" fmla="*/ 27 h 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27">
                  <a:moveTo>
                    <a:pt x="31" y="1"/>
                  </a:moveTo>
                  <a:cubicBezTo>
                    <a:pt x="35" y="11"/>
                    <a:pt x="18" y="0"/>
                    <a:pt x="10" y="2"/>
                  </a:cubicBezTo>
                  <a:cubicBezTo>
                    <a:pt x="0" y="9"/>
                    <a:pt x="8" y="7"/>
                    <a:pt x="13" y="15"/>
                  </a:cubicBezTo>
                  <a:cubicBezTo>
                    <a:pt x="15" y="27"/>
                    <a:pt x="16" y="24"/>
                    <a:pt x="25" y="19"/>
                  </a:cubicBezTo>
                  <a:cubicBezTo>
                    <a:pt x="33" y="8"/>
                    <a:pt x="32" y="15"/>
                    <a:pt x="31" y="1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55" name="Freeform 80"/>
            <p:cNvSpPr>
              <a:spLocks noChangeArrowheads="1"/>
            </p:cNvSpPr>
            <p:nvPr/>
          </p:nvSpPr>
          <p:spPr bwMode="auto">
            <a:xfrm>
              <a:off x="4593" y="1343"/>
              <a:ext cx="30" cy="33"/>
            </a:xfrm>
            <a:custGeom>
              <a:avLst/>
              <a:gdLst>
                <a:gd name="T0" fmla="*/ 13 w 35"/>
                <a:gd name="T1" fmla="*/ 3 h 47"/>
                <a:gd name="T2" fmla="*/ 9 w 35"/>
                <a:gd name="T3" fmla="*/ 1 h 47"/>
                <a:gd name="T4" fmla="*/ 5 w 35"/>
                <a:gd name="T5" fmla="*/ 4 h 47"/>
                <a:gd name="T6" fmla="*/ 9 w 35"/>
                <a:gd name="T7" fmla="*/ 6 h 47"/>
                <a:gd name="T8" fmla="*/ 13 w 35"/>
                <a:gd name="T9" fmla="*/ 5 h 47"/>
                <a:gd name="T10" fmla="*/ 13 w 35"/>
                <a:gd name="T11" fmla="*/ 3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"/>
                <a:gd name="T19" fmla="*/ 0 h 47"/>
                <a:gd name="T20" fmla="*/ 35 w 35"/>
                <a:gd name="T21" fmla="*/ 47 h 4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" h="47">
                  <a:moveTo>
                    <a:pt x="28" y="16"/>
                  </a:moveTo>
                  <a:cubicBezTo>
                    <a:pt x="27" y="13"/>
                    <a:pt x="22" y="0"/>
                    <a:pt x="19" y="2"/>
                  </a:cubicBezTo>
                  <a:cubicBezTo>
                    <a:pt x="16" y="4"/>
                    <a:pt x="10" y="20"/>
                    <a:pt x="10" y="25"/>
                  </a:cubicBezTo>
                  <a:cubicBezTo>
                    <a:pt x="0" y="32"/>
                    <a:pt x="14" y="27"/>
                    <a:pt x="19" y="35"/>
                  </a:cubicBezTo>
                  <a:cubicBezTo>
                    <a:pt x="21" y="47"/>
                    <a:pt x="18" y="34"/>
                    <a:pt x="27" y="29"/>
                  </a:cubicBezTo>
                  <a:cubicBezTo>
                    <a:pt x="35" y="18"/>
                    <a:pt x="29" y="30"/>
                    <a:pt x="28" y="16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56" name="Freeform 81"/>
            <p:cNvSpPr>
              <a:spLocks noChangeArrowheads="1"/>
            </p:cNvSpPr>
            <p:nvPr/>
          </p:nvSpPr>
          <p:spPr bwMode="auto">
            <a:xfrm>
              <a:off x="4556" y="1329"/>
              <a:ext cx="27" cy="24"/>
            </a:xfrm>
            <a:custGeom>
              <a:avLst/>
              <a:gdLst>
                <a:gd name="T0" fmla="*/ 10 w 32"/>
                <a:gd name="T1" fmla="*/ 1 h 35"/>
                <a:gd name="T2" fmla="*/ 4 w 32"/>
                <a:gd name="T3" fmla="*/ 1 h 35"/>
                <a:gd name="T4" fmla="*/ 5 w 32"/>
                <a:gd name="T5" fmla="*/ 3 h 35"/>
                <a:gd name="T6" fmla="*/ 10 w 32"/>
                <a:gd name="T7" fmla="*/ 4 h 35"/>
                <a:gd name="T8" fmla="*/ 10 w 32"/>
                <a:gd name="T9" fmla="*/ 1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35"/>
                <a:gd name="T17" fmla="*/ 32 w 32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35">
                  <a:moveTo>
                    <a:pt x="22" y="10"/>
                  </a:moveTo>
                  <a:cubicBezTo>
                    <a:pt x="26" y="20"/>
                    <a:pt x="18" y="0"/>
                    <a:pt x="10" y="2"/>
                  </a:cubicBezTo>
                  <a:cubicBezTo>
                    <a:pt x="0" y="9"/>
                    <a:pt x="7" y="15"/>
                    <a:pt x="12" y="23"/>
                  </a:cubicBezTo>
                  <a:cubicBezTo>
                    <a:pt x="14" y="35"/>
                    <a:pt x="15" y="32"/>
                    <a:pt x="24" y="27"/>
                  </a:cubicBezTo>
                  <a:cubicBezTo>
                    <a:pt x="32" y="16"/>
                    <a:pt x="23" y="24"/>
                    <a:pt x="22" y="1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57" name="Freeform 82"/>
            <p:cNvSpPr>
              <a:spLocks noChangeArrowheads="1"/>
            </p:cNvSpPr>
            <p:nvPr/>
          </p:nvSpPr>
          <p:spPr bwMode="auto">
            <a:xfrm>
              <a:off x="4602" y="1378"/>
              <a:ext cx="27" cy="24"/>
            </a:xfrm>
            <a:custGeom>
              <a:avLst/>
              <a:gdLst>
                <a:gd name="T0" fmla="*/ 10 w 32"/>
                <a:gd name="T1" fmla="*/ 1 h 35"/>
                <a:gd name="T2" fmla="*/ 4 w 32"/>
                <a:gd name="T3" fmla="*/ 1 h 35"/>
                <a:gd name="T4" fmla="*/ 5 w 32"/>
                <a:gd name="T5" fmla="*/ 3 h 35"/>
                <a:gd name="T6" fmla="*/ 10 w 32"/>
                <a:gd name="T7" fmla="*/ 4 h 35"/>
                <a:gd name="T8" fmla="*/ 10 w 32"/>
                <a:gd name="T9" fmla="*/ 1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35"/>
                <a:gd name="T17" fmla="*/ 32 w 32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35">
                  <a:moveTo>
                    <a:pt x="22" y="10"/>
                  </a:moveTo>
                  <a:cubicBezTo>
                    <a:pt x="26" y="20"/>
                    <a:pt x="18" y="0"/>
                    <a:pt x="10" y="2"/>
                  </a:cubicBezTo>
                  <a:cubicBezTo>
                    <a:pt x="0" y="9"/>
                    <a:pt x="7" y="15"/>
                    <a:pt x="12" y="23"/>
                  </a:cubicBezTo>
                  <a:cubicBezTo>
                    <a:pt x="14" y="35"/>
                    <a:pt x="15" y="32"/>
                    <a:pt x="24" y="27"/>
                  </a:cubicBezTo>
                  <a:cubicBezTo>
                    <a:pt x="32" y="16"/>
                    <a:pt x="23" y="24"/>
                    <a:pt x="22" y="1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58" name="Freeform 83"/>
            <p:cNvSpPr>
              <a:spLocks noChangeArrowheads="1"/>
            </p:cNvSpPr>
            <p:nvPr/>
          </p:nvSpPr>
          <p:spPr bwMode="auto">
            <a:xfrm>
              <a:off x="2750" y="93"/>
              <a:ext cx="162" cy="101"/>
            </a:xfrm>
            <a:custGeom>
              <a:avLst/>
              <a:gdLst>
                <a:gd name="T0" fmla="*/ 80 w 189"/>
                <a:gd name="T1" fmla="*/ 1 h 144"/>
                <a:gd name="T2" fmla="*/ 86 w 189"/>
                <a:gd name="T3" fmla="*/ 1 h 144"/>
                <a:gd name="T4" fmla="*/ 87 w 189"/>
                <a:gd name="T5" fmla="*/ 3 h 144"/>
                <a:gd name="T6" fmla="*/ 86 w 189"/>
                <a:gd name="T7" fmla="*/ 4 h 144"/>
                <a:gd name="T8" fmla="*/ 60 w 189"/>
                <a:gd name="T9" fmla="*/ 8 h 144"/>
                <a:gd name="T10" fmla="*/ 51 w 189"/>
                <a:gd name="T11" fmla="*/ 10 h 144"/>
                <a:gd name="T12" fmla="*/ 45 w 189"/>
                <a:gd name="T13" fmla="*/ 11 h 144"/>
                <a:gd name="T14" fmla="*/ 33 w 189"/>
                <a:gd name="T15" fmla="*/ 14 h 144"/>
                <a:gd name="T16" fmla="*/ 34 w 189"/>
                <a:gd name="T17" fmla="*/ 15 h 144"/>
                <a:gd name="T18" fmla="*/ 39 w 189"/>
                <a:gd name="T19" fmla="*/ 20 h 144"/>
                <a:gd name="T20" fmla="*/ 50 w 189"/>
                <a:gd name="T21" fmla="*/ 21 h 144"/>
                <a:gd name="T22" fmla="*/ 44 w 189"/>
                <a:gd name="T23" fmla="*/ 24 h 144"/>
                <a:gd name="T24" fmla="*/ 39 w 189"/>
                <a:gd name="T25" fmla="*/ 22 h 144"/>
                <a:gd name="T26" fmla="*/ 33 w 189"/>
                <a:gd name="T27" fmla="*/ 22 h 144"/>
                <a:gd name="T28" fmla="*/ 9 w 189"/>
                <a:gd name="T29" fmla="*/ 20 h 144"/>
                <a:gd name="T30" fmla="*/ 9 w 189"/>
                <a:gd name="T31" fmla="*/ 18 h 144"/>
                <a:gd name="T32" fmla="*/ 21 w 189"/>
                <a:gd name="T33" fmla="*/ 15 h 144"/>
                <a:gd name="T34" fmla="*/ 24 w 189"/>
                <a:gd name="T35" fmla="*/ 13 h 144"/>
                <a:gd name="T36" fmla="*/ 21 w 189"/>
                <a:gd name="T37" fmla="*/ 11 h 144"/>
                <a:gd name="T38" fmla="*/ 33 w 189"/>
                <a:gd name="T39" fmla="*/ 8 h 144"/>
                <a:gd name="T40" fmla="*/ 45 w 189"/>
                <a:gd name="T41" fmla="*/ 6 h 144"/>
                <a:gd name="T42" fmla="*/ 52 w 189"/>
                <a:gd name="T43" fmla="*/ 4 h 144"/>
                <a:gd name="T44" fmla="*/ 80 w 189"/>
                <a:gd name="T45" fmla="*/ 1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9"/>
                <a:gd name="T70" fmla="*/ 0 h 144"/>
                <a:gd name="T71" fmla="*/ 189 w 189"/>
                <a:gd name="T72" fmla="*/ 144 h 14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9" h="144">
                  <a:moveTo>
                    <a:pt x="171" y="4"/>
                  </a:moveTo>
                  <a:cubicBezTo>
                    <a:pt x="174" y="3"/>
                    <a:pt x="182" y="0"/>
                    <a:pt x="185" y="4"/>
                  </a:cubicBezTo>
                  <a:cubicBezTo>
                    <a:pt x="187" y="7"/>
                    <a:pt x="189" y="16"/>
                    <a:pt x="189" y="16"/>
                  </a:cubicBezTo>
                  <a:cubicBezTo>
                    <a:pt x="188" y="19"/>
                    <a:pt x="189" y="22"/>
                    <a:pt x="187" y="24"/>
                  </a:cubicBezTo>
                  <a:cubicBezTo>
                    <a:pt x="175" y="34"/>
                    <a:pt x="146" y="34"/>
                    <a:pt x="131" y="44"/>
                  </a:cubicBezTo>
                  <a:cubicBezTo>
                    <a:pt x="125" y="53"/>
                    <a:pt x="120" y="54"/>
                    <a:pt x="109" y="58"/>
                  </a:cubicBezTo>
                  <a:cubicBezTo>
                    <a:pt x="105" y="59"/>
                    <a:pt x="97" y="62"/>
                    <a:pt x="97" y="62"/>
                  </a:cubicBezTo>
                  <a:cubicBezTo>
                    <a:pt x="88" y="76"/>
                    <a:pt x="83" y="74"/>
                    <a:pt x="71" y="82"/>
                  </a:cubicBezTo>
                  <a:cubicBezTo>
                    <a:pt x="66" y="98"/>
                    <a:pt x="70" y="78"/>
                    <a:pt x="75" y="92"/>
                  </a:cubicBezTo>
                  <a:cubicBezTo>
                    <a:pt x="81" y="108"/>
                    <a:pt x="71" y="108"/>
                    <a:pt x="83" y="116"/>
                  </a:cubicBezTo>
                  <a:cubicBezTo>
                    <a:pt x="90" y="121"/>
                    <a:pt x="107" y="126"/>
                    <a:pt x="107" y="126"/>
                  </a:cubicBezTo>
                  <a:cubicBezTo>
                    <a:pt x="105" y="139"/>
                    <a:pt x="106" y="144"/>
                    <a:pt x="93" y="140"/>
                  </a:cubicBezTo>
                  <a:cubicBezTo>
                    <a:pt x="91" y="137"/>
                    <a:pt x="87" y="130"/>
                    <a:pt x="83" y="130"/>
                  </a:cubicBezTo>
                  <a:cubicBezTo>
                    <a:pt x="79" y="130"/>
                    <a:pt x="71" y="134"/>
                    <a:pt x="71" y="134"/>
                  </a:cubicBezTo>
                  <a:cubicBezTo>
                    <a:pt x="52" y="129"/>
                    <a:pt x="42" y="124"/>
                    <a:pt x="21" y="122"/>
                  </a:cubicBezTo>
                  <a:cubicBezTo>
                    <a:pt x="14" y="115"/>
                    <a:pt x="0" y="102"/>
                    <a:pt x="19" y="106"/>
                  </a:cubicBezTo>
                  <a:cubicBezTo>
                    <a:pt x="29" y="91"/>
                    <a:pt x="26" y="93"/>
                    <a:pt x="47" y="90"/>
                  </a:cubicBezTo>
                  <a:cubicBezTo>
                    <a:pt x="55" y="84"/>
                    <a:pt x="54" y="88"/>
                    <a:pt x="51" y="76"/>
                  </a:cubicBezTo>
                  <a:cubicBezTo>
                    <a:pt x="50" y="72"/>
                    <a:pt x="47" y="64"/>
                    <a:pt x="47" y="64"/>
                  </a:cubicBezTo>
                  <a:cubicBezTo>
                    <a:pt x="50" y="41"/>
                    <a:pt x="50" y="43"/>
                    <a:pt x="73" y="46"/>
                  </a:cubicBezTo>
                  <a:cubicBezTo>
                    <a:pt x="82" y="45"/>
                    <a:pt x="97" y="36"/>
                    <a:pt x="97" y="36"/>
                  </a:cubicBezTo>
                  <a:cubicBezTo>
                    <a:pt x="102" y="29"/>
                    <a:pt x="105" y="27"/>
                    <a:pt x="113" y="24"/>
                  </a:cubicBezTo>
                  <a:cubicBezTo>
                    <a:pt x="134" y="27"/>
                    <a:pt x="161" y="25"/>
                    <a:pt x="171" y="4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59" name="Freeform 84"/>
            <p:cNvSpPr>
              <a:spLocks noChangeArrowheads="1"/>
            </p:cNvSpPr>
            <p:nvPr/>
          </p:nvSpPr>
          <p:spPr bwMode="auto">
            <a:xfrm>
              <a:off x="2847" y="191"/>
              <a:ext cx="46" cy="11"/>
            </a:xfrm>
            <a:custGeom>
              <a:avLst/>
              <a:gdLst>
                <a:gd name="T0" fmla="*/ 12 w 53"/>
                <a:gd name="T1" fmla="*/ 0 h 17"/>
                <a:gd name="T2" fmla="*/ 6 w 53"/>
                <a:gd name="T3" fmla="*/ 1 h 17"/>
                <a:gd name="T4" fmla="*/ 16 w 53"/>
                <a:gd name="T5" fmla="*/ 2 h 17"/>
                <a:gd name="T6" fmla="*/ 22 w 53"/>
                <a:gd name="T7" fmla="*/ 2 h 17"/>
                <a:gd name="T8" fmla="*/ 12 w 53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17"/>
                <a:gd name="T17" fmla="*/ 53 w 5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17">
                  <a:moveTo>
                    <a:pt x="24" y="0"/>
                  </a:moveTo>
                  <a:cubicBezTo>
                    <a:pt x="20" y="1"/>
                    <a:pt x="16" y="0"/>
                    <a:pt x="12" y="2"/>
                  </a:cubicBezTo>
                  <a:cubicBezTo>
                    <a:pt x="0" y="9"/>
                    <a:pt x="30" y="15"/>
                    <a:pt x="32" y="16"/>
                  </a:cubicBezTo>
                  <a:cubicBezTo>
                    <a:pt x="36" y="15"/>
                    <a:pt x="41" y="17"/>
                    <a:pt x="44" y="14"/>
                  </a:cubicBezTo>
                  <a:cubicBezTo>
                    <a:pt x="53" y="3"/>
                    <a:pt x="30" y="0"/>
                    <a:pt x="24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60" name="Freeform 85"/>
            <p:cNvSpPr>
              <a:spLocks noChangeArrowheads="1"/>
            </p:cNvSpPr>
            <p:nvPr/>
          </p:nvSpPr>
          <p:spPr bwMode="auto">
            <a:xfrm>
              <a:off x="3082" y="45"/>
              <a:ext cx="49" cy="26"/>
            </a:xfrm>
            <a:custGeom>
              <a:avLst/>
              <a:gdLst>
                <a:gd name="T0" fmla="*/ 27 w 57"/>
                <a:gd name="T1" fmla="*/ 1 h 37"/>
                <a:gd name="T2" fmla="*/ 11 w 57"/>
                <a:gd name="T3" fmla="*/ 4 h 37"/>
                <a:gd name="T4" fmla="*/ 5 w 57"/>
                <a:gd name="T5" fmla="*/ 6 h 37"/>
                <a:gd name="T6" fmla="*/ 4 w 57"/>
                <a:gd name="T7" fmla="*/ 1 h 37"/>
                <a:gd name="T8" fmla="*/ 9 w 57"/>
                <a:gd name="T9" fmla="*/ 0 h 37"/>
                <a:gd name="T10" fmla="*/ 27 w 57"/>
                <a:gd name="T11" fmla="*/ 1 h 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7"/>
                <a:gd name="T19" fmla="*/ 0 h 37"/>
                <a:gd name="T20" fmla="*/ 57 w 57"/>
                <a:gd name="T21" fmla="*/ 37 h 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7" h="37">
                  <a:moveTo>
                    <a:pt x="57" y="4"/>
                  </a:moveTo>
                  <a:cubicBezTo>
                    <a:pt x="53" y="16"/>
                    <a:pt x="35" y="17"/>
                    <a:pt x="25" y="24"/>
                  </a:cubicBezTo>
                  <a:cubicBezTo>
                    <a:pt x="22" y="34"/>
                    <a:pt x="22" y="37"/>
                    <a:pt x="11" y="34"/>
                  </a:cubicBezTo>
                  <a:cubicBezTo>
                    <a:pt x="6" y="27"/>
                    <a:pt x="0" y="10"/>
                    <a:pt x="9" y="4"/>
                  </a:cubicBezTo>
                  <a:cubicBezTo>
                    <a:pt x="12" y="2"/>
                    <a:pt x="21" y="0"/>
                    <a:pt x="21" y="0"/>
                  </a:cubicBezTo>
                  <a:cubicBezTo>
                    <a:pt x="33" y="2"/>
                    <a:pt x="45" y="4"/>
                    <a:pt x="57" y="4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61" name="Freeform 86"/>
            <p:cNvSpPr>
              <a:spLocks noChangeArrowheads="1"/>
            </p:cNvSpPr>
            <p:nvPr/>
          </p:nvSpPr>
          <p:spPr bwMode="auto">
            <a:xfrm>
              <a:off x="3117" y="57"/>
              <a:ext cx="58" cy="19"/>
            </a:xfrm>
            <a:custGeom>
              <a:avLst/>
              <a:gdLst>
                <a:gd name="T0" fmla="*/ 13 w 68"/>
                <a:gd name="T1" fmla="*/ 0 h 26"/>
                <a:gd name="T2" fmla="*/ 5 w 68"/>
                <a:gd name="T3" fmla="*/ 1 h 26"/>
                <a:gd name="T4" fmla="*/ 26 w 68"/>
                <a:gd name="T5" fmla="*/ 5 h 26"/>
                <a:gd name="T6" fmla="*/ 28 w 68"/>
                <a:gd name="T7" fmla="*/ 5 h 26"/>
                <a:gd name="T8" fmla="*/ 13 w 68"/>
                <a:gd name="T9" fmla="*/ 0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8"/>
                <a:gd name="T16" fmla="*/ 0 h 26"/>
                <a:gd name="T17" fmla="*/ 68 w 68"/>
                <a:gd name="T18" fmla="*/ 26 h 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8" h="26">
                  <a:moveTo>
                    <a:pt x="29" y="0"/>
                  </a:moveTo>
                  <a:cubicBezTo>
                    <a:pt x="23" y="2"/>
                    <a:pt x="11" y="6"/>
                    <a:pt x="11" y="6"/>
                  </a:cubicBezTo>
                  <a:cubicBezTo>
                    <a:pt x="0" y="23"/>
                    <a:pt x="47" y="24"/>
                    <a:pt x="57" y="26"/>
                  </a:cubicBezTo>
                  <a:cubicBezTo>
                    <a:pt x="59" y="25"/>
                    <a:pt x="62" y="26"/>
                    <a:pt x="63" y="24"/>
                  </a:cubicBezTo>
                  <a:cubicBezTo>
                    <a:pt x="68" y="3"/>
                    <a:pt x="42" y="3"/>
                    <a:pt x="29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62" name="Freeform 87"/>
            <p:cNvSpPr>
              <a:spLocks noChangeArrowheads="1"/>
            </p:cNvSpPr>
            <p:nvPr/>
          </p:nvSpPr>
          <p:spPr bwMode="auto">
            <a:xfrm>
              <a:off x="3179" y="60"/>
              <a:ext cx="58" cy="30"/>
            </a:xfrm>
            <a:custGeom>
              <a:avLst/>
              <a:gdLst>
                <a:gd name="T0" fmla="*/ 26 w 66"/>
                <a:gd name="T1" fmla="*/ 1 h 43"/>
                <a:gd name="T2" fmla="*/ 14 w 66"/>
                <a:gd name="T3" fmla="*/ 1 h 43"/>
                <a:gd name="T4" fmla="*/ 5 w 66"/>
                <a:gd name="T5" fmla="*/ 1 h 43"/>
                <a:gd name="T6" fmla="*/ 4 w 66"/>
                <a:gd name="T7" fmla="*/ 6 h 43"/>
                <a:gd name="T8" fmla="*/ 17 w 66"/>
                <a:gd name="T9" fmla="*/ 7 h 43"/>
                <a:gd name="T10" fmla="*/ 32 w 66"/>
                <a:gd name="T11" fmla="*/ 4 h 43"/>
                <a:gd name="T12" fmla="*/ 26 w 66"/>
                <a:gd name="T13" fmla="*/ 1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6"/>
                <a:gd name="T22" fmla="*/ 0 h 43"/>
                <a:gd name="T23" fmla="*/ 66 w 66"/>
                <a:gd name="T24" fmla="*/ 43 h 4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6" h="43">
                  <a:moveTo>
                    <a:pt x="50" y="9"/>
                  </a:moveTo>
                  <a:cubicBezTo>
                    <a:pt x="40" y="16"/>
                    <a:pt x="36" y="16"/>
                    <a:pt x="26" y="9"/>
                  </a:cubicBezTo>
                  <a:cubicBezTo>
                    <a:pt x="20" y="0"/>
                    <a:pt x="18" y="4"/>
                    <a:pt x="10" y="9"/>
                  </a:cubicBezTo>
                  <a:cubicBezTo>
                    <a:pt x="4" y="17"/>
                    <a:pt x="0" y="21"/>
                    <a:pt x="8" y="35"/>
                  </a:cubicBezTo>
                  <a:cubicBezTo>
                    <a:pt x="12" y="42"/>
                    <a:pt x="32" y="43"/>
                    <a:pt x="32" y="43"/>
                  </a:cubicBezTo>
                  <a:cubicBezTo>
                    <a:pt x="41" y="40"/>
                    <a:pt x="54" y="33"/>
                    <a:pt x="62" y="27"/>
                  </a:cubicBezTo>
                  <a:cubicBezTo>
                    <a:pt x="66" y="15"/>
                    <a:pt x="61" y="15"/>
                    <a:pt x="50" y="9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63" name="Freeform 88"/>
            <p:cNvSpPr>
              <a:spLocks noChangeArrowheads="1"/>
            </p:cNvSpPr>
            <p:nvPr/>
          </p:nvSpPr>
          <p:spPr bwMode="auto">
            <a:xfrm>
              <a:off x="3581" y="85"/>
              <a:ext cx="101" cy="29"/>
            </a:xfrm>
            <a:custGeom>
              <a:avLst/>
              <a:gdLst>
                <a:gd name="T0" fmla="*/ 7 w 117"/>
                <a:gd name="T1" fmla="*/ 0 h 41"/>
                <a:gd name="T2" fmla="*/ 3 w 117"/>
                <a:gd name="T3" fmla="*/ 3 h 41"/>
                <a:gd name="T4" fmla="*/ 24 w 117"/>
                <a:gd name="T5" fmla="*/ 6 h 41"/>
                <a:gd name="T6" fmla="*/ 36 w 117"/>
                <a:gd name="T7" fmla="*/ 6 h 41"/>
                <a:gd name="T8" fmla="*/ 54 w 117"/>
                <a:gd name="T9" fmla="*/ 4 h 41"/>
                <a:gd name="T10" fmla="*/ 37 w 117"/>
                <a:gd name="T11" fmla="*/ 1 h 41"/>
                <a:gd name="T12" fmla="*/ 7 w 117"/>
                <a:gd name="T13" fmla="*/ 0 h 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7"/>
                <a:gd name="T22" fmla="*/ 0 h 41"/>
                <a:gd name="T23" fmla="*/ 117 w 117"/>
                <a:gd name="T24" fmla="*/ 41 h 4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7" h="41">
                  <a:moveTo>
                    <a:pt x="14" y="0"/>
                  </a:moveTo>
                  <a:cubicBezTo>
                    <a:pt x="8" y="4"/>
                    <a:pt x="0" y="9"/>
                    <a:pt x="8" y="16"/>
                  </a:cubicBezTo>
                  <a:cubicBezTo>
                    <a:pt x="21" y="27"/>
                    <a:pt x="34" y="28"/>
                    <a:pt x="50" y="30"/>
                  </a:cubicBezTo>
                  <a:cubicBezTo>
                    <a:pt x="66" y="41"/>
                    <a:pt x="57" y="39"/>
                    <a:pt x="76" y="36"/>
                  </a:cubicBezTo>
                  <a:cubicBezTo>
                    <a:pt x="88" y="32"/>
                    <a:pt x="101" y="29"/>
                    <a:pt x="112" y="22"/>
                  </a:cubicBezTo>
                  <a:cubicBezTo>
                    <a:pt x="117" y="6"/>
                    <a:pt x="87" y="5"/>
                    <a:pt x="78" y="4"/>
                  </a:cubicBezTo>
                  <a:cubicBezTo>
                    <a:pt x="17" y="6"/>
                    <a:pt x="34" y="20"/>
                    <a:pt x="14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64" name="Freeform 89"/>
            <p:cNvSpPr>
              <a:spLocks noChangeArrowheads="1"/>
            </p:cNvSpPr>
            <p:nvPr/>
          </p:nvSpPr>
          <p:spPr bwMode="auto">
            <a:xfrm>
              <a:off x="3684" y="84"/>
              <a:ext cx="53" cy="23"/>
            </a:xfrm>
            <a:custGeom>
              <a:avLst/>
              <a:gdLst>
                <a:gd name="T0" fmla="*/ 15 w 62"/>
                <a:gd name="T1" fmla="*/ 1 h 32"/>
                <a:gd name="T2" fmla="*/ 27 w 62"/>
                <a:gd name="T3" fmla="*/ 2 h 32"/>
                <a:gd name="T4" fmla="*/ 14 w 62"/>
                <a:gd name="T5" fmla="*/ 6 h 32"/>
                <a:gd name="T6" fmla="*/ 3 w 62"/>
                <a:gd name="T7" fmla="*/ 4 h 32"/>
                <a:gd name="T8" fmla="*/ 15 w 62"/>
                <a:gd name="T9" fmla="*/ 1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"/>
                <a:gd name="T16" fmla="*/ 0 h 32"/>
                <a:gd name="T17" fmla="*/ 62 w 62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" h="32">
                  <a:moveTo>
                    <a:pt x="32" y="4"/>
                  </a:moveTo>
                  <a:cubicBezTo>
                    <a:pt x="44" y="0"/>
                    <a:pt x="53" y="1"/>
                    <a:pt x="62" y="10"/>
                  </a:cubicBezTo>
                  <a:cubicBezTo>
                    <a:pt x="59" y="23"/>
                    <a:pt x="42" y="28"/>
                    <a:pt x="30" y="32"/>
                  </a:cubicBezTo>
                  <a:cubicBezTo>
                    <a:pt x="15" y="22"/>
                    <a:pt x="23" y="25"/>
                    <a:pt x="6" y="22"/>
                  </a:cubicBezTo>
                  <a:cubicBezTo>
                    <a:pt x="0" y="4"/>
                    <a:pt x="14" y="8"/>
                    <a:pt x="32" y="4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65" name="Freeform 90"/>
            <p:cNvSpPr>
              <a:spLocks noChangeArrowheads="1"/>
            </p:cNvSpPr>
            <p:nvPr/>
          </p:nvSpPr>
          <p:spPr bwMode="auto">
            <a:xfrm>
              <a:off x="3660" y="111"/>
              <a:ext cx="42" cy="16"/>
            </a:xfrm>
            <a:custGeom>
              <a:avLst/>
              <a:gdLst>
                <a:gd name="T0" fmla="*/ 9 w 49"/>
                <a:gd name="T1" fmla="*/ 1 h 23"/>
                <a:gd name="T2" fmla="*/ 3 w 49"/>
                <a:gd name="T3" fmla="*/ 1 h 23"/>
                <a:gd name="T4" fmla="*/ 18 w 49"/>
                <a:gd name="T5" fmla="*/ 4 h 23"/>
                <a:gd name="T6" fmla="*/ 9 w 49"/>
                <a:gd name="T7" fmla="*/ 1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"/>
                <a:gd name="T13" fmla="*/ 0 h 23"/>
                <a:gd name="T14" fmla="*/ 49 w 49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" h="23">
                  <a:moveTo>
                    <a:pt x="20" y="1"/>
                  </a:moveTo>
                  <a:cubicBezTo>
                    <a:pt x="15" y="2"/>
                    <a:pt x="8" y="0"/>
                    <a:pt x="6" y="5"/>
                  </a:cubicBezTo>
                  <a:cubicBezTo>
                    <a:pt x="0" y="19"/>
                    <a:pt x="32" y="21"/>
                    <a:pt x="38" y="23"/>
                  </a:cubicBezTo>
                  <a:cubicBezTo>
                    <a:pt x="49" y="6"/>
                    <a:pt x="35" y="3"/>
                    <a:pt x="20" y="1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66" name="Freeform 91"/>
            <p:cNvSpPr>
              <a:spLocks noChangeArrowheads="1"/>
            </p:cNvSpPr>
            <p:nvPr/>
          </p:nvSpPr>
          <p:spPr bwMode="auto">
            <a:xfrm>
              <a:off x="3950" y="321"/>
              <a:ext cx="87" cy="106"/>
            </a:xfrm>
            <a:custGeom>
              <a:avLst/>
              <a:gdLst>
                <a:gd name="T0" fmla="*/ 3 w 102"/>
                <a:gd name="T1" fmla="*/ 0 h 152"/>
                <a:gd name="T2" fmla="*/ 0 w 102"/>
                <a:gd name="T3" fmla="*/ 3 h 152"/>
                <a:gd name="T4" fmla="*/ 7 w 102"/>
                <a:gd name="T5" fmla="*/ 7 h 152"/>
                <a:gd name="T6" fmla="*/ 15 w 102"/>
                <a:gd name="T7" fmla="*/ 12 h 152"/>
                <a:gd name="T8" fmla="*/ 16 w 102"/>
                <a:gd name="T9" fmla="*/ 17 h 152"/>
                <a:gd name="T10" fmla="*/ 36 w 102"/>
                <a:gd name="T11" fmla="*/ 25 h 152"/>
                <a:gd name="T12" fmla="*/ 38 w 102"/>
                <a:gd name="T13" fmla="*/ 20 h 152"/>
                <a:gd name="T14" fmla="*/ 33 w 102"/>
                <a:gd name="T15" fmla="*/ 17 h 152"/>
                <a:gd name="T16" fmla="*/ 27 w 102"/>
                <a:gd name="T17" fmla="*/ 15 h 152"/>
                <a:gd name="T18" fmla="*/ 23 w 102"/>
                <a:gd name="T19" fmla="*/ 12 h 152"/>
                <a:gd name="T20" fmla="*/ 19 w 102"/>
                <a:gd name="T21" fmla="*/ 7 h 152"/>
                <a:gd name="T22" fmla="*/ 3 w 102"/>
                <a:gd name="T23" fmla="*/ 2 h 152"/>
                <a:gd name="T24" fmla="*/ 3 w 102"/>
                <a:gd name="T25" fmla="*/ 0 h 1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2"/>
                <a:gd name="T40" fmla="*/ 0 h 152"/>
                <a:gd name="T41" fmla="*/ 102 w 102"/>
                <a:gd name="T42" fmla="*/ 152 h 1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2" h="152">
                  <a:moveTo>
                    <a:pt x="6" y="0"/>
                  </a:moveTo>
                  <a:cubicBezTo>
                    <a:pt x="4" y="6"/>
                    <a:pt x="0" y="18"/>
                    <a:pt x="0" y="18"/>
                  </a:cubicBezTo>
                  <a:cubicBezTo>
                    <a:pt x="3" y="26"/>
                    <a:pt x="9" y="35"/>
                    <a:pt x="14" y="42"/>
                  </a:cubicBezTo>
                  <a:cubicBezTo>
                    <a:pt x="17" y="58"/>
                    <a:pt x="16" y="69"/>
                    <a:pt x="32" y="72"/>
                  </a:cubicBezTo>
                  <a:cubicBezTo>
                    <a:pt x="44" y="80"/>
                    <a:pt x="40" y="91"/>
                    <a:pt x="36" y="104"/>
                  </a:cubicBezTo>
                  <a:cubicBezTo>
                    <a:pt x="57" y="118"/>
                    <a:pt x="60" y="139"/>
                    <a:pt x="80" y="152"/>
                  </a:cubicBezTo>
                  <a:cubicBezTo>
                    <a:pt x="95" y="148"/>
                    <a:pt x="102" y="135"/>
                    <a:pt x="86" y="124"/>
                  </a:cubicBezTo>
                  <a:cubicBezTo>
                    <a:pt x="72" y="129"/>
                    <a:pt x="78" y="110"/>
                    <a:pt x="74" y="102"/>
                  </a:cubicBezTo>
                  <a:cubicBezTo>
                    <a:pt x="72" y="98"/>
                    <a:pt x="65" y="94"/>
                    <a:pt x="62" y="92"/>
                  </a:cubicBezTo>
                  <a:cubicBezTo>
                    <a:pt x="59" y="82"/>
                    <a:pt x="65" y="65"/>
                    <a:pt x="52" y="74"/>
                  </a:cubicBezTo>
                  <a:cubicBezTo>
                    <a:pt x="46" y="65"/>
                    <a:pt x="47" y="54"/>
                    <a:pt x="42" y="44"/>
                  </a:cubicBezTo>
                  <a:cubicBezTo>
                    <a:pt x="36" y="32"/>
                    <a:pt x="16" y="18"/>
                    <a:pt x="4" y="12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67" name="Freeform 92"/>
            <p:cNvSpPr>
              <a:spLocks noChangeArrowheads="1"/>
            </p:cNvSpPr>
            <p:nvPr/>
          </p:nvSpPr>
          <p:spPr bwMode="auto">
            <a:xfrm>
              <a:off x="4020" y="431"/>
              <a:ext cx="63" cy="73"/>
            </a:xfrm>
            <a:custGeom>
              <a:avLst/>
              <a:gdLst>
                <a:gd name="T0" fmla="*/ 28 w 74"/>
                <a:gd name="T1" fmla="*/ 4 h 103"/>
                <a:gd name="T2" fmla="*/ 33 w 74"/>
                <a:gd name="T3" fmla="*/ 7 h 103"/>
                <a:gd name="T4" fmla="*/ 14 w 74"/>
                <a:gd name="T5" fmla="*/ 15 h 103"/>
                <a:gd name="T6" fmla="*/ 14 w 74"/>
                <a:gd name="T7" fmla="*/ 18 h 103"/>
                <a:gd name="T8" fmla="*/ 9 w 74"/>
                <a:gd name="T9" fmla="*/ 16 h 103"/>
                <a:gd name="T10" fmla="*/ 3 w 74"/>
                <a:gd name="T11" fmla="*/ 15 h 103"/>
                <a:gd name="T12" fmla="*/ 0 w 74"/>
                <a:gd name="T13" fmla="*/ 15 h 103"/>
                <a:gd name="T14" fmla="*/ 5 w 74"/>
                <a:gd name="T15" fmla="*/ 11 h 103"/>
                <a:gd name="T16" fmla="*/ 6 w 74"/>
                <a:gd name="T17" fmla="*/ 9 h 103"/>
                <a:gd name="T18" fmla="*/ 2 w 74"/>
                <a:gd name="T19" fmla="*/ 4 h 103"/>
                <a:gd name="T20" fmla="*/ 3 w 74"/>
                <a:gd name="T21" fmla="*/ 3 h 103"/>
                <a:gd name="T22" fmla="*/ 12 w 74"/>
                <a:gd name="T23" fmla="*/ 4 h 103"/>
                <a:gd name="T24" fmla="*/ 16 w 74"/>
                <a:gd name="T25" fmla="*/ 6 h 103"/>
                <a:gd name="T26" fmla="*/ 28 w 74"/>
                <a:gd name="T27" fmla="*/ 4 h 1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4"/>
                <a:gd name="T43" fmla="*/ 0 h 103"/>
                <a:gd name="T44" fmla="*/ 74 w 74"/>
                <a:gd name="T45" fmla="*/ 103 h 1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4" h="103">
                  <a:moveTo>
                    <a:pt x="64" y="22"/>
                  </a:moveTo>
                  <a:cubicBezTo>
                    <a:pt x="73" y="36"/>
                    <a:pt x="70" y="29"/>
                    <a:pt x="74" y="40"/>
                  </a:cubicBezTo>
                  <a:cubicBezTo>
                    <a:pt x="70" y="77"/>
                    <a:pt x="68" y="81"/>
                    <a:pt x="30" y="84"/>
                  </a:cubicBezTo>
                  <a:cubicBezTo>
                    <a:pt x="33" y="88"/>
                    <a:pt x="39" y="95"/>
                    <a:pt x="32" y="100"/>
                  </a:cubicBezTo>
                  <a:cubicBezTo>
                    <a:pt x="28" y="103"/>
                    <a:pt x="24" y="95"/>
                    <a:pt x="20" y="94"/>
                  </a:cubicBezTo>
                  <a:cubicBezTo>
                    <a:pt x="17" y="84"/>
                    <a:pt x="20" y="89"/>
                    <a:pt x="6" y="84"/>
                  </a:cubicBezTo>
                  <a:cubicBezTo>
                    <a:pt x="4" y="83"/>
                    <a:pt x="0" y="82"/>
                    <a:pt x="0" y="82"/>
                  </a:cubicBezTo>
                  <a:cubicBezTo>
                    <a:pt x="3" y="73"/>
                    <a:pt x="7" y="67"/>
                    <a:pt x="10" y="58"/>
                  </a:cubicBezTo>
                  <a:cubicBezTo>
                    <a:pt x="11" y="56"/>
                    <a:pt x="12" y="52"/>
                    <a:pt x="12" y="52"/>
                  </a:cubicBezTo>
                  <a:cubicBezTo>
                    <a:pt x="10" y="42"/>
                    <a:pt x="8" y="33"/>
                    <a:pt x="2" y="24"/>
                  </a:cubicBezTo>
                  <a:cubicBezTo>
                    <a:pt x="3" y="21"/>
                    <a:pt x="2" y="17"/>
                    <a:pt x="4" y="14"/>
                  </a:cubicBezTo>
                  <a:cubicBezTo>
                    <a:pt x="11" y="0"/>
                    <a:pt x="18" y="19"/>
                    <a:pt x="26" y="22"/>
                  </a:cubicBezTo>
                  <a:cubicBezTo>
                    <a:pt x="31" y="36"/>
                    <a:pt x="26" y="33"/>
                    <a:pt x="36" y="36"/>
                  </a:cubicBezTo>
                  <a:cubicBezTo>
                    <a:pt x="45" y="30"/>
                    <a:pt x="55" y="28"/>
                    <a:pt x="64" y="22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68" name="Freeform 93"/>
            <p:cNvSpPr>
              <a:spLocks noChangeArrowheads="1"/>
            </p:cNvSpPr>
            <p:nvPr/>
          </p:nvSpPr>
          <p:spPr bwMode="auto">
            <a:xfrm>
              <a:off x="3978" y="506"/>
              <a:ext cx="126" cy="176"/>
            </a:xfrm>
            <a:custGeom>
              <a:avLst/>
              <a:gdLst>
                <a:gd name="T0" fmla="*/ 40 w 146"/>
                <a:gd name="T1" fmla="*/ 17 h 252"/>
                <a:gd name="T2" fmla="*/ 31 w 146"/>
                <a:gd name="T3" fmla="*/ 17 h 252"/>
                <a:gd name="T4" fmla="*/ 30 w 146"/>
                <a:gd name="T5" fmla="*/ 22 h 252"/>
                <a:gd name="T6" fmla="*/ 10 w 146"/>
                <a:gd name="T7" fmla="*/ 24 h 252"/>
                <a:gd name="T8" fmla="*/ 3 w 146"/>
                <a:gd name="T9" fmla="*/ 28 h 252"/>
                <a:gd name="T10" fmla="*/ 9 w 146"/>
                <a:gd name="T11" fmla="*/ 30 h 252"/>
                <a:gd name="T12" fmla="*/ 3 w 146"/>
                <a:gd name="T13" fmla="*/ 33 h 252"/>
                <a:gd name="T14" fmla="*/ 12 w 146"/>
                <a:gd name="T15" fmla="*/ 42 h 252"/>
                <a:gd name="T16" fmla="*/ 14 w 146"/>
                <a:gd name="T17" fmla="*/ 36 h 252"/>
                <a:gd name="T18" fmla="*/ 10 w 146"/>
                <a:gd name="T19" fmla="*/ 32 h 252"/>
                <a:gd name="T20" fmla="*/ 20 w 146"/>
                <a:gd name="T21" fmla="*/ 29 h 252"/>
                <a:gd name="T22" fmla="*/ 25 w 146"/>
                <a:gd name="T23" fmla="*/ 27 h 252"/>
                <a:gd name="T24" fmla="*/ 31 w 146"/>
                <a:gd name="T25" fmla="*/ 29 h 252"/>
                <a:gd name="T26" fmla="*/ 21 w 146"/>
                <a:gd name="T27" fmla="*/ 31 h 252"/>
                <a:gd name="T28" fmla="*/ 26 w 146"/>
                <a:gd name="T29" fmla="*/ 33 h 252"/>
                <a:gd name="T30" fmla="*/ 33 w 146"/>
                <a:gd name="T31" fmla="*/ 30 h 252"/>
                <a:gd name="T32" fmla="*/ 41 w 146"/>
                <a:gd name="T33" fmla="*/ 31 h 252"/>
                <a:gd name="T34" fmla="*/ 50 w 146"/>
                <a:gd name="T35" fmla="*/ 24 h 252"/>
                <a:gd name="T36" fmla="*/ 54 w 146"/>
                <a:gd name="T37" fmla="*/ 26 h 252"/>
                <a:gd name="T38" fmla="*/ 65 w 146"/>
                <a:gd name="T39" fmla="*/ 24 h 252"/>
                <a:gd name="T40" fmla="*/ 70 w 146"/>
                <a:gd name="T41" fmla="*/ 22 h 252"/>
                <a:gd name="T42" fmla="*/ 68 w 146"/>
                <a:gd name="T43" fmla="*/ 19 h 252"/>
                <a:gd name="T44" fmla="*/ 64 w 146"/>
                <a:gd name="T45" fmla="*/ 16 h 252"/>
                <a:gd name="T46" fmla="*/ 59 w 146"/>
                <a:gd name="T47" fmla="*/ 7 h 252"/>
                <a:gd name="T48" fmla="*/ 45 w 146"/>
                <a:gd name="T49" fmla="*/ 0 h 252"/>
                <a:gd name="T50" fmla="*/ 37 w 146"/>
                <a:gd name="T51" fmla="*/ 2 h 252"/>
                <a:gd name="T52" fmla="*/ 47 w 146"/>
                <a:gd name="T53" fmla="*/ 6 h 252"/>
                <a:gd name="T54" fmla="*/ 47 w 146"/>
                <a:gd name="T55" fmla="*/ 10 h 252"/>
                <a:gd name="T56" fmla="*/ 40 w 146"/>
                <a:gd name="T57" fmla="*/ 17 h 2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46"/>
                <a:gd name="T88" fmla="*/ 0 h 252"/>
                <a:gd name="T89" fmla="*/ 146 w 146"/>
                <a:gd name="T90" fmla="*/ 252 h 25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46" h="252">
                  <a:moveTo>
                    <a:pt x="82" y="100"/>
                  </a:moveTo>
                  <a:cubicBezTo>
                    <a:pt x="70" y="88"/>
                    <a:pt x="69" y="92"/>
                    <a:pt x="66" y="106"/>
                  </a:cubicBezTo>
                  <a:cubicBezTo>
                    <a:pt x="65" y="115"/>
                    <a:pt x="68" y="124"/>
                    <a:pt x="64" y="132"/>
                  </a:cubicBezTo>
                  <a:cubicBezTo>
                    <a:pt x="63" y="133"/>
                    <a:pt x="28" y="142"/>
                    <a:pt x="22" y="146"/>
                  </a:cubicBezTo>
                  <a:cubicBezTo>
                    <a:pt x="18" y="157"/>
                    <a:pt x="18" y="162"/>
                    <a:pt x="8" y="168"/>
                  </a:cubicBezTo>
                  <a:cubicBezTo>
                    <a:pt x="0" y="180"/>
                    <a:pt x="7" y="180"/>
                    <a:pt x="20" y="182"/>
                  </a:cubicBezTo>
                  <a:cubicBezTo>
                    <a:pt x="17" y="190"/>
                    <a:pt x="15" y="193"/>
                    <a:pt x="8" y="198"/>
                  </a:cubicBezTo>
                  <a:cubicBezTo>
                    <a:pt x="10" y="214"/>
                    <a:pt x="9" y="242"/>
                    <a:pt x="24" y="252"/>
                  </a:cubicBezTo>
                  <a:cubicBezTo>
                    <a:pt x="42" y="246"/>
                    <a:pt x="31" y="227"/>
                    <a:pt x="28" y="214"/>
                  </a:cubicBezTo>
                  <a:cubicBezTo>
                    <a:pt x="26" y="207"/>
                    <a:pt x="22" y="192"/>
                    <a:pt x="22" y="192"/>
                  </a:cubicBezTo>
                  <a:cubicBezTo>
                    <a:pt x="25" y="180"/>
                    <a:pt x="33" y="182"/>
                    <a:pt x="42" y="176"/>
                  </a:cubicBezTo>
                  <a:cubicBezTo>
                    <a:pt x="44" y="169"/>
                    <a:pt x="52" y="158"/>
                    <a:pt x="52" y="158"/>
                  </a:cubicBezTo>
                  <a:cubicBezTo>
                    <a:pt x="58" y="164"/>
                    <a:pt x="63" y="166"/>
                    <a:pt x="66" y="174"/>
                  </a:cubicBezTo>
                  <a:cubicBezTo>
                    <a:pt x="59" y="178"/>
                    <a:pt x="51" y="188"/>
                    <a:pt x="44" y="190"/>
                  </a:cubicBezTo>
                  <a:cubicBezTo>
                    <a:pt x="36" y="202"/>
                    <a:pt x="46" y="202"/>
                    <a:pt x="56" y="200"/>
                  </a:cubicBezTo>
                  <a:cubicBezTo>
                    <a:pt x="60" y="189"/>
                    <a:pt x="59" y="184"/>
                    <a:pt x="68" y="178"/>
                  </a:cubicBezTo>
                  <a:cubicBezTo>
                    <a:pt x="77" y="181"/>
                    <a:pt x="75" y="187"/>
                    <a:pt x="84" y="184"/>
                  </a:cubicBezTo>
                  <a:cubicBezTo>
                    <a:pt x="92" y="171"/>
                    <a:pt x="91" y="157"/>
                    <a:pt x="104" y="148"/>
                  </a:cubicBezTo>
                  <a:cubicBezTo>
                    <a:pt x="108" y="149"/>
                    <a:pt x="110" y="155"/>
                    <a:pt x="114" y="156"/>
                  </a:cubicBezTo>
                  <a:cubicBezTo>
                    <a:pt x="120" y="158"/>
                    <a:pt x="131" y="151"/>
                    <a:pt x="136" y="148"/>
                  </a:cubicBezTo>
                  <a:cubicBezTo>
                    <a:pt x="145" y="134"/>
                    <a:pt x="142" y="141"/>
                    <a:pt x="146" y="130"/>
                  </a:cubicBezTo>
                  <a:cubicBezTo>
                    <a:pt x="146" y="127"/>
                    <a:pt x="145" y="115"/>
                    <a:pt x="142" y="110"/>
                  </a:cubicBezTo>
                  <a:cubicBezTo>
                    <a:pt x="140" y="106"/>
                    <a:pt x="134" y="98"/>
                    <a:pt x="134" y="98"/>
                  </a:cubicBezTo>
                  <a:cubicBezTo>
                    <a:pt x="131" y="78"/>
                    <a:pt x="142" y="53"/>
                    <a:pt x="122" y="40"/>
                  </a:cubicBezTo>
                  <a:cubicBezTo>
                    <a:pt x="112" y="26"/>
                    <a:pt x="109" y="10"/>
                    <a:pt x="94" y="0"/>
                  </a:cubicBezTo>
                  <a:cubicBezTo>
                    <a:pt x="87" y="4"/>
                    <a:pt x="86" y="9"/>
                    <a:pt x="78" y="12"/>
                  </a:cubicBezTo>
                  <a:cubicBezTo>
                    <a:pt x="67" y="29"/>
                    <a:pt x="80" y="31"/>
                    <a:pt x="96" y="34"/>
                  </a:cubicBezTo>
                  <a:cubicBezTo>
                    <a:pt x="103" y="44"/>
                    <a:pt x="100" y="53"/>
                    <a:pt x="96" y="64"/>
                  </a:cubicBezTo>
                  <a:cubicBezTo>
                    <a:pt x="96" y="68"/>
                    <a:pt x="95" y="106"/>
                    <a:pt x="82" y="10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69" name="Freeform 94"/>
            <p:cNvSpPr>
              <a:spLocks noChangeArrowheads="1"/>
            </p:cNvSpPr>
            <p:nvPr/>
          </p:nvSpPr>
          <p:spPr bwMode="auto">
            <a:xfrm>
              <a:off x="2758" y="35"/>
              <a:ext cx="60" cy="28"/>
            </a:xfrm>
            <a:custGeom>
              <a:avLst/>
              <a:gdLst>
                <a:gd name="T0" fmla="*/ 28 w 70"/>
                <a:gd name="T1" fmla="*/ 0 h 40"/>
                <a:gd name="T2" fmla="*/ 30 w 70"/>
                <a:gd name="T3" fmla="*/ 4 h 40"/>
                <a:gd name="T4" fmla="*/ 19 w 70"/>
                <a:gd name="T5" fmla="*/ 4 h 40"/>
                <a:gd name="T6" fmla="*/ 15 w 70"/>
                <a:gd name="T7" fmla="*/ 7 h 40"/>
                <a:gd name="T8" fmla="*/ 3 w 70"/>
                <a:gd name="T9" fmla="*/ 6 h 40"/>
                <a:gd name="T10" fmla="*/ 1 w 70"/>
                <a:gd name="T11" fmla="*/ 6 h 40"/>
                <a:gd name="T12" fmla="*/ 15 w 70"/>
                <a:gd name="T13" fmla="*/ 4 h 40"/>
                <a:gd name="T14" fmla="*/ 28 w 70"/>
                <a:gd name="T15" fmla="*/ 0 h 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0"/>
                <a:gd name="T25" fmla="*/ 0 h 40"/>
                <a:gd name="T26" fmla="*/ 70 w 70"/>
                <a:gd name="T27" fmla="*/ 40 h 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0" h="40">
                  <a:moveTo>
                    <a:pt x="59" y="0"/>
                  </a:moveTo>
                  <a:cubicBezTo>
                    <a:pt x="68" y="3"/>
                    <a:pt x="70" y="10"/>
                    <a:pt x="65" y="20"/>
                  </a:cubicBezTo>
                  <a:cubicBezTo>
                    <a:pt x="61" y="27"/>
                    <a:pt x="49" y="23"/>
                    <a:pt x="41" y="24"/>
                  </a:cubicBezTo>
                  <a:cubicBezTo>
                    <a:pt x="36" y="38"/>
                    <a:pt x="41" y="34"/>
                    <a:pt x="31" y="40"/>
                  </a:cubicBezTo>
                  <a:cubicBezTo>
                    <a:pt x="23" y="39"/>
                    <a:pt x="15" y="39"/>
                    <a:pt x="7" y="38"/>
                  </a:cubicBezTo>
                  <a:cubicBezTo>
                    <a:pt x="5" y="38"/>
                    <a:pt x="0" y="38"/>
                    <a:pt x="1" y="36"/>
                  </a:cubicBezTo>
                  <a:cubicBezTo>
                    <a:pt x="7" y="26"/>
                    <a:pt x="23" y="23"/>
                    <a:pt x="33" y="20"/>
                  </a:cubicBezTo>
                  <a:cubicBezTo>
                    <a:pt x="39" y="11"/>
                    <a:pt x="51" y="8"/>
                    <a:pt x="59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0" name="Freeform 95"/>
            <p:cNvSpPr>
              <a:spLocks noChangeArrowheads="1"/>
            </p:cNvSpPr>
            <p:nvPr/>
          </p:nvSpPr>
          <p:spPr bwMode="auto">
            <a:xfrm>
              <a:off x="2635" y="43"/>
              <a:ext cx="22" cy="21"/>
            </a:xfrm>
            <a:custGeom>
              <a:avLst/>
              <a:gdLst>
                <a:gd name="T0" fmla="*/ 8 w 26"/>
                <a:gd name="T1" fmla="*/ 0 h 29"/>
                <a:gd name="T2" fmla="*/ 0 w 26"/>
                <a:gd name="T3" fmla="*/ 4 h 29"/>
                <a:gd name="T4" fmla="*/ 8 w 26"/>
                <a:gd name="T5" fmla="*/ 5 h 29"/>
                <a:gd name="T6" fmla="*/ 8 w 26"/>
                <a:gd name="T7" fmla="*/ 0 h 2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"/>
                <a:gd name="T13" fmla="*/ 0 h 29"/>
                <a:gd name="T14" fmla="*/ 26 w 26"/>
                <a:gd name="T15" fmla="*/ 29 h 2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" h="29">
                  <a:moveTo>
                    <a:pt x="18" y="0"/>
                  </a:moveTo>
                  <a:cubicBezTo>
                    <a:pt x="9" y="6"/>
                    <a:pt x="4" y="7"/>
                    <a:pt x="0" y="18"/>
                  </a:cubicBezTo>
                  <a:cubicBezTo>
                    <a:pt x="7" y="25"/>
                    <a:pt x="9" y="29"/>
                    <a:pt x="18" y="26"/>
                  </a:cubicBezTo>
                  <a:cubicBezTo>
                    <a:pt x="22" y="14"/>
                    <a:pt x="26" y="12"/>
                    <a:pt x="18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1" name="Freeform 96"/>
            <p:cNvSpPr>
              <a:spLocks noChangeArrowheads="1"/>
            </p:cNvSpPr>
            <p:nvPr/>
          </p:nvSpPr>
          <p:spPr bwMode="auto">
            <a:xfrm>
              <a:off x="2663" y="42"/>
              <a:ext cx="42" cy="25"/>
            </a:xfrm>
            <a:custGeom>
              <a:avLst/>
              <a:gdLst>
                <a:gd name="T0" fmla="*/ 7 w 49"/>
                <a:gd name="T1" fmla="*/ 1 h 36"/>
                <a:gd name="T2" fmla="*/ 0 w 49"/>
                <a:gd name="T3" fmla="*/ 3 h 36"/>
                <a:gd name="T4" fmla="*/ 3 w 49"/>
                <a:gd name="T5" fmla="*/ 5 h 36"/>
                <a:gd name="T6" fmla="*/ 8 w 49"/>
                <a:gd name="T7" fmla="*/ 6 h 36"/>
                <a:gd name="T8" fmla="*/ 18 w 49"/>
                <a:gd name="T9" fmla="*/ 4 h 36"/>
                <a:gd name="T10" fmla="*/ 7 w 49"/>
                <a:gd name="T11" fmla="*/ 1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36"/>
                <a:gd name="T20" fmla="*/ 49 w 49"/>
                <a:gd name="T21" fmla="*/ 36 h 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36">
                  <a:moveTo>
                    <a:pt x="14" y="6"/>
                  </a:moveTo>
                  <a:cubicBezTo>
                    <a:pt x="11" y="14"/>
                    <a:pt x="7" y="13"/>
                    <a:pt x="0" y="18"/>
                  </a:cubicBezTo>
                  <a:cubicBezTo>
                    <a:pt x="1" y="22"/>
                    <a:pt x="2" y="29"/>
                    <a:pt x="6" y="32"/>
                  </a:cubicBezTo>
                  <a:cubicBezTo>
                    <a:pt x="10" y="34"/>
                    <a:pt x="18" y="36"/>
                    <a:pt x="18" y="36"/>
                  </a:cubicBezTo>
                  <a:cubicBezTo>
                    <a:pt x="24" y="27"/>
                    <a:pt x="30" y="28"/>
                    <a:pt x="40" y="26"/>
                  </a:cubicBezTo>
                  <a:cubicBezTo>
                    <a:pt x="49" y="0"/>
                    <a:pt x="26" y="18"/>
                    <a:pt x="14" y="6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2" name="Freeform 97"/>
            <p:cNvSpPr>
              <a:spLocks noChangeArrowheads="1"/>
            </p:cNvSpPr>
            <p:nvPr/>
          </p:nvSpPr>
          <p:spPr bwMode="auto">
            <a:xfrm>
              <a:off x="2733" y="34"/>
              <a:ext cx="23" cy="15"/>
            </a:xfrm>
            <a:custGeom>
              <a:avLst/>
              <a:gdLst>
                <a:gd name="T0" fmla="*/ 5 w 27"/>
                <a:gd name="T1" fmla="*/ 0 h 22"/>
                <a:gd name="T2" fmla="*/ 3 w 27"/>
                <a:gd name="T3" fmla="*/ 1 h 22"/>
                <a:gd name="T4" fmla="*/ 9 w 27"/>
                <a:gd name="T5" fmla="*/ 3 h 22"/>
                <a:gd name="T6" fmla="*/ 5 w 27"/>
                <a:gd name="T7" fmla="*/ 0 h 2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"/>
                <a:gd name="T13" fmla="*/ 0 h 22"/>
                <a:gd name="T14" fmla="*/ 27 w 27"/>
                <a:gd name="T15" fmla="*/ 22 h 2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" h="22">
                  <a:moveTo>
                    <a:pt x="11" y="0"/>
                  </a:moveTo>
                  <a:cubicBezTo>
                    <a:pt x="8" y="4"/>
                    <a:pt x="0" y="8"/>
                    <a:pt x="3" y="12"/>
                  </a:cubicBezTo>
                  <a:cubicBezTo>
                    <a:pt x="6" y="17"/>
                    <a:pt x="19" y="22"/>
                    <a:pt x="19" y="22"/>
                  </a:cubicBezTo>
                  <a:cubicBezTo>
                    <a:pt x="27" y="10"/>
                    <a:pt x="15" y="11"/>
                    <a:pt x="11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3" name="Freeform 98"/>
            <p:cNvSpPr>
              <a:spLocks noChangeArrowheads="1"/>
            </p:cNvSpPr>
            <p:nvPr/>
          </p:nvSpPr>
          <p:spPr bwMode="auto">
            <a:xfrm>
              <a:off x="2712" y="50"/>
              <a:ext cx="17" cy="13"/>
            </a:xfrm>
            <a:custGeom>
              <a:avLst/>
              <a:gdLst>
                <a:gd name="T0" fmla="*/ 5 w 20"/>
                <a:gd name="T1" fmla="*/ 0 h 18"/>
                <a:gd name="T2" fmla="*/ 4 w 20"/>
                <a:gd name="T3" fmla="*/ 4 h 18"/>
                <a:gd name="T4" fmla="*/ 5 w 20"/>
                <a:gd name="T5" fmla="*/ 0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1" y="0"/>
                  </a:moveTo>
                  <a:cubicBezTo>
                    <a:pt x="1" y="14"/>
                    <a:pt x="0" y="9"/>
                    <a:pt x="9" y="18"/>
                  </a:cubicBezTo>
                  <a:cubicBezTo>
                    <a:pt x="20" y="14"/>
                    <a:pt x="16" y="18"/>
                    <a:pt x="11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4" name="Freeform 99"/>
            <p:cNvSpPr>
              <a:spLocks noChangeArrowheads="1"/>
            </p:cNvSpPr>
            <p:nvPr/>
          </p:nvSpPr>
          <p:spPr bwMode="auto">
            <a:xfrm>
              <a:off x="4023" y="65"/>
              <a:ext cx="21" cy="31"/>
            </a:xfrm>
            <a:custGeom>
              <a:avLst/>
              <a:gdLst>
                <a:gd name="T0" fmla="*/ 12 w 24"/>
                <a:gd name="T1" fmla="*/ 0 h 44"/>
                <a:gd name="T2" fmla="*/ 4 w 24"/>
                <a:gd name="T3" fmla="*/ 3 h 44"/>
                <a:gd name="T4" fmla="*/ 0 w 24"/>
                <a:gd name="T5" fmla="*/ 6 h 44"/>
                <a:gd name="T6" fmla="*/ 9 w 24"/>
                <a:gd name="T7" fmla="*/ 7 h 44"/>
                <a:gd name="T8" fmla="*/ 12 w 24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44"/>
                <a:gd name="T17" fmla="*/ 24 w 24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44">
                  <a:moveTo>
                    <a:pt x="24" y="0"/>
                  </a:moveTo>
                  <a:cubicBezTo>
                    <a:pt x="19" y="7"/>
                    <a:pt x="15" y="11"/>
                    <a:pt x="8" y="16"/>
                  </a:cubicBezTo>
                  <a:cubicBezTo>
                    <a:pt x="4" y="21"/>
                    <a:pt x="0" y="34"/>
                    <a:pt x="0" y="34"/>
                  </a:cubicBezTo>
                  <a:cubicBezTo>
                    <a:pt x="3" y="44"/>
                    <a:pt x="7" y="42"/>
                    <a:pt x="16" y="40"/>
                  </a:cubicBezTo>
                  <a:cubicBezTo>
                    <a:pt x="20" y="27"/>
                    <a:pt x="24" y="14"/>
                    <a:pt x="24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5" name="Freeform 100"/>
            <p:cNvSpPr>
              <a:spLocks noChangeArrowheads="1"/>
            </p:cNvSpPr>
            <p:nvPr/>
          </p:nvSpPr>
          <p:spPr bwMode="auto">
            <a:xfrm>
              <a:off x="3007" y="1423"/>
              <a:ext cx="35" cy="17"/>
            </a:xfrm>
            <a:custGeom>
              <a:avLst/>
              <a:gdLst>
                <a:gd name="T0" fmla="*/ 14 w 41"/>
                <a:gd name="T1" fmla="*/ 0 h 24"/>
                <a:gd name="T2" fmla="*/ 12 w 41"/>
                <a:gd name="T3" fmla="*/ 4 h 24"/>
                <a:gd name="T4" fmla="*/ 14 w 41"/>
                <a:gd name="T5" fmla="*/ 0 h 24"/>
                <a:gd name="T6" fmla="*/ 0 60000 65536"/>
                <a:gd name="T7" fmla="*/ 0 60000 65536"/>
                <a:gd name="T8" fmla="*/ 0 60000 65536"/>
                <a:gd name="T9" fmla="*/ 0 w 41"/>
                <a:gd name="T10" fmla="*/ 0 h 24"/>
                <a:gd name="T11" fmla="*/ 41 w 41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24">
                  <a:moveTo>
                    <a:pt x="30" y="0"/>
                  </a:moveTo>
                  <a:cubicBezTo>
                    <a:pt x="4" y="4"/>
                    <a:pt x="0" y="17"/>
                    <a:pt x="26" y="24"/>
                  </a:cubicBezTo>
                  <a:cubicBezTo>
                    <a:pt x="41" y="19"/>
                    <a:pt x="38" y="10"/>
                    <a:pt x="30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6" name="Freeform 101"/>
            <p:cNvSpPr>
              <a:spLocks noChangeArrowheads="1"/>
            </p:cNvSpPr>
            <p:nvPr/>
          </p:nvSpPr>
          <p:spPr bwMode="auto">
            <a:xfrm>
              <a:off x="3053" y="1416"/>
              <a:ext cx="11" cy="14"/>
            </a:xfrm>
            <a:custGeom>
              <a:avLst/>
              <a:gdLst>
                <a:gd name="T0" fmla="*/ 4 w 13"/>
                <a:gd name="T1" fmla="*/ 1 h 20"/>
                <a:gd name="T2" fmla="*/ 1 w 13"/>
                <a:gd name="T3" fmla="*/ 2 h 20"/>
                <a:gd name="T4" fmla="*/ 4 w 13"/>
                <a:gd name="T5" fmla="*/ 4 h 20"/>
                <a:gd name="T6" fmla="*/ 4 w 13"/>
                <a:gd name="T7" fmla="*/ 1 h 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"/>
                <a:gd name="T13" fmla="*/ 0 h 20"/>
                <a:gd name="T14" fmla="*/ 13 w 13"/>
                <a:gd name="T15" fmla="*/ 20 h 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7" name="Freeform 102"/>
            <p:cNvSpPr>
              <a:spLocks noChangeArrowheads="1"/>
            </p:cNvSpPr>
            <p:nvPr/>
          </p:nvSpPr>
          <p:spPr bwMode="auto">
            <a:xfrm>
              <a:off x="2976" y="1272"/>
              <a:ext cx="10" cy="14"/>
            </a:xfrm>
            <a:custGeom>
              <a:avLst/>
              <a:gdLst>
                <a:gd name="T0" fmla="*/ 3 w 13"/>
                <a:gd name="T1" fmla="*/ 1 h 20"/>
                <a:gd name="T2" fmla="*/ 1 w 13"/>
                <a:gd name="T3" fmla="*/ 2 h 20"/>
                <a:gd name="T4" fmla="*/ 2 w 13"/>
                <a:gd name="T5" fmla="*/ 4 h 20"/>
                <a:gd name="T6" fmla="*/ 3 w 13"/>
                <a:gd name="T7" fmla="*/ 1 h 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"/>
                <a:gd name="T13" fmla="*/ 0 h 20"/>
                <a:gd name="T14" fmla="*/ 13 w 13"/>
                <a:gd name="T15" fmla="*/ 20 h 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8" name="Freeform 103"/>
            <p:cNvSpPr>
              <a:spLocks noChangeArrowheads="1"/>
            </p:cNvSpPr>
            <p:nvPr/>
          </p:nvSpPr>
          <p:spPr bwMode="auto">
            <a:xfrm>
              <a:off x="3045" y="1204"/>
              <a:ext cx="12" cy="18"/>
            </a:xfrm>
            <a:custGeom>
              <a:avLst/>
              <a:gdLst>
                <a:gd name="T0" fmla="*/ 3 w 14"/>
                <a:gd name="T1" fmla="*/ 0 h 25"/>
                <a:gd name="T2" fmla="*/ 0 w 14"/>
                <a:gd name="T3" fmla="*/ 2 h 25"/>
                <a:gd name="T4" fmla="*/ 6 w 14"/>
                <a:gd name="T5" fmla="*/ 4 h 25"/>
                <a:gd name="T6" fmla="*/ 3 w 14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"/>
                <a:gd name="T13" fmla="*/ 0 h 25"/>
                <a:gd name="T14" fmla="*/ 14 w 14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" h="25">
                  <a:moveTo>
                    <a:pt x="6" y="0"/>
                  </a:moveTo>
                  <a:cubicBezTo>
                    <a:pt x="4" y="5"/>
                    <a:pt x="3" y="9"/>
                    <a:pt x="0" y="13"/>
                  </a:cubicBezTo>
                  <a:cubicBezTo>
                    <a:pt x="1" y="24"/>
                    <a:pt x="1" y="25"/>
                    <a:pt x="12" y="24"/>
                  </a:cubicBezTo>
                  <a:cubicBezTo>
                    <a:pt x="14" y="12"/>
                    <a:pt x="8" y="10"/>
                    <a:pt x="6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9" name="Freeform 104"/>
            <p:cNvSpPr>
              <a:spLocks noChangeArrowheads="1"/>
            </p:cNvSpPr>
            <p:nvPr/>
          </p:nvSpPr>
          <p:spPr bwMode="auto">
            <a:xfrm>
              <a:off x="3017" y="1203"/>
              <a:ext cx="13" cy="18"/>
            </a:xfrm>
            <a:custGeom>
              <a:avLst/>
              <a:gdLst>
                <a:gd name="T0" fmla="*/ 6 w 14"/>
                <a:gd name="T1" fmla="*/ 0 h 25"/>
                <a:gd name="T2" fmla="*/ 0 w 14"/>
                <a:gd name="T3" fmla="*/ 2 h 25"/>
                <a:gd name="T4" fmla="*/ 7 w 14"/>
                <a:gd name="T5" fmla="*/ 4 h 25"/>
                <a:gd name="T6" fmla="*/ 6 w 14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"/>
                <a:gd name="T13" fmla="*/ 0 h 25"/>
                <a:gd name="T14" fmla="*/ 14 w 14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" h="25">
                  <a:moveTo>
                    <a:pt x="6" y="0"/>
                  </a:moveTo>
                  <a:cubicBezTo>
                    <a:pt x="4" y="5"/>
                    <a:pt x="3" y="9"/>
                    <a:pt x="0" y="13"/>
                  </a:cubicBezTo>
                  <a:cubicBezTo>
                    <a:pt x="1" y="24"/>
                    <a:pt x="1" y="25"/>
                    <a:pt x="12" y="24"/>
                  </a:cubicBezTo>
                  <a:cubicBezTo>
                    <a:pt x="14" y="12"/>
                    <a:pt x="8" y="10"/>
                    <a:pt x="6" y="0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80" name="Freeform 105"/>
            <p:cNvSpPr>
              <a:spLocks noChangeArrowheads="1"/>
            </p:cNvSpPr>
            <p:nvPr/>
          </p:nvSpPr>
          <p:spPr bwMode="auto">
            <a:xfrm>
              <a:off x="3004" y="1224"/>
              <a:ext cx="12" cy="14"/>
            </a:xfrm>
            <a:custGeom>
              <a:avLst/>
              <a:gdLst>
                <a:gd name="T0" fmla="*/ 6 w 13"/>
                <a:gd name="T1" fmla="*/ 1 h 20"/>
                <a:gd name="T2" fmla="*/ 1 w 13"/>
                <a:gd name="T3" fmla="*/ 2 h 20"/>
                <a:gd name="T4" fmla="*/ 6 w 13"/>
                <a:gd name="T5" fmla="*/ 4 h 20"/>
                <a:gd name="T6" fmla="*/ 6 w 13"/>
                <a:gd name="T7" fmla="*/ 1 h 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"/>
                <a:gd name="T13" fmla="*/ 0 h 20"/>
                <a:gd name="T14" fmla="*/ 13 w 13"/>
                <a:gd name="T15" fmla="*/ 20 h 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81" name="Freeform 106"/>
            <p:cNvSpPr>
              <a:spLocks noChangeArrowheads="1"/>
            </p:cNvSpPr>
            <p:nvPr/>
          </p:nvSpPr>
          <p:spPr bwMode="auto">
            <a:xfrm>
              <a:off x="2976" y="1256"/>
              <a:ext cx="10" cy="14"/>
            </a:xfrm>
            <a:custGeom>
              <a:avLst/>
              <a:gdLst>
                <a:gd name="T0" fmla="*/ 3 w 13"/>
                <a:gd name="T1" fmla="*/ 1 h 20"/>
                <a:gd name="T2" fmla="*/ 1 w 13"/>
                <a:gd name="T3" fmla="*/ 2 h 20"/>
                <a:gd name="T4" fmla="*/ 2 w 13"/>
                <a:gd name="T5" fmla="*/ 4 h 20"/>
                <a:gd name="T6" fmla="*/ 3 w 13"/>
                <a:gd name="T7" fmla="*/ 1 h 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"/>
                <a:gd name="T13" fmla="*/ 0 h 20"/>
                <a:gd name="T14" fmla="*/ 13 w 13"/>
                <a:gd name="T15" fmla="*/ 20 h 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82" name="Freeform 107"/>
            <p:cNvSpPr>
              <a:spLocks noChangeArrowheads="1"/>
            </p:cNvSpPr>
            <p:nvPr/>
          </p:nvSpPr>
          <p:spPr bwMode="auto">
            <a:xfrm>
              <a:off x="2997" y="1243"/>
              <a:ext cx="12" cy="14"/>
            </a:xfrm>
            <a:custGeom>
              <a:avLst/>
              <a:gdLst>
                <a:gd name="T0" fmla="*/ 6 w 13"/>
                <a:gd name="T1" fmla="*/ 1 h 20"/>
                <a:gd name="T2" fmla="*/ 1 w 13"/>
                <a:gd name="T3" fmla="*/ 2 h 20"/>
                <a:gd name="T4" fmla="*/ 6 w 13"/>
                <a:gd name="T5" fmla="*/ 4 h 20"/>
                <a:gd name="T6" fmla="*/ 6 w 13"/>
                <a:gd name="T7" fmla="*/ 1 h 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"/>
                <a:gd name="T13" fmla="*/ 0 h 20"/>
                <a:gd name="T14" fmla="*/ 13 w 13"/>
                <a:gd name="T15" fmla="*/ 20 h 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83" name="Freeform 108"/>
            <p:cNvSpPr>
              <a:spLocks noChangeArrowheads="1"/>
            </p:cNvSpPr>
            <p:nvPr/>
          </p:nvSpPr>
          <p:spPr bwMode="auto">
            <a:xfrm>
              <a:off x="2154" y="320"/>
              <a:ext cx="12" cy="14"/>
            </a:xfrm>
            <a:custGeom>
              <a:avLst/>
              <a:gdLst>
                <a:gd name="T0" fmla="*/ 6 w 13"/>
                <a:gd name="T1" fmla="*/ 1 h 20"/>
                <a:gd name="T2" fmla="*/ 1 w 13"/>
                <a:gd name="T3" fmla="*/ 2 h 20"/>
                <a:gd name="T4" fmla="*/ 6 w 13"/>
                <a:gd name="T5" fmla="*/ 4 h 20"/>
                <a:gd name="T6" fmla="*/ 6 w 13"/>
                <a:gd name="T7" fmla="*/ 1 h 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"/>
                <a:gd name="T13" fmla="*/ 0 h 20"/>
                <a:gd name="T14" fmla="*/ 13 w 13"/>
                <a:gd name="T15" fmla="*/ 20 h 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231F2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84" name="Freeform 109"/>
            <p:cNvSpPr>
              <a:spLocks noChangeArrowheads="1"/>
            </p:cNvSpPr>
            <p:nvPr/>
          </p:nvSpPr>
          <p:spPr bwMode="auto">
            <a:xfrm>
              <a:off x="2084" y="288"/>
              <a:ext cx="12" cy="14"/>
            </a:xfrm>
            <a:custGeom>
              <a:avLst/>
              <a:gdLst>
                <a:gd name="T0" fmla="*/ 6 w 13"/>
                <a:gd name="T1" fmla="*/ 1 h 20"/>
                <a:gd name="T2" fmla="*/ 1 w 13"/>
                <a:gd name="T3" fmla="*/ 2 h 20"/>
                <a:gd name="T4" fmla="*/ 6 w 13"/>
                <a:gd name="T5" fmla="*/ 4 h 20"/>
                <a:gd name="T6" fmla="*/ 6 w 13"/>
                <a:gd name="T7" fmla="*/ 1 h 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"/>
                <a:gd name="T13" fmla="*/ 0 h 20"/>
                <a:gd name="T14" fmla="*/ 13 w 13"/>
                <a:gd name="T15" fmla="*/ 20 h 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231F2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85" name="Freeform 110"/>
            <p:cNvSpPr>
              <a:spLocks noChangeArrowheads="1"/>
            </p:cNvSpPr>
            <p:nvPr/>
          </p:nvSpPr>
          <p:spPr bwMode="auto">
            <a:xfrm>
              <a:off x="1810" y="85"/>
              <a:ext cx="2370" cy="1537"/>
            </a:xfrm>
            <a:custGeom>
              <a:avLst/>
              <a:gdLst>
                <a:gd name="T0" fmla="*/ 911 w 2060"/>
                <a:gd name="T1" fmla="*/ 466 h 1644"/>
                <a:gd name="T2" fmla="*/ 671 w 2060"/>
                <a:gd name="T3" fmla="*/ 424 h 1644"/>
                <a:gd name="T4" fmla="*/ 318 w 2060"/>
                <a:gd name="T5" fmla="*/ 461 h 1644"/>
                <a:gd name="T6" fmla="*/ 93 w 2060"/>
                <a:gd name="T7" fmla="*/ 543 h 1644"/>
                <a:gd name="T8" fmla="*/ 24 w 2060"/>
                <a:gd name="T9" fmla="*/ 672 h 1644"/>
                <a:gd name="T10" fmla="*/ 293 w 2060"/>
                <a:gd name="T11" fmla="*/ 757 h 1644"/>
                <a:gd name="T12" fmla="*/ 619 w 2060"/>
                <a:gd name="T13" fmla="*/ 744 h 1644"/>
                <a:gd name="T14" fmla="*/ 800 w 2060"/>
                <a:gd name="T15" fmla="*/ 812 h 1644"/>
                <a:gd name="T16" fmla="*/ 911 w 2060"/>
                <a:gd name="T17" fmla="*/ 1034 h 1644"/>
                <a:gd name="T18" fmla="*/ 1002 w 2060"/>
                <a:gd name="T19" fmla="*/ 1162 h 1644"/>
                <a:gd name="T20" fmla="*/ 1419 w 2060"/>
                <a:gd name="T21" fmla="*/ 1124 h 1644"/>
                <a:gd name="T22" fmla="*/ 1646 w 2060"/>
                <a:gd name="T23" fmla="*/ 986 h 1644"/>
                <a:gd name="T24" fmla="*/ 1783 w 2060"/>
                <a:gd name="T25" fmla="*/ 824 h 1644"/>
                <a:gd name="T26" fmla="*/ 2012 w 2060"/>
                <a:gd name="T27" fmla="*/ 713 h 1644"/>
                <a:gd name="T28" fmla="*/ 1606 w 2060"/>
                <a:gd name="T29" fmla="*/ 611 h 1644"/>
                <a:gd name="T30" fmla="*/ 1646 w 2060"/>
                <a:gd name="T31" fmla="*/ 584 h 1644"/>
                <a:gd name="T32" fmla="*/ 2023 w 2060"/>
                <a:gd name="T33" fmla="*/ 654 h 1644"/>
                <a:gd name="T34" fmla="*/ 2214 w 2060"/>
                <a:gd name="T35" fmla="*/ 566 h 1644"/>
                <a:gd name="T36" fmla="*/ 2108 w 2060"/>
                <a:gd name="T37" fmla="*/ 545 h 1644"/>
                <a:gd name="T38" fmla="*/ 1873 w 2060"/>
                <a:gd name="T39" fmla="*/ 510 h 1644"/>
                <a:gd name="T40" fmla="*/ 2301 w 2060"/>
                <a:gd name="T41" fmla="*/ 544 h 1644"/>
                <a:gd name="T42" fmla="*/ 2612 w 2060"/>
                <a:gd name="T43" fmla="*/ 610 h 1644"/>
                <a:gd name="T44" fmla="*/ 2769 w 2060"/>
                <a:gd name="T45" fmla="*/ 738 h 1644"/>
                <a:gd name="T46" fmla="*/ 3240 w 2060"/>
                <a:gd name="T47" fmla="*/ 605 h 1644"/>
                <a:gd name="T48" fmla="*/ 3433 w 2060"/>
                <a:gd name="T49" fmla="*/ 735 h 1644"/>
                <a:gd name="T50" fmla="*/ 3441 w 2060"/>
                <a:gd name="T51" fmla="*/ 625 h 1644"/>
                <a:gd name="T52" fmla="*/ 3546 w 2060"/>
                <a:gd name="T53" fmla="*/ 571 h 1644"/>
                <a:gd name="T54" fmla="*/ 3594 w 2060"/>
                <a:gd name="T55" fmla="*/ 389 h 1644"/>
                <a:gd name="T56" fmla="*/ 3676 w 2060"/>
                <a:gd name="T57" fmla="*/ 378 h 1644"/>
                <a:gd name="T58" fmla="*/ 3715 w 2060"/>
                <a:gd name="T59" fmla="*/ 305 h 1644"/>
                <a:gd name="T60" fmla="*/ 3640 w 2060"/>
                <a:gd name="T61" fmla="*/ 161 h 1644"/>
                <a:gd name="T62" fmla="*/ 3828 w 2060"/>
                <a:gd name="T63" fmla="*/ 77 h 1644"/>
                <a:gd name="T64" fmla="*/ 3924 w 2060"/>
                <a:gd name="T65" fmla="*/ 149 h 1644"/>
                <a:gd name="T66" fmla="*/ 3915 w 2060"/>
                <a:gd name="T67" fmla="*/ 88 h 1644"/>
                <a:gd name="T68" fmla="*/ 3981 w 2060"/>
                <a:gd name="T69" fmla="*/ 36 h 1644"/>
                <a:gd name="T70" fmla="*/ 4108 w 2060"/>
                <a:gd name="T71" fmla="*/ 0 h 1644"/>
                <a:gd name="T72" fmla="*/ 3669 w 2060"/>
                <a:gd name="T73" fmla="*/ 45 h 1644"/>
                <a:gd name="T74" fmla="*/ 3190 w 2060"/>
                <a:gd name="T75" fmla="*/ 60 h 1644"/>
                <a:gd name="T76" fmla="*/ 2720 w 2060"/>
                <a:gd name="T77" fmla="*/ 21 h 1644"/>
                <a:gd name="T78" fmla="*/ 2280 w 2060"/>
                <a:gd name="T79" fmla="*/ 47 h 1644"/>
                <a:gd name="T80" fmla="*/ 2096 w 2060"/>
                <a:gd name="T81" fmla="*/ 122 h 1644"/>
                <a:gd name="T82" fmla="*/ 1865 w 2060"/>
                <a:gd name="T83" fmla="*/ 98 h 1644"/>
                <a:gd name="T84" fmla="*/ 1528 w 2060"/>
                <a:gd name="T85" fmla="*/ 131 h 1644"/>
                <a:gd name="T86" fmla="*/ 1344 w 2060"/>
                <a:gd name="T87" fmla="*/ 100 h 1644"/>
                <a:gd name="T88" fmla="*/ 735 w 2060"/>
                <a:gd name="T89" fmla="*/ 178 h 1644"/>
                <a:gd name="T90" fmla="*/ 1080 w 2060"/>
                <a:gd name="T91" fmla="*/ 152 h 1644"/>
                <a:gd name="T92" fmla="*/ 1285 w 2060"/>
                <a:gd name="T93" fmla="*/ 196 h 1644"/>
                <a:gd name="T94" fmla="*/ 894 w 2060"/>
                <a:gd name="T95" fmla="*/ 255 h 1644"/>
                <a:gd name="T96" fmla="*/ 555 w 2060"/>
                <a:gd name="T97" fmla="*/ 297 h 1644"/>
                <a:gd name="T98" fmla="*/ 336 w 2060"/>
                <a:gd name="T99" fmla="*/ 382 h 1644"/>
                <a:gd name="T100" fmla="*/ 571 w 2060"/>
                <a:gd name="T101" fmla="*/ 395 h 1644"/>
                <a:gd name="T102" fmla="*/ 767 w 2060"/>
                <a:gd name="T103" fmla="*/ 409 h 1644"/>
                <a:gd name="T104" fmla="*/ 993 w 2060"/>
                <a:gd name="T105" fmla="*/ 422 h 1644"/>
                <a:gd name="T106" fmla="*/ 981 w 2060"/>
                <a:gd name="T107" fmla="*/ 366 h 1644"/>
                <a:gd name="T108" fmla="*/ 1193 w 2060"/>
                <a:gd name="T109" fmla="*/ 392 h 1644"/>
                <a:gd name="T110" fmla="*/ 1383 w 2060"/>
                <a:gd name="T111" fmla="*/ 335 h 1644"/>
                <a:gd name="T112" fmla="*/ 1557 w 2060"/>
                <a:gd name="T113" fmla="*/ 343 h 1644"/>
                <a:gd name="T114" fmla="*/ 1287 w 2060"/>
                <a:gd name="T115" fmla="*/ 427 h 164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060"/>
                <a:gd name="T175" fmla="*/ 0 h 1644"/>
                <a:gd name="T176" fmla="*/ 2060 w 2060"/>
                <a:gd name="T177" fmla="*/ 1644 h 164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060" h="1644">
                  <a:moveTo>
                    <a:pt x="697" y="677"/>
                  </a:moveTo>
                  <a:cubicBezTo>
                    <a:pt x="659" y="675"/>
                    <a:pt x="652" y="669"/>
                    <a:pt x="618" y="667"/>
                  </a:cubicBezTo>
                  <a:cubicBezTo>
                    <a:pt x="607" y="666"/>
                    <a:pt x="594" y="661"/>
                    <a:pt x="582" y="658"/>
                  </a:cubicBezTo>
                  <a:cubicBezTo>
                    <a:pt x="577" y="655"/>
                    <a:pt x="568" y="650"/>
                    <a:pt x="568" y="650"/>
                  </a:cubicBezTo>
                  <a:cubicBezTo>
                    <a:pt x="551" y="652"/>
                    <a:pt x="557" y="655"/>
                    <a:pt x="546" y="658"/>
                  </a:cubicBezTo>
                  <a:cubicBezTo>
                    <a:pt x="540" y="667"/>
                    <a:pt x="542" y="669"/>
                    <a:pt x="546" y="677"/>
                  </a:cubicBezTo>
                  <a:cubicBezTo>
                    <a:pt x="548" y="680"/>
                    <a:pt x="550" y="686"/>
                    <a:pt x="550" y="686"/>
                  </a:cubicBezTo>
                  <a:cubicBezTo>
                    <a:pt x="526" y="694"/>
                    <a:pt x="506" y="678"/>
                    <a:pt x="488" y="670"/>
                  </a:cubicBezTo>
                  <a:cubicBezTo>
                    <a:pt x="481" y="653"/>
                    <a:pt x="472" y="655"/>
                    <a:pt x="452" y="653"/>
                  </a:cubicBezTo>
                  <a:cubicBezTo>
                    <a:pt x="446" y="648"/>
                    <a:pt x="444" y="648"/>
                    <a:pt x="437" y="650"/>
                  </a:cubicBezTo>
                  <a:cubicBezTo>
                    <a:pt x="427" y="647"/>
                    <a:pt x="433" y="648"/>
                    <a:pt x="423" y="642"/>
                  </a:cubicBezTo>
                  <a:cubicBezTo>
                    <a:pt x="421" y="641"/>
                    <a:pt x="418" y="639"/>
                    <a:pt x="418" y="639"/>
                  </a:cubicBezTo>
                  <a:cubicBezTo>
                    <a:pt x="416" y="638"/>
                    <a:pt x="413" y="633"/>
                    <a:pt x="413" y="630"/>
                  </a:cubicBezTo>
                  <a:cubicBezTo>
                    <a:pt x="415" y="625"/>
                    <a:pt x="418" y="616"/>
                    <a:pt x="418" y="616"/>
                  </a:cubicBezTo>
                  <a:cubicBezTo>
                    <a:pt x="416" y="592"/>
                    <a:pt x="421" y="588"/>
                    <a:pt x="398" y="591"/>
                  </a:cubicBezTo>
                  <a:cubicBezTo>
                    <a:pt x="390" y="598"/>
                    <a:pt x="390" y="595"/>
                    <a:pt x="381" y="592"/>
                  </a:cubicBezTo>
                  <a:cubicBezTo>
                    <a:pt x="370" y="592"/>
                    <a:pt x="361" y="595"/>
                    <a:pt x="348" y="597"/>
                  </a:cubicBezTo>
                  <a:cubicBezTo>
                    <a:pt x="344" y="595"/>
                    <a:pt x="337" y="597"/>
                    <a:pt x="333" y="595"/>
                  </a:cubicBezTo>
                  <a:cubicBezTo>
                    <a:pt x="331" y="594"/>
                    <a:pt x="330" y="592"/>
                    <a:pt x="328" y="592"/>
                  </a:cubicBezTo>
                  <a:cubicBezTo>
                    <a:pt x="314" y="591"/>
                    <a:pt x="296" y="597"/>
                    <a:pt x="283" y="602"/>
                  </a:cubicBezTo>
                  <a:cubicBezTo>
                    <a:pt x="276" y="603"/>
                    <a:pt x="268" y="606"/>
                    <a:pt x="260" y="608"/>
                  </a:cubicBezTo>
                  <a:cubicBezTo>
                    <a:pt x="255" y="609"/>
                    <a:pt x="246" y="613"/>
                    <a:pt x="246" y="613"/>
                  </a:cubicBezTo>
                  <a:cubicBezTo>
                    <a:pt x="228" y="611"/>
                    <a:pt x="209" y="609"/>
                    <a:pt x="189" y="611"/>
                  </a:cubicBezTo>
                  <a:cubicBezTo>
                    <a:pt x="184" y="613"/>
                    <a:pt x="180" y="614"/>
                    <a:pt x="175" y="617"/>
                  </a:cubicBezTo>
                  <a:cubicBezTo>
                    <a:pt x="173" y="619"/>
                    <a:pt x="173" y="620"/>
                    <a:pt x="173" y="622"/>
                  </a:cubicBezTo>
                  <a:cubicBezTo>
                    <a:pt x="172" y="623"/>
                    <a:pt x="169" y="623"/>
                    <a:pt x="169" y="625"/>
                  </a:cubicBezTo>
                  <a:cubicBezTo>
                    <a:pt x="163" y="634"/>
                    <a:pt x="167" y="641"/>
                    <a:pt x="158" y="645"/>
                  </a:cubicBezTo>
                  <a:cubicBezTo>
                    <a:pt x="153" y="648"/>
                    <a:pt x="149" y="652"/>
                    <a:pt x="144" y="655"/>
                  </a:cubicBezTo>
                  <a:cubicBezTo>
                    <a:pt x="141" y="656"/>
                    <a:pt x="135" y="659"/>
                    <a:pt x="135" y="659"/>
                  </a:cubicBezTo>
                  <a:cubicBezTo>
                    <a:pt x="133" y="664"/>
                    <a:pt x="130" y="666"/>
                    <a:pt x="130" y="669"/>
                  </a:cubicBezTo>
                  <a:cubicBezTo>
                    <a:pt x="128" y="677"/>
                    <a:pt x="132" y="691"/>
                    <a:pt x="124" y="698"/>
                  </a:cubicBezTo>
                  <a:cubicBezTo>
                    <a:pt x="118" y="703"/>
                    <a:pt x="108" y="709"/>
                    <a:pt x="101" y="711"/>
                  </a:cubicBezTo>
                  <a:cubicBezTo>
                    <a:pt x="101" y="711"/>
                    <a:pt x="90" y="716"/>
                    <a:pt x="87" y="716"/>
                  </a:cubicBezTo>
                  <a:cubicBezTo>
                    <a:pt x="85" y="717"/>
                    <a:pt x="82" y="717"/>
                    <a:pt x="82" y="717"/>
                  </a:cubicBezTo>
                  <a:cubicBezTo>
                    <a:pt x="76" y="725"/>
                    <a:pt x="68" y="733"/>
                    <a:pt x="60" y="738"/>
                  </a:cubicBezTo>
                  <a:cubicBezTo>
                    <a:pt x="56" y="745"/>
                    <a:pt x="53" y="755"/>
                    <a:pt x="46" y="759"/>
                  </a:cubicBezTo>
                  <a:cubicBezTo>
                    <a:pt x="43" y="764"/>
                    <a:pt x="37" y="767"/>
                    <a:pt x="31" y="773"/>
                  </a:cubicBezTo>
                  <a:cubicBezTo>
                    <a:pt x="26" y="780"/>
                    <a:pt x="25" y="789"/>
                    <a:pt x="23" y="797"/>
                  </a:cubicBezTo>
                  <a:cubicBezTo>
                    <a:pt x="20" y="803"/>
                    <a:pt x="19" y="809"/>
                    <a:pt x="17" y="816"/>
                  </a:cubicBezTo>
                  <a:cubicBezTo>
                    <a:pt x="15" y="817"/>
                    <a:pt x="14" y="824"/>
                    <a:pt x="14" y="824"/>
                  </a:cubicBezTo>
                  <a:cubicBezTo>
                    <a:pt x="15" y="831"/>
                    <a:pt x="26" y="842"/>
                    <a:pt x="26" y="842"/>
                  </a:cubicBezTo>
                  <a:cubicBezTo>
                    <a:pt x="26" y="847"/>
                    <a:pt x="17" y="855"/>
                    <a:pt x="17" y="855"/>
                  </a:cubicBezTo>
                  <a:cubicBezTo>
                    <a:pt x="14" y="863"/>
                    <a:pt x="17" y="867"/>
                    <a:pt x="25" y="870"/>
                  </a:cubicBezTo>
                  <a:cubicBezTo>
                    <a:pt x="28" y="884"/>
                    <a:pt x="17" y="902"/>
                    <a:pt x="6" y="909"/>
                  </a:cubicBezTo>
                  <a:cubicBezTo>
                    <a:pt x="0" y="927"/>
                    <a:pt x="5" y="927"/>
                    <a:pt x="12" y="941"/>
                  </a:cubicBezTo>
                  <a:cubicBezTo>
                    <a:pt x="23" y="963"/>
                    <a:pt x="29" y="969"/>
                    <a:pt x="53" y="977"/>
                  </a:cubicBezTo>
                  <a:cubicBezTo>
                    <a:pt x="60" y="986"/>
                    <a:pt x="56" y="983"/>
                    <a:pt x="63" y="989"/>
                  </a:cubicBezTo>
                  <a:cubicBezTo>
                    <a:pt x="62" y="994"/>
                    <a:pt x="59" y="997"/>
                    <a:pt x="59" y="1002"/>
                  </a:cubicBezTo>
                  <a:cubicBezTo>
                    <a:pt x="57" y="1009"/>
                    <a:pt x="70" y="1020"/>
                    <a:pt x="74" y="1027"/>
                  </a:cubicBezTo>
                  <a:cubicBezTo>
                    <a:pt x="77" y="1031"/>
                    <a:pt x="91" y="1036"/>
                    <a:pt x="91" y="1036"/>
                  </a:cubicBezTo>
                  <a:cubicBezTo>
                    <a:pt x="94" y="1036"/>
                    <a:pt x="96" y="1036"/>
                    <a:pt x="98" y="1034"/>
                  </a:cubicBezTo>
                  <a:cubicBezTo>
                    <a:pt x="99" y="1034"/>
                    <a:pt x="98" y="1031"/>
                    <a:pt x="99" y="1030"/>
                  </a:cubicBezTo>
                  <a:cubicBezTo>
                    <a:pt x="101" y="1030"/>
                    <a:pt x="107" y="1038"/>
                    <a:pt x="108" y="1038"/>
                  </a:cubicBezTo>
                  <a:cubicBezTo>
                    <a:pt x="119" y="1047"/>
                    <a:pt x="133" y="1055"/>
                    <a:pt x="146" y="1059"/>
                  </a:cubicBezTo>
                  <a:cubicBezTo>
                    <a:pt x="149" y="1067"/>
                    <a:pt x="152" y="1066"/>
                    <a:pt x="159" y="1064"/>
                  </a:cubicBezTo>
                  <a:cubicBezTo>
                    <a:pt x="163" y="1061"/>
                    <a:pt x="166" y="1059"/>
                    <a:pt x="169" y="1058"/>
                  </a:cubicBezTo>
                  <a:cubicBezTo>
                    <a:pt x="172" y="1056"/>
                    <a:pt x="178" y="1055"/>
                    <a:pt x="178" y="1055"/>
                  </a:cubicBezTo>
                  <a:cubicBezTo>
                    <a:pt x="192" y="1059"/>
                    <a:pt x="209" y="1061"/>
                    <a:pt x="224" y="1063"/>
                  </a:cubicBezTo>
                  <a:cubicBezTo>
                    <a:pt x="231" y="1067"/>
                    <a:pt x="229" y="1070"/>
                    <a:pt x="238" y="1069"/>
                  </a:cubicBezTo>
                  <a:cubicBezTo>
                    <a:pt x="238" y="1063"/>
                    <a:pt x="238" y="1056"/>
                    <a:pt x="238" y="1050"/>
                  </a:cubicBezTo>
                  <a:cubicBezTo>
                    <a:pt x="241" y="1041"/>
                    <a:pt x="257" y="1059"/>
                    <a:pt x="260" y="1061"/>
                  </a:cubicBezTo>
                  <a:cubicBezTo>
                    <a:pt x="266" y="1050"/>
                    <a:pt x="279" y="1052"/>
                    <a:pt x="291" y="1050"/>
                  </a:cubicBezTo>
                  <a:cubicBezTo>
                    <a:pt x="297" y="1049"/>
                    <a:pt x="302" y="1044"/>
                    <a:pt x="308" y="1041"/>
                  </a:cubicBezTo>
                  <a:cubicBezTo>
                    <a:pt x="319" y="1042"/>
                    <a:pt x="330" y="1045"/>
                    <a:pt x="341" y="1049"/>
                  </a:cubicBezTo>
                  <a:cubicBezTo>
                    <a:pt x="342" y="1050"/>
                    <a:pt x="344" y="1055"/>
                    <a:pt x="344" y="1058"/>
                  </a:cubicBezTo>
                  <a:cubicBezTo>
                    <a:pt x="344" y="1061"/>
                    <a:pt x="342" y="1067"/>
                    <a:pt x="342" y="1067"/>
                  </a:cubicBezTo>
                  <a:cubicBezTo>
                    <a:pt x="347" y="1070"/>
                    <a:pt x="355" y="1072"/>
                    <a:pt x="361" y="1075"/>
                  </a:cubicBezTo>
                  <a:cubicBezTo>
                    <a:pt x="362" y="1075"/>
                    <a:pt x="365" y="1077"/>
                    <a:pt x="365" y="1077"/>
                  </a:cubicBezTo>
                  <a:cubicBezTo>
                    <a:pt x="375" y="1074"/>
                    <a:pt x="384" y="1074"/>
                    <a:pt x="393" y="1080"/>
                  </a:cubicBezTo>
                  <a:cubicBezTo>
                    <a:pt x="396" y="1083"/>
                    <a:pt x="398" y="1088"/>
                    <a:pt x="401" y="1092"/>
                  </a:cubicBezTo>
                  <a:cubicBezTo>
                    <a:pt x="404" y="1095"/>
                    <a:pt x="407" y="1102"/>
                    <a:pt x="407" y="1102"/>
                  </a:cubicBezTo>
                  <a:cubicBezTo>
                    <a:pt x="404" y="1114"/>
                    <a:pt x="399" y="1127"/>
                    <a:pt x="396" y="1138"/>
                  </a:cubicBezTo>
                  <a:cubicBezTo>
                    <a:pt x="393" y="1147"/>
                    <a:pt x="395" y="1141"/>
                    <a:pt x="389" y="1152"/>
                  </a:cubicBezTo>
                  <a:cubicBezTo>
                    <a:pt x="387" y="1153"/>
                    <a:pt x="385" y="1156"/>
                    <a:pt x="385" y="1156"/>
                  </a:cubicBezTo>
                  <a:cubicBezTo>
                    <a:pt x="389" y="1185"/>
                    <a:pt x="396" y="1180"/>
                    <a:pt x="410" y="1197"/>
                  </a:cubicBezTo>
                  <a:cubicBezTo>
                    <a:pt x="427" y="1219"/>
                    <a:pt x="440" y="1239"/>
                    <a:pt x="447" y="1266"/>
                  </a:cubicBezTo>
                  <a:cubicBezTo>
                    <a:pt x="446" y="1280"/>
                    <a:pt x="452" y="1314"/>
                    <a:pt x="435" y="1325"/>
                  </a:cubicBezTo>
                  <a:cubicBezTo>
                    <a:pt x="427" y="1347"/>
                    <a:pt x="433" y="1325"/>
                    <a:pt x="430" y="1367"/>
                  </a:cubicBezTo>
                  <a:cubicBezTo>
                    <a:pt x="429" y="1377"/>
                    <a:pt x="421" y="1381"/>
                    <a:pt x="418" y="1391"/>
                  </a:cubicBezTo>
                  <a:cubicBezTo>
                    <a:pt x="421" y="1413"/>
                    <a:pt x="430" y="1422"/>
                    <a:pt x="446" y="1438"/>
                  </a:cubicBezTo>
                  <a:cubicBezTo>
                    <a:pt x="449" y="1441"/>
                    <a:pt x="450" y="1442"/>
                    <a:pt x="452" y="1447"/>
                  </a:cubicBezTo>
                  <a:cubicBezTo>
                    <a:pt x="454" y="1450"/>
                    <a:pt x="455" y="1456"/>
                    <a:pt x="455" y="1456"/>
                  </a:cubicBezTo>
                  <a:cubicBezTo>
                    <a:pt x="457" y="1475"/>
                    <a:pt x="458" y="1488"/>
                    <a:pt x="460" y="1505"/>
                  </a:cubicBezTo>
                  <a:cubicBezTo>
                    <a:pt x="461" y="1514"/>
                    <a:pt x="461" y="1511"/>
                    <a:pt x="464" y="1522"/>
                  </a:cubicBezTo>
                  <a:cubicBezTo>
                    <a:pt x="466" y="1524"/>
                    <a:pt x="466" y="1527"/>
                    <a:pt x="466" y="1527"/>
                  </a:cubicBezTo>
                  <a:cubicBezTo>
                    <a:pt x="468" y="1542"/>
                    <a:pt x="469" y="1552"/>
                    <a:pt x="481" y="1561"/>
                  </a:cubicBezTo>
                  <a:cubicBezTo>
                    <a:pt x="485" y="1566"/>
                    <a:pt x="488" y="1569"/>
                    <a:pt x="494" y="1572"/>
                  </a:cubicBezTo>
                  <a:cubicBezTo>
                    <a:pt x="497" y="1585"/>
                    <a:pt x="503" y="1597"/>
                    <a:pt x="506" y="1610"/>
                  </a:cubicBezTo>
                  <a:cubicBezTo>
                    <a:pt x="506" y="1614"/>
                    <a:pt x="508" y="1619"/>
                    <a:pt x="505" y="1622"/>
                  </a:cubicBezTo>
                  <a:cubicBezTo>
                    <a:pt x="503" y="1625"/>
                    <a:pt x="497" y="1628"/>
                    <a:pt x="497" y="1628"/>
                  </a:cubicBezTo>
                  <a:cubicBezTo>
                    <a:pt x="488" y="1642"/>
                    <a:pt x="509" y="1644"/>
                    <a:pt x="517" y="1644"/>
                  </a:cubicBezTo>
                  <a:cubicBezTo>
                    <a:pt x="539" y="1639"/>
                    <a:pt x="557" y="1635"/>
                    <a:pt x="579" y="1633"/>
                  </a:cubicBezTo>
                  <a:cubicBezTo>
                    <a:pt x="598" y="1630"/>
                    <a:pt x="613" y="1627"/>
                    <a:pt x="632" y="1624"/>
                  </a:cubicBezTo>
                  <a:cubicBezTo>
                    <a:pt x="635" y="1624"/>
                    <a:pt x="638" y="1622"/>
                    <a:pt x="641" y="1621"/>
                  </a:cubicBezTo>
                  <a:cubicBezTo>
                    <a:pt x="642" y="1621"/>
                    <a:pt x="644" y="1619"/>
                    <a:pt x="646" y="1617"/>
                  </a:cubicBezTo>
                  <a:cubicBezTo>
                    <a:pt x="649" y="1617"/>
                    <a:pt x="655" y="1616"/>
                    <a:pt x="655" y="1616"/>
                  </a:cubicBezTo>
                  <a:cubicBezTo>
                    <a:pt x="659" y="1610"/>
                    <a:pt x="664" y="1603"/>
                    <a:pt x="670" y="1600"/>
                  </a:cubicBezTo>
                  <a:cubicBezTo>
                    <a:pt x="675" y="1594"/>
                    <a:pt x="678" y="1591"/>
                    <a:pt x="683" y="1588"/>
                  </a:cubicBezTo>
                  <a:cubicBezTo>
                    <a:pt x="687" y="1581"/>
                    <a:pt x="697" y="1577"/>
                    <a:pt x="704" y="1574"/>
                  </a:cubicBezTo>
                  <a:cubicBezTo>
                    <a:pt x="715" y="1563"/>
                    <a:pt x="726" y="1550"/>
                    <a:pt x="731" y="1535"/>
                  </a:cubicBezTo>
                  <a:cubicBezTo>
                    <a:pt x="731" y="1531"/>
                    <a:pt x="729" y="1528"/>
                    <a:pt x="729" y="1525"/>
                  </a:cubicBezTo>
                  <a:cubicBezTo>
                    <a:pt x="729" y="1494"/>
                    <a:pt x="737" y="1505"/>
                    <a:pt x="754" y="1494"/>
                  </a:cubicBezTo>
                  <a:cubicBezTo>
                    <a:pt x="759" y="1488"/>
                    <a:pt x="762" y="1483"/>
                    <a:pt x="765" y="1475"/>
                  </a:cubicBezTo>
                  <a:cubicBezTo>
                    <a:pt x="763" y="1458"/>
                    <a:pt x="765" y="1439"/>
                    <a:pt x="755" y="1424"/>
                  </a:cubicBezTo>
                  <a:cubicBezTo>
                    <a:pt x="759" y="1413"/>
                    <a:pt x="771" y="1419"/>
                    <a:pt x="779" y="1422"/>
                  </a:cubicBezTo>
                  <a:cubicBezTo>
                    <a:pt x="782" y="1427"/>
                    <a:pt x="782" y="1435"/>
                    <a:pt x="785" y="1427"/>
                  </a:cubicBezTo>
                  <a:cubicBezTo>
                    <a:pt x="786" y="1416"/>
                    <a:pt x="786" y="1405"/>
                    <a:pt x="786" y="1396"/>
                  </a:cubicBezTo>
                  <a:cubicBezTo>
                    <a:pt x="788" y="1386"/>
                    <a:pt x="810" y="1385"/>
                    <a:pt x="817" y="1380"/>
                  </a:cubicBezTo>
                  <a:cubicBezTo>
                    <a:pt x="820" y="1374"/>
                    <a:pt x="831" y="1367"/>
                    <a:pt x="837" y="1363"/>
                  </a:cubicBezTo>
                  <a:cubicBezTo>
                    <a:pt x="841" y="1361"/>
                    <a:pt x="847" y="1356"/>
                    <a:pt x="847" y="1356"/>
                  </a:cubicBezTo>
                  <a:cubicBezTo>
                    <a:pt x="855" y="1345"/>
                    <a:pt x="845" y="1333"/>
                    <a:pt x="844" y="1320"/>
                  </a:cubicBezTo>
                  <a:cubicBezTo>
                    <a:pt x="845" y="1310"/>
                    <a:pt x="847" y="1308"/>
                    <a:pt x="850" y="1299"/>
                  </a:cubicBezTo>
                  <a:cubicBezTo>
                    <a:pt x="847" y="1288"/>
                    <a:pt x="842" y="1288"/>
                    <a:pt x="834" y="1280"/>
                  </a:cubicBezTo>
                  <a:cubicBezTo>
                    <a:pt x="833" y="1275"/>
                    <a:pt x="830" y="1266"/>
                    <a:pt x="830" y="1266"/>
                  </a:cubicBezTo>
                  <a:cubicBezTo>
                    <a:pt x="831" y="1250"/>
                    <a:pt x="831" y="1236"/>
                    <a:pt x="831" y="1220"/>
                  </a:cubicBezTo>
                  <a:cubicBezTo>
                    <a:pt x="833" y="1192"/>
                    <a:pt x="861" y="1183"/>
                    <a:pt x="876" y="1166"/>
                  </a:cubicBezTo>
                  <a:cubicBezTo>
                    <a:pt x="879" y="1160"/>
                    <a:pt x="884" y="1160"/>
                    <a:pt x="885" y="1153"/>
                  </a:cubicBezTo>
                  <a:cubicBezTo>
                    <a:pt x="890" y="1144"/>
                    <a:pt x="889" y="1142"/>
                    <a:pt x="895" y="1136"/>
                  </a:cubicBezTo>
                  <a:cubicBezTo>
                    <a:pt x="898" y="1127"/>
                    <a:pt x="906" y="1114"/>
                    <a:pt x="915" y="1111"/>
                  </a:cubicBezTo>
                  <a:cubicBezTo>
                    <a:pt x="920" y="1105"/>
                    <a:pt x="924" y="1099"/>
                    <a:pt x="930" y="1094"/>
                  </a:cubicBezTo>
                  <a:cubicBezTo>
                    <a:pt x="935" y="1089"/>
                    <a:pt x="938" y="1089"/>
                    <a:pt x="943" y="1084"/>
                  </a:cubicBezTo>
                  <a:cubicBezTo>
                    <a:pt x="947" y="1080"/>
                    <a:pt x="949" y="1078"/>
                    <a:pt x="955" y="1077"/>
                  </a:cubicBezTo>
                  <a:cubicBezTo>
                    <a:pt x="961" y="1066"/>
                    <a:pt x="958" y="1069"/>
                    <a:pt x="966" y="1064"/>
                  </a:cubicBezTo>
                  <a:cubicBezTo>
                    <a:pt x="972" y="1055"/>
                    <a:pt x="978" y="1045"/>
                    <a:pt x="983" y="1036"/>
                  </a:cubicBezTo>
                  <a:cubicBezTo>
                    <a:pt x="988" y="1030"/>
                    <a:pt x="989" y="1019"/>
                    <a:pt x="991" y="1013"/>
                  </a:cubicBezTo>
                  <a:cubicBezTo>
                    <a:pt x="994" y="1003"/>
                    <a:pt x="992" y="1009"/>
                    <a:pt x="998" y="999"/>
                  </a:cubicBezTo>
                  <a:cubicBezTo>
                    <a:pt x="1003" y="992"/>
                    <a:pt x="1003" y="984"/>
                    <a:pt x="1005" y="977"/>
                  </a:cubicBezTo>
                  <a:cubicBezTo>
                    <a:pt x="1003" y="966"/>
                    <a:pt x="1000" y="970"/>
                    <a:pt x="989" y="974"/>
                  </a:cubicBezTo>
                  <a:cubicBezTo>
                    <a:pt x="971" y="986"/>
                    <a:pt x="941" y="983"/>
                    <a:pt x="921" y="983"/>
                  </a:cubicBezTo>
                  <a:cubicBezTo>
                    <a:pt x="892" y="981"/>
                    <a:pt x="895" y="977"/>
                    <a:pt x="878" y="961"/>
                  </a:cubicBezTo>
                  <a:cubicBezTo>
                    <a:pt x="875" y="949"/>
                    <a:pt x="867" y="944"/>
                    <a:pt x="858" y="936"/>
                  </a:cubicBezTo>
                  <a:cubicBezTo>
                    <a:pt x="853" y="933"/>
                    <a:pt x="844" y="930"/>
                    <a:pt x="844" y="930"/>
                  </a:cubicBezTo>
                  <a:cubicBezTo>
                    <a:pt x="837" y="909"/>
                    <a:pt x="828" y="891"/>
                    <a:pt x="817" y="872"/>
                  </a:cubicBezTo>
                  <a:cubicBezTo>
                    <a:pt x="811" y="866"/>
                    <a:pt x="816" y="869"/>
                    <a:pt x="805" y="863"/>
                  </a:cubicBezTo>
                  <a:cubicBezTo>
                    <a:pt x="802" y="859"/>
                    <a:pt x="796" y="856"/>
                    <a:pt x="796" y="856"/>
                  </a:cubicBezTo>
                  <a:cubicBezTo>
                    <a:pt x="786" y="842"/>
                    <a:pt x="794" y="825"/>
                    <a:pt x="785" y="813"/>
                  </a:cubicBezTo>
                  <a:cubicBezTo>
                    <a:pt x="774" y="794"/>
                    <a:pt x="759" y="772"/>
                    <a:pt x="745" y="758"/>
                  </a:cubicBezTo>
                  <a:cubicBezTo>
                    <a:pt x="742" y="744"/>
                    <a:pt x="737" y="736"/>
                    <a:pt x="729" y="723"/>
                  </a:cubicBezTo>
                  <a:cubicBezTo>
                    <a:pt x="726" y="720"/>
                    <a:pt x="723" y="709"/>
                    <a:pt x="723" y="709"/>
                  </a:cubicBezTo>
                  <a:cubicBezTo>
                    <a:pt x="740" y="705"/>
                    <a:pt x="757" y="733"/>
                    <a:pt x="766" y="744"/>
                  </a:cubicBezTo>
                  <a:cubicBezTo>
                    <a:pt x="771" y="758"/>
                    <a:pt x="771" y="759"/>
                    <a:pt x="786" y="764"/>
                  </a:cubicBezTo>
                  <a:cubicBezTo>
                    <a:pt x="793" y="766"/>
                    <a:pt x="800" y="773"/>
                    <a:pt x="800" y="773"/>
                  </a:cubicBezTo>
                  <a:cubicBezTo>
                    <a:pt x="803" y="780"/>
                    <a:pt x="808" y="784"/>
                    <a:pt x="813" y="791"/>
                  </a:cubicBezTo>
                  <a:cubicBezTo>
                    <a:pt x="813" y="803"/>
                    <a:pt x="814" y="809"/>
                    <a:pt x="817" y="819"/>
                  </a:cubicBezTo>
                  <a:cubicBezTo>
                    <a:pt x="819" y="842"/>
                    <a:pt x="820" y="841"/>
                    <a:pt x="839" y="847"/>
                  </a:cubicBezTo>
                  <a:cubicBezTo>
                    <a:pt x="844" y="852"/>
                    <a:pt x="847" y="856"/>
                    <a:pt x="851" y="861"/>
                  </a:cubicBezTo>
                  <a:cubicBezTo>
                    <a:pt x="851" y="863"/>
                    <a:pt x="853" y="864"/>
                    <a:pt x="853" y="866"/>
                  </a:cubicBezTo>
                  <a:cubicBezTo>
                    <a:pt x="853" y="869"/>
                    <a:pt x="853" y="874"/>
                    <a:pt x="855" y="877"/>
                  </a:cubicBezTo>
                  <a:cubicBezTo>
                    <a:pt x="856" y="884"/>
                    <a:pt x="870" y="889"/>
                    <a:pt x="875" y="894"/>
                  </a:cubicBezTo>
                  <a:cubicBezTo>
                    <a:pt x="887" y="927"/>
                    <a:pt x="870" y="945"/>
                    <a:pt x="910" y="955"/>
                  </a:cubicBezTo>
                  <a:cubicBezTo>
                    <a:pt x="921" y="953"/>
                    <a:pt x="926" y="955"/>
                    <a:pt x="933" y="949"/>
                  </a:cubicBezTo>
                  <a:cubicBezTo>
                    <a:pt x="938" y="942"/>
                    <a:pt x="944" y="941"/>
                    <a:pt x="951" y="936"/>
                  </a:cubicBezTo>
                  <a:cubicBezTo>
                    <a:pt x="972" y="924"/>
                    <a:pt x="978" y="920"/>
                    <a:pt x="1003" y="916"/>
                  </a:cubicBezTo>
                  <a:cubicBezTo>
                    <a:pt x="1009" y="914"/>
                    <a:pt x="1017" y="911"/>
                    <a:pt x="1025" y="909"/>
                  </a:cubicBezTo>
                  <a:cubicBezTo>
                    <a:pt x="1031" y="906"/>
                    <a:pt x="1036" y="899"/>
                    <a:pt x="1042" y="897"/>
                  </a:cubicBezTo>
                  <a:cubicBezTo>
                    <a:pt x="1051" y="894"/>
                    <a:pt x="1060" y="894"/>
                    <a:pt x="1068" y="888"/>
                  </a:cubicBezTo>
                  <a:cubicBezTo>
                    <a:pt x="1073" y="881"/>
                    <a:pt x="1079" y="877"/>
                    <a:pt x="1084" y="869"/>
                  </a:cubicBezTo>
                  <a:cubicBezTo>
                    <a:pt x="1087" y="861"/>
                    <a:pt x="1088" y="850"/>
                    <a:pt x="1098" y="844"/>
                  </a:cubicBezTo>
                  <a:cubicBezTo>
                    <a:pt x="1104" y="836"/>
                    <a:pt x="1105" y="825"/>
                    <a:pt x="1108" y="816"/>
                  </a:cubicBezTo>
                  <a:cubicBezTo>
                    <a:pt x="1110" y="811"/>
                    <a:pt x="1115" y="808"/>
                    <a:pt x="1116" y="803"/>
                  </a:cubicBezTo>
                  <a:cubicBezTo>
                    <a:pt x="1110" y="800"/>
                    <a:pt x="1110" y="805"/>
                    <a:pt x="1102" y="808"/>
                  </a:cubicBezTo>
                  <a:cubicBezTo>
                    <a:pt x="1099" y="802"/>
                    <a:pt x="1104" y="795"/>
                    <a:pt x="1098" y="792"/>
                  </a:cubicBezTo>
                  <a:cubicBezTo>
                    <a:pt x="1094" y="789"/>
                    <a:pt x="1084" y="788"/>
                    <a:pt x="1084" y="788"/>
                  </a:cubicBezTo>
                  <a:cubicBezTo>
                    <a:pt x="1077" y="780"/>
                    <a:pt x="1076" y="783"/>
                    <a:pt x="1067" y="786"/>
                  </a:cubicBezTo>
                  <a:cubicBezTo>
                    <a:pt x="1064" y="788"/>
                    <a:pt x="1057" y="789"/>
                    <a:pt x="1057" y="789"/>
                  </a:cubicBezTo>
                  <a:cubicBezTo>
                    <a:pt x="1054" y="789"/>
                    <a:pt x="1051" y="789"/>
                    <a:pt x="1048" y="788"/>
                  </a:cubicBezTo>
                  <a:cubicBezTo>
                    <a:pt x="1046" y="786"/>
                    <a:pt x="1045" y="778"/>
                    <a:pt x="1045" y="778"/>
                  </a:cubicBezTo>
                  <a:cubicBezTo>
                    <a:pt x="1046" y="778"/>
                    <a:pt x="1048" y="777"/>
                    <a:pt x="1050" y="775"/>
                  </a:cubicBezTo>
                  <a:cubicBezTo>
                    <a:pt x="1060" y="772"/>
                    <a:pt x="1067" y="778"/>
                    <a:pt x="1060" y="763"/>
                  </a:cubicBezTo>
                  <a:cubicBezTo>
                    <a:pt x="1059" y="763"/>
                    <a:pt x="1057" y="761"/>
                    <a:pt x="1056" y="761"/>
                  </a:cubicBezTo>
                  <a:cubicBezTo>
                    <a:pt x="1053" y="761"/>
                    <a:pt x="1048" y="761"/>
                    <a:pt x="1046" y="763"/>
                  </a:cubicBezTo>
                  <a:cubicBezTo>
                    <a:pt x="1046" y="764"/>
                    <a:pt x="1045" y="766"/>
                    <a:pt x="1043" y="767"/>
                  </a:cubicBezTo>
                  <a:cubicBezTo>
                    <a:pt x="1036" y="775"/>
                    <a:pt x="1025" y="777"/>
                    <a:pt x="1016" y="780"/>
                  </a:cubicBezTo>
                  <a:cubicBezTo>
                    <a:pt x="1011" y="780"/>
                    <a:pt x="1006" y="778"/>
                    <a:pt x="1003" y="777"/>
                  </a:cubicBezTo>
                  <a:cubicBezTo>
                    <a:pt x="1002" y="777"/>
                    <a:pt x="997" y="775"/>
                    <a:pt x="997" y="775"/>
                  </a:cubicBezTo>
                  <a:cubicBezTo>
                    <a:pt x="988" y="763"/>
                    <a:pt x="986" y="761"/>
                    <a:pt x="971" y="758"/>
                  </a:cubicBezTo>
                  <a:cubicBezTo>
                    <a:pt x="971" y="753"/>
                    <a:pt x="974" y="747"/>
                    <a:pt x="971" y="742"/>
                  </a:cubicBezTo>
                  <a:cubicBezTo>
                    <a:pt x="969" y="739"/>
                    <a:pt x="960" y="736"/>
                    <a:pt x="957" y="734"/>
                  </a:cubicBezTo>
                  <a:cubicBezTo>
                    <a:pt x="954" y="733"/>
                    <a:pt x="947" y="731"/>
                    <a:pt x="947" y="731"/>
                  </a:cubicBezTo>
                  <a:cubicBezTo>
                    <a:pt x="941" y="725"/>
                    <a:pt x="935" y="722"/>
                    <a:pt x="929" y="716"/>
                  </a:cubicBezTo>
                  <a:cubicBezTo>
                    <a:pt x="930" y="706"/>
                    <a:pt x="932" y="700"/>
                    <a:pt x="941" y="697"/>
                  </a:cubicBezTo>
                  <a:cubicBezTo>
                    <a:pt x="955" y="698"/>
                    <a:pt x="968" y="702"/>
                    <a:pt x="980" y="705"/>
                  </a:cubicBezTo>
                  <a:cubicBezTo>
                    <a:pt x="986" y="711"/>
                    <a:pt x="988" y="716"/>
                    <a:pt x="995" y="720"/>
                  </a:cubicBezTo>
                  <a:cubicBezTo>
                    <a:pt x="1005" y="734"/>
                    <a:pt x="1012" y="736"/>
                    <a:pt x="1025" y="744"/>
                  </a:cubicBezTo>
                  <a:cubicBezTo>
                    <a:pt x="1033" y="742"/>
                    <a:pt x="1045" y="747"/>
                    <a:pt x="1051" y="741"/>
                  </a:cubicBezTo>
                  <a:cubicBezTo>
                    <a:pt x="1060" y="733"/>
                    <a:pt x="1048" y="738"/>
                    <a:pt x="1059" y="734"/>
                  </a:cubicBezTo>
                  <a:cubicBezTo>
                    <a:pt x="1064" y="738"/>
                    <a:pt x="1068" y="739"/>
                    <a:pt x="1073" y="742"/>
                  </a:cubicBezTo>
                  <a:cubicBezTo>
                    <a:pt x="1079" y="752"/>
                    <a:pt x="1093" y="750"/>
                    <a:pt x="1104" y="753"/>
                  </a:cubicBezTo>
                  <a:cubicBezTo>
                    <a:pt x="1121" y="764"/>
                    <a:pt x="1110" y="759"/>
                    <a:pt x="1141" y="761"/>
                  </a:cubicBezTo>
                  <a:cubicBezTo>
                    <a:pt x="1152" y="763"/>
                    <a:pt x="1156" y="766"/>
                    <a:pt x="1163" y="775"/>
                  </a:cubicBezTo>
                  <a:cubicBezTo>
                    <a:pt x="1159" y="788"/>
                    <a:pt x="1167" y="781"/>
                    <a:pt x="1173" y="777"/>
                  </a:cubicBezTo>
                  <a:cubicBezTo>
                    <a:pt x="1175" y="770"/>
                    <a:pt x="1178" y="770"/>
                    <a:pt x="1181" y="764"/>
                  </a:cubicBezTo>
                  <a:cubicBezTo>
                    <a:pt x="1190" y="767"/>
                    <a:pt x="1189" y="772"/>
                    <a:pt x="1187" y="783"/>
                  </a:cubicBezTo>
                  <a:cubicBezTo>
                    <a:pt x="1195" y="789"/>
                    <a:pt x="1206" y="786"/>
                    <a:pt x="1215" y="789"/>
                  </a:cubicBezTo>
                  <a:cubicBezTo>
                    <a:pt x="1221" y="791"/>
                    <a:pt x="1226" y="797"/>
                    <a:pt x="1234" y="800"/>
                  </a:cubicBezTo>
                  <a:cubicBezTo>
                    <a:pt x="1245" y="803"/>
                    <a:pt x="1255" y="808"/>
                    <a:pt x="1265" y="816"/>
                  </a:cubicBezTo>
                  <a:cubicBezTo>
                    <a:pt x="1268" y="827"/>
                    <a:pt x="1272" y="831"/>
                    <a:pt x="1282" y="834"/>
                  </a:cubicBezTo>
                  <a:cubicBezTo>
                    <a:pt x="1286" y="842"/>
                    <a:pt x="1288" y="847"/>
                    <a:pt x="1296" y="852"/>
                  </a:cubicBezTo>
                  <a:cubicBezTo>
                    <a:pt x="1308" y="849"/>
                    <a:pt x="1302" y="850"/>
                    <a:pt x="1314" y="847"/>
                  </a:cubicBezTo>
                  <a:cubicBezTo>
                    <a:pt x="1316" y="845"/>
                    <a:pt x="1319" y="845"/>
                    <a:pt x="1319" y="845"/>
                  </a:cubicBezTo>
                  <a:cubicBezTo>
                    <a:pt x="1328" y="852"/>
                    <a:pt x="1322" y="842"/>
                    <a:pt x="1319" y="839"/>
                  </a:cubicBezTo>
                  <a:cubicBezTo>
                    <a:pt x="1316" y="844"/>
                    <a:pt x="1311" y="847"/>
                    <a:pt x="1310" y="853"/>
                  </a:cubicBezTo>
                  <a:cubicBezTo>
                    <a:pt x="1310" y="856"/>
                    <a:pt x="1307" y="863"/>
                    <a:pt x="1307" y="863"/>
                  </a:cubicBezTo>
                  <a:cubicBezTo>
                    <a:pt x="1308" y="869"/>
                    <a:pt x="1310" y="880"/>
                    <a:pt x="1319" y="880"/>
                  </a:cubicBezTo>
                  <a:lnTo>
                    <a:pt x="1320" y="916"/>
                  </a:lnTo>
                  <a:lnTo>
                    <a:pt x="1348" y="1005"/>
                  </a:lnTo>
                  <a:lnTo>
                    <a:pt x="1373" y="1033"/>
                  </a:lnTo>
                  <a:lnTo>
                    <a:pt x="1416" y="994"/>
                  </a:lnTo>
                  <a:lnTo>
                    <a:pt x="1413" y="967"/>
                  </a:lnTo>
                  <a:lnTo>
                    <a:pt x="1424" y="959"/>
                  </a:lnTo>
                  <a:lnTo>
                    <a:pt x="1423" y="925"/>
                  </a:lnTo>
                  <a:lnTo>
                    <a:pt x="1452" y="916"/>
                  </a:lnTo>
                  <a:lnTo>
                    <a:pt x="1520" y="855"/>
                  </a:lnTo>
                  <a:lnTo>
                    <a:pt x="1533" y="839"/>
                  </a:lnTo>
                  <a:lnTo>
                    <a:pt x="1588" y="824"/>
                  </a:lnTo>
                  <a:lnTo>
                    <a:pt x="1608" y="847"/>
                  </a:lnTo>
                  <a:lnTo>
                    <a:pt x="1602" y="858"/>
                  </a:lnTo>
                  <a:lnTo>
                    <a:pt x="1619" y="875"/>
                  </a:lnTo>
                  <a:lnTo>
                    <a:pt x="1624" y="899"/>
                  </a:lnTo>
                  <a:lnTo>
                    <a:pt x="1641" y="906"/>
                  </a:lnTo>
                  <a:lnTo>
                    <a:pt x="1677" y="892"/>
                  </a:lnTo>
                  <a:lnTo>
                    <a:pt x="1675" y="975"/>
                  </a:lnTo>
                  <a:lnTo>
                    <a:pt x="1684" y="956"/>
                  </a:lnTo>
                  <a:lnTo>
                    <a:pt x="1707" y="1000"/>
                  </a:lnTo>
                  <a:lnTo>
                    <a:pt x="1704" y="1030"/>
                  </a:lnTo>
                  <a:lnTo>
                    <a:pt x="1718" y="1013"/>
                  </a:lnTo>
                  <a:lnTo>
                    <a:pt x="1721" y="997"/>
                  </a:lnTo>
                  <a:lnTo>
                    <a:pt x="1738" y="972"/>
                  </a:lnTo>
                  <a:lnTo>
                    <a:pt x="1728" y="958"/>
                  </a:lnTo>
                  <a:lnTo>
                    <a:pt x="1737" y="942"/>
                  </a:lnTo>
                  <a:lnTo>
                    <a:pt x="1725" y="913"/>
                  </a:lnTo>
                  <a:lnTo>
                    <a:pt x="1732" y="889"/>
                  </a:lnTo>
                  <a:lnTo>
                    <a:pt x="1715" y="895"/>
                  </a:lnTo>
                  <a:lnTo>
                    <a:pt x="1707" y="874"/>
                  </a:lnTo>
                  <a:lnTo>
                    <a:pt x="1701" y="844"/>
                  </a:lnTo>
                  <a:lnTo>
                    <a:pt x="1714" y="816"/>
                  </a:lnTo>
                  <a:lnTo>
                    <a:pt x="1728" y="834"/>
                  </a:lnTo>
                  <a:lnTo>
                    <a:pt x="1721" y="880"/>
                  </a:lnTo>
                  <a:lnTo>
                    <a:pt x="1738" y="849"/>
                  </a:lnTo>
                  <a:lnTo>
                    <a:pt x="1732" y="824"/>
                  </a:lnTo>
                  <a:lnTo>
                    <a:pt x="1752" y="808"/>
                  </a:lnTo>
                  <a:lnTo>
                    <a:pt x="1752" y="797"/>
                  </a:lnTo>
                  <a:lnTo>
                    <a:pt x="1759" y="800"/>
                  </a:lnTo>
                  <a:lnTo>
                    <a:pt x="1796" y="756"/>
                  </a:lnTo>
                  <a:lnTo>
                    <a:pt x="1805" y="684"/>
                  </a:lnTo>
                  <a:lnTo>
                    <a:pt x="1810" y="655"/>
                  </a:lnTo>
                  <a:lnTo>
                    <a:pt x="1794" y="664"/>
                  </a:lnTo>
                  <a:lnTo>
                    <a:pt x="1788" y="655"/>
                  </a:lnTo>
                  <a:lnTo>
                    <a:pt x="1800" y="638"/>
                  </a:lnTo>
                  <a:lnTo>
                    <a:pt x="1776" y="592"/>
                  </a:lnTo>
                  <a:lnTo>
                    <a:pt x="1763" y="580"/>
                  </a:lnTo>
                  <a:lnTo>
                    <a:pt x="1783" y="544"/>
                  </a:lnTo>
                  <a:lnTo>
                    <a:pt x="1762" y="539"/>
                  </a:lnTo>
                  <a:lnTo>
                    <a:pt x="1743" y="531"/>
                  </a:lnTo>
                  <a:lnTo>
                    <a:pt x="1751" y="503"/>
                  </a:lnTo>
                  <a:lnTo>
                    <a:pt x="1763" y="487"/>
                  </a:lnTo>
                  <a:lnTo>
                    <a:pt x="1766" y="519"/>
                  </a:lnTo>
                  <a:lnTo>
                    <a:pt x="1788" y="498"/>
                  </a:lnTo>
                  <a:lnTo>
                    <a:pt x="1805" y="497"/>
                  </a:lnTo>
                  <a:lnTo>
                    <a:pt x="1797" y="519"/>
                  </a:lnTo>
                  <a:lnTo>
                    <a:pt x="1824" y="528"/>
                  </a:lnTo>
                  <a:lnTo>
                    <a:pt x="1816" y="545"/>
                  </a:lnTo>
                  <a:lnTo>
                    <a:pt x="1830" y="559"/>
                  </a:lnTo>
                  <a:lnTo>
                    <a:pt x="1830" y="588"/>
                  </a:lnTo>
                  <a:lnTo>
                    <a:pt x="1861" y="559"/>
                  </a:lnTo>
                  <a:lnTo>
                    <a:pt x="1850" y="531"/>
                  </a:lnTo>
                  <a:lnTo>
                    <a:pt x="1821" y="489"/>
                  </a:lnTo>
                  <a:lnTo>
                    <a:pt x="1830" y="473"/>
                  </a:lnTo>
                  <a:lnTo>
                    <a:pt x="1824" y="448"/>
                  </a:lnTo>
                  <a:lnTo>
                    <a:pt x="1844" y="427"/>
                  </a:lnTo>
                  <a:lnTo>
                    <a:pt x="1868" y="416"/>
                  </a:lnTo>
                  <a:lnTo>
                    <a:pt x="1867" y="367"/>
                  </a:lnTo>
                  <a:lnTo>
                    <a:pt x="1865" y="333"/>
                  </a:lnTo>
                  <a:lnTo>
                    <a:pt x="1858" y="302"/>
                  </a:lnTo>
                  <a:lnTo>
                    <a:pt x="1830" y="248"/>
                  </a:lnTo>
                  <a:lnTo>
                    <a:pt x="1825" y="275"/>
                  </a:lnTo>
                  <a:lnTo>
                    <a:pt x="1807" y="258"/>
                  </a:lnTo>
                  <a:lnTo>
                    <a:pt x="1790" y="266"/>
                  </a:lnTo>
                  <a:lnTo>
                    <a:pt x="1805" y="226"/>
                  </a:lnTo>
                  <a:lnTo>
                    <a:pt x="1821" y="192"/>
                  </a:lnTo>
                  <a:lnTo>
                    <a:pt x="1850" y="176"/>
                  </a:lnTo>
                  <a:lnTo>
                    <a:pt x="1853" y="161"/>
                  </a:lnTo>
                  <a:lnTo>
                    <a:pt x="1873" y="155"/>
                  </a:lnTo>
                  <a:lnTo>
                    <a:pt x="1873" y="170"/>
                  </a:lnTo>
                  <a:lnTo>
                    <a:pt x="1896" y="145"/>
                  </a:lnTo>
                  <a:lnTo>
                    <a:pt x="1882" y="139"/>
                  </a:lnTo>
                  <a:lnTo>
                    <a:pt x="1882" y="120"/>
                  </a:lnTo>
                  <a:lnTo>
                    <a:pt x="1899" y="108"/>
                  </a:lnTo>
                  <a:lnTo>
                    <a:pt x="1906" y="122"/>
                  </a:lnTo>
                  <a:lnTo>
                    <a:pt x="1929" y="100"/>
                  </a:lnTo>
                  <a:lnTo>
                    <a:pt x="1926" y="120"/>
                  </a:lnTo>
                  <a:lnTo>
                    <a:pt x="1927" y="136"/>
                  </a:lnTo>
                  <a:lnTo>
                    <a:pt x="1926" y="158"/>
                  </a:lnTo>
                  <a:lnTo>
                    <a:pt x="1918" y="175"/>
                  </a:lnTo>
                  <a:lnTo>
                    <a:pt x="1932" y="197"/>
                  </a:lnTo>
                  <a:lnTo>
                    <a:pt x="1938" y="212"/>
                  </a:lnTo>
                  <a:lnTo>
                    <a:pt x="1947" y="209"/>
                  </a:lnTo>
                  <a:lnTo>
                    <a:pt x="1992" y="256"/>
                  </a:lnTo>
                  <a:lnTo>
                    <a:pt x="2002" y="233"/>
                  </a:lnTo>
                  <a:lnTo>
                    <a:pt x="2014" y="216"/>
                  </a:lnTo>
                  <a:lnTo>
                    <a:pt x="1994" y="205"/>
                  </a:lnTo>
                  <a:lnTo>
                    <a:pt x="1999" y="184"/>
                  </a:lnTo>
                  <a:lnTo>
                    <a:pt x="1999" y="172"/>
                  </a:lnTo>
                  <a:lnTo>
                    <a:pt x="1978" y="150"/>
                  </a:lnTo>
                  <a:lnTo>
                    <a:pt x="1960" y="147"/>
                  </a:lnTo>
                  <a:lnTo>
                    <a:pt x="1943" y="123"/>
                  </a:lnTo>
                  <a:lnTo>
                    <a:pt x="1966" y="119"/>
                  </a:lnTo>
                  <a:lnTo>
                    <a:pt x="1977" y="100"/>
                  </a:lnTo>
                  <a:lnTo>
                    <a:pt x="1991" y="106"/>
                  </a:lnTo>
                  <a:lnTo>
                    <a:pt x="2005" y="98"/>
                  </a:lnTo>
                  <a:lnTo>
                    <a:pt x="1990" y="80"/>
                  </a:lnTo>
                  <a:lnTo>
                    <a:pt x="2002" y="69"/>
                  </a:lnTo>
                  <a:lnTo>
                    <a:pt x="2021" y="68"/>
                  </a:lnTo>
                  <a:lnTo>
                    <a:pt x="2000" y="53"/>
                  </a:lnTo>
                  <a:lnTo>
                    <a:pt x="1975" y="51"/>
                  </a:lnTo>
                  <a:lnTo>
                    <a:pt x="1990" y="32"/>
                  </a:lnTo>
                  <a:lnTo>
                    <a:pt x="1989" y="11"/>
                  </a:lnTo>
                  <a:lnTo>
                    <a:pt x="2005" y="27"/>
                  </a:lnTo>
                  <a:lnTo>
                    <a:pt x="2015" y="18"/>
                  </a:lnTo>
                  <a:lnTo>
                    <a:pt x="2024" y="21"/>
                  </a:lnTo>
                  <a:lnTo>
                    <a:pt x="2038" y="36"/>
                  </a:lnTo>
                  <a:lnTo>
                    <a:pt x="2060" y="33"/>
                  </a:lnTo>
                  <a:lnTo>
                    <a:pt x="2042" y="15"/>
                  </a:lnTo>
                  <a:lnTo>
                    <a:pt x="2038" y="0"/>
                  </a:lnTo>
                  <a:lnTo>
                    <a:pt x="2006" y="5"/>
                  </a:lnTo>
                  <a:lnTo>
                    <a:pt x="1994" y="0"/>
                  </a:lnTo>
                  <a:lnTo>
                    <a:pt x="1955" y="11"/>
                  </a:lnTo>
                  <a:lnTo>
                    <a:pt x="1913" y="18"/>
                  </a:lnTo>
                  <a:lnTo>
                    <a:pt x="1886" y="30"/>
                  </a:lnTo>
                  <a:lnTo>
                    <a:pt x="1885" y="47"/>
                  </a:lnTo>
                  <a:lnTo>
                    <a:pt x="1864" y="50"/>
                  </a:lnTo>
                  <a:cubicBezTo>
                    <a:pt x="1858" y="55"/>
                    <a:pt x="1854" y="75"/>
                    <a:pt x="1847" y="77"/>
                  </a:cubicBezTo>
                  <a:cubicBezTo>
                    <a:pt x="1839" y="82"/>
                    <a:pt x="1830" y="65"/>
                    <a:pt x="1820" y="63"/>
                  </a:cubicBezTo>
                  <a:lnTo>
                    <a:pt x="1786" y="66"/>
                  </a:lnTo>
                  <a:lnTo>
                    <a:pt x="1732" y="56"/>
                  </a:lnTo>
                  <a:lnTo>
                    <a:pt x="1709" y="62"/>
                  </a:lnTo>
                  <a:lnTo>
                    <a:pt x="1678" y="56"/>
                  </a:lnTo>
                  <a:lnTo>
                    <a:pt x="1666" y="47"/>
                  </a:lnTo>
                  <a:lnTo>
                    <a:pt x="1643" y="50"/>
                  </a:lnTo>
                  <a:cubicBezTo>
                    <a:pt x="1635" y="52"/>
                    <a:pt x="1626" y="57"/>
                    <a:pt x="1618" y="60"/>
                  </a:cubicBezTo>
                  <a:cubicBezTo>
                    <a:pt x="1610" y="63"/>
                    <a:pt x="1603" y="67"/>
                    <a:pt x="1597" y="71"/>
                  </a:cubicBezTo>
                  <a:cubicBezTo>
                    <a:pt x="1591" y="75"/>
                    <a:pt x="1587" y="84"/>
                    <a:pt x="1583" y="83"/>
                  </a:cubicBezTo>
                  <a:cubicBezTo>
                    <a:pt x="1571" y="90"/>
                    <a:pt x="1576" y="67"/>
                    <a:pt x="1571" y="65"/>
                  </a:cubicBezTo>
                  <a:lnTo>
                    <a:pt x="1553" y="69"/>
                  </a:lnTo>
                  <a:cubicBezTo>
                    <a:pt x="1544" y="66"/>
                    <a:pt x="1531" y="50"/>
                    <a:pt x="1517" y="47"/>
                  </a:cubicBezTo>
                  <a:cubicBezTo>
                    <a:pt x="1503" y="46"/>
                    <a:pt x="1479" y="45"/>
                    <a:pt x="1468" y="48"/>
                  </a:cubicBezTo>
                  <a:cubicBezTo>
                    <a:pt x="1457" y="51"/>
                    <a:pt x="1461" y="63"/>
                    <a:pt x="1451" y="63"/>
                  </a:cubicBezTo>
                  <a:cubicBezTo>
                    <a:pt x="1439" y="66"/>
                    <a:pt x="1419" y="48"/>
                    <a:pt x="1408" y="47"/>
                  </a:cubicBezTo>
                  <a:cubicBezTo>
                    <a:pt x="1397" y="46"/>
                    <a:pt x="1390" y="59"/>
                    <a:pt x="1382" y="59"/>
                  </a:cubicBezTo>
                  <a:cubicBezTo>
                    <a:pt x="1374" y="59"/>
                    <a:pt x="1362" y="52"/>
                    <a:pt x="1357" y="47"/>
                  </a:cubicBezTo>
                  <a:cubicBezTo>
                    <a:pt x="1352" y="42"/>
                    <a:pt x="1356" y="36"/>
                    <a:pt x="1349" y="30"/>
                  </a:cubicBezTo>
                  <a:cubicBezTo>
                    <a:pt x="1333" y="26"/>
                    <a:pt x="1330" y="13"/>
                    <a:pt x="1318" y="11"/>
                  </a:cubicBezTo>
                  <a:cubicBezTo>
                    <a:pt x="1306" y="9"/>
                    <a:pt x="1287" y="20"/>
                    <a:pt x="1277" y="20"/>
                  </a:cubicBezTo>
                  <a:cubicBezTo>
                    <a:pt x="1267" y="20"/>
                    <a:pt x="1268" y="10"/>
                    <a:pt x="1259" y="9"/>
                  </a:cubicBezTo>
                  <a:lnTo>
                    <a:pt x="1222" y="14"/>
                  </a:lnTo>
                  <a:lnTo>
                    <a:pt x="1210" y="32"/>
                  </a:lnTo>
                  <a:cubicBezTo>
                    <a:pt x="1203" y="35"/>
                    <a:pt x="1187" y="28"/>
                    <a:pt x="1178" y="29"/>
                  </a:cubicBezTo>
                  <a:cubicBezTo>
                    <a:pt x="1169" y="30"/>
                    <a:pt x="1164" y="36"/>
                    <a:pt x="1154" y="39"/>
                  </a:cubicBezTo>
                  <a:cubicBezTo>
                    <a:pt x="1144" y="42"/>
                    <a:pt x="1124" y="44"/>
                    <a:pt x="1120" y="48"/>
                  </a:cubicBezTo>
                  <a:cubicBezTo>
                    <a:pt x="1109" y="57"/>
                    <a:pt x="1132" y="61"/>
                    <a:pt x="1132" y="65"/>
                  </a:cubicBezTo>
                  <a:cubicBezTo>
                    <a:pt x="1132" y="69"/>
                    <a:pt x="1126" y="70"/>
                    <a:pt x="1118" y="72"/>
                  </a:cubicBezTo>
                  <a:cubicBezTo>
                    <a:pt x="1110" y="74"/>
                    <a:pt x="1084" y="72"/>
                    <a:pt x="1085" y="77"/>
                  </a:cubicBezTo>
                  <a:cubicBezTo>
                    <a:pt x="1085" y="86"/>
                    <a:pt x="1126" y="103"/>
                    <a:pt x="1127" y="105"/>
                  </a:cubicBezTo>
                  <a:lnTo>
                    <a:pt x="1090" y="90"/>
                  </a:lnTo>
                  <a:lnTo>
                    <a:pt x="1072" y="95"/>
                  </a:lnTo>
                  <a:cubicBezTo>
                    <a:pt x="1063" y="93"/>
                    <a:pt x="1039" y="65"/>
                    <a:pt x="1033" y="80"/>
                  </a:cubicBezTo>
                  <a:cubicBezTo>
                    <a:pt x="1027" y="95"/>
                    <a:pt x="1077" y="132"/>
                    <a:pt x="1084" y="147"/>
                  </a:cubicBezTo>
                  <a:lnTo>
                    <a:pt x="1075" y="171"/>
                  </a:lnTo>
                  <a:lnTo>
                    <a:pt x="1040" y="170"/>
                  </a:lnTo>
                  <a:cubicBezTo>
                    <a:pt x="1040" y="170"/>
                    <a:pt x="1061" y="164"/>
                    <a:pt x="1060" y="155"/>
                  </a:cubicBezTo>
                  <a:cubicBezTo>
                    <a:pt x="1059" y="146"/>
                    <a:pt x="1043" y="127"/>
                    <a:pt x="1031" y="113"/>
                  </a:cubicBezTo>
                  <a:cubicBezTo>
                    <a:pt x="1025" y="101"/>
                    <a:pt x="1030" y="84"/>
                    <a:pt x="1024" y="81"/>
                  </a:cubicBezTo>
                  <a:cubicBezTo>
                    <a:pt x="1018" y="78"/>
                    <a:pt x="997" y="65"/>
                    <a:pt x="989" y="71"/>
                  </a:cubicBezTo>
                  <a:cubicBezTo>
                    <a:pt x="968" y="74"/>
                    <a:pt x="970" y="107"/>
                    <a:pt x="974" y="116"/>
                  </a:cubicBezTo>
                  <a:cubicBezTo>
                    <a:pt x="978" y="125"/>
                    <a:pt x="1009" y="122"/>
                    <a:pt x="1012" y="125"/>
                  </a:cubicBezTo>
                  <a:cubicBezTo>
                    <a:pt x="1028" y="153"/>
                    <a:pt x="1005" y="143"/>
                    <a:pt x="989" y="134"/>
                  </a:cubicBezTo>
                  <a:cubicBezTo>
                    <a:pt x="973" y="125"/>
                    <a:pt x="968" y="128"/>
                    <a:pt x="958" y="128"/>
                  </a:cubicBezTo>
                  <a:cubicBezTo>
                    <a:pt x="948" y="128"/>
                    <a:pt x="931" y="133"/>
                    <a:pt x="926" y="137"/>
                  </a:cubicBezTo>
                  <a:cubicBezTo>
                    <a:pt x="921" y="141"/>
                    <a:pt x="939" y="157"/>
                    <a:pt x="926" y="152"/>
                  </a:cubicBezTo>
                  <a:cubicBezTo>
                    <a:pt x="913" y="147"/>
                    <a:pt x="899" y="149"/>
                    <a:pt x="886" y="147"/>
                  </a:cubicBezTo>
                  <a:cubicBezTo>
                    <a:pt x="873" y="145"/>
                    <a:pt x="863" y="136"/>
                    <a:pt x="847" y="140"/>
                  </a:cubicBezTo>
                  <a:cubicBezTo>
                    <a:pt x="825" y="147"/>
                    <a:pt x="794" y="185"/>
                    <a:pt x="787" y="171"/>
                  </a:cubicBezTo>
                  <a:cubicBezTo>
                    <a:pt x="780" y="157"/>
                    <a:pt x="800" y="155"/>
                    <a:pt x="800" y="150"/>
                  </a:cubicBezTo>
                  <a:cubicBezTo>
                    <a:pt x="800" y="145"/>
                    <a:pt x="796" y="138"/>
                    <a:pt x="790" y="138"/>
                  </a:cubicBezTo>
                  <a:cubicBezTo>
                    <a:pt x="784" y="138"/>
                    <a:pt x="764" y="144"/>
                    <a:pt x="763" y="152"/>
                  </a:cubicBezTo>
                  <a:cubicBezTo>
                    <a:pt x="761" y="163"/>
                    <a:pt x="783" y="181"/>
                    <a:pt x="782" y="186"/>
                  </a:cubicBezTo>
                  <a:cubicBezTo>
                    <a:pt x="781" y="191"/>
                    <a:pt x="765" y="180"/>
                    <a:pt x="758" y="183"/>
                  </a:cubicBezTo>
                  <a:cubicBezTo>
                    <a:pt x="751" y="186"/>
                    <a:pt x="746" y="207"/>
                    <a:pt x="742" y="203"/>
                  </a:cubicBezTo>
                  <a:lnTo>
                    <a:pt x="728" y="189"/>
                  </a:lnTo>
                  <a:lnTo>
                    <a:pt x="746" y="170"/>
                  </a:lnTo>
                  <a:lnTo>
                    <a:pt x="733" y="158"/>
                  </a:lnTo>
                  <a:cubicBezTo>
                    <a:pt x="727" y="155"/>
                    <a:pt x="718" y="150"/>
                    <a:pt x="712" y="149"/>
                  </a:cubicBezTo>
                  <a:cubicBezTo>
                    <a:pt x="706" y="148"/>
                    <a:pt x="701" y="154"/>
                    <a:pt x="698" y="152"/>
                  </a:cubicBezTo>
                  <a:cubicBezTo>
                    <a:pt x="695" y="150"/>
                    <a:pt x="698" y="139"/>
                    <a:pt x="695" y="138"/>
                  </a:cubicBezTo>
                  <a:cubicBezTo>
                    <a:pt x="692" y="137"/>
                    <a:pt x="685" y="146"/>
                    <a:pt x="680" y="146"/>
                  </a:cubicBezTo>
                  <a:cubicBezTo>
                    <a:pt x="675" y="146"/>
                    <a:pt x="677" y="142"/>
                    <a:pt x="667" y="140"/>
                  </a:cubicBezTo>
                  <a:cubicBezTo>
                    <a:pt x="657" y="138"/>
                    <a:pt x="632" y="139"/>
                    <a:pt x="622" y="135"/>
                  </a:cubicBezTo>
                  <a:cubicBezTo>
                    <a:pt x="612" y="131"/>
                    <a:pt x="632" y="117"/>
                    <a:pt x="608" y="113"/>
                  </a:cubicBezTo>
                  <a:cubicBezTo>
                    <a:pt x="584" y="109"/>
                    <a:pt x="590" y="119"/>
                    <a:pt x="583" y="119"/>
                  </a:cubicBezTo>
                  <a:lnTo>
                    <a:pt x="568" y="114"/>
                  </a:lnTo>
                  <a:cubicBezTo>
                    <a:pt x="555" y="116"/>
                    <a:pt x="521" y="125"/>
                    <a:pt x="505" y="131"/>
                  </a:cubicBezTo>
                  <a:cubicBezTo>
                    <a:pt x="482" y="140"/>
                    <a:pt x="485" y="140"/>
                    <a:pt x="472" y="152"/>
                  </a:cubicBezTo>
                  <a:cubicBezTo>
                    <a:pt x="459" y="164"/>
                    <a:pt x="443" y="192"/>
                    <a:pt x="428" y="204"/>
                  </a:cubicBezTo>
                  <a:cubicBezTo>
                    <a:pt x="410" y="223"/>
                    <a:pt x="393" y="217"/>
                    <a:pt x="382" y="224"/>
                  </a:cubicBezTo>
                  <a:lnTo>
                    <a:pt x="364" y="248"/>
                  </a:lnTo>
                  <a:lnTo>
                    <a:pt x="368" y="290"/>
                  </a:lnTo>
                  <a:lnTo>
                    <a:pt x="389" y="306"/>
                  </a:lnTo>
                  <a:lnTo>
                    <a:pt x="436" y="290"/>
                  </a:lnTo>
                  <a:cubicBezTo>
                    <a:pt x="447" y="296"/>
                    <a:pt x="448" y="335"/>
                    <a:pt x="457" y="341"/>
                  </a:cubicBezTo>
                  <a:cubicBezTo>
                    <a:pt x="468" y="348"/>
                    <a:pt x="486" y="330"/>
                    <a:pt x="491" y="324"/>
                  </a:cubicBezTo>
                  <a:lnTo>
                    <a:pt x="496" y="300"/>
                  </a:lnTo>
                  <a:lnTo>
                    <a:pt x="514" y="281"/>
                  </a:lnTo>
                  <a:cubicBezTo>
                    <a:pt x="515" y="270"/>
                    <a:pt x="499" y="245"/>
                    <a:pt x="502" y="234"/>
                  </a:cubicBezTo>
                  <a:cubicBezTo>
                    <a:pt x="505" y="225"/>
                    <a:pt x="526" y="220"/>
                    <a:pt x="535" y="213"/>
                  </a:cubicBezTo>
                  <a:cubicBezTo>
                    <a:pt x="544" y="206"/>
                    <a:pt x="546" y="192"/>
                    <a:pt x="554" y="191"/>
                  </a:cubicBezTo>
                  <a:cubicBezTo>
                    <a:pt x="567" y="190"/>
                    <a:pt x="580" y="200"/>
                    <a:pt x="581" y="204"/>
                  </a:cubicBezTo>
                  <a:cubicBezTo>
                    <a:pt x="581" y="208"/>
                    <a:pt x="560" y="200"/>
                    <a:pt x="557" y="215"/>
                  </a:cubicBezTo>
                  <a:cubicBezTo>
                    <a:pt x="554" y="230"/>
                    <a:pt x="535" y="233"/>
                    <a:pt x="533" y="242"/>
                  </a:cubicBezTo>
                  <a:lnTo>
                    <a:pt x="548" y="267"/>
                  </a:lnTo>
                  <a:lnTo>
                    <a:pt x="571" y="276"/>
                  </a:lnTo>
                  <a:lnTo>
                    <a:pt x="598" y="264"/>
                  </a:lnTo>
                  <a:lnTo>
                    <a:pt x="625" y="261"/>
                  </a:lnTo>
                  <a:cubicBezTo>
                    <a:pt x="632" y="263"/>
                    <a:pt x="645" y="271"/>
                    <a:pt x="638" y="276"/>
                  </a:cubicBezTo>
                  <a:cubicBezTo>
                    <a:pt x="631" y="281"/>
                    <a:pt x="593" y="287"/>
                    <a:pt x="584" y="293"/>
                  </a:cubicBezTo>
                  <a:cubicBezTo>
                    <a:pt x="575" y="299"/>
                    <a:pt x="587" y="309"/>
                    <a:pt x="581" y="311"/>
                  </a:cubicBezTo>
                  <a:cubicBezTo>
                    <a:pt x="567" y="319"/>
                    <a:pt x="556" y="301"/>
                    <a:pt x="550" y="303"/>
                  </a:cubicBezTo>
                  <a:lnTo>
                    <a:pt x="547" y="323"/>
                  </a:lnTo>
                  <a:lnTo>
                    <a:pt x="536" y="350"/>
                  </a:lnTo>
                  <a:lnTo>
                    <a:pt x="512" y="351"/>
                  </a:lnTo>
                  <a:lnTo>
                    <a:pt x="476" y="360"/>
                  </a:lnTo>
                  <a:lnTo>
                    <a:pt x="457" y="351"/>
                  </a:lnTo>
                  <a:lnTo>
                    <a:pt x="443" y="357"/>
                  </a:lnTo>
                  <a:lnTo>
                    <a:pt x="419" y="342"/>
                  </a:lnTo>
                  <a:cubicBezTo>
                    <a:pt x="417" y="335"/>
                    <a:pt x="433" y="329"/>
                    <a:pt x="428" y="317"/>
                  </a:cubicBezTo>
                  <a:cubicBezTo>
                    <a:pt x="423" y="305"/>
                    <a:pt x="396" y="313"/>
                    <a:pt x="392" y="321"/>
                  </a:cubicBezTo>
                  <a:lnTo>
                    <a:pt x="397" y="362"/>
                  </a:lnTo>
                  <a:lnTo>
                    <a:pt x="373" y="362"/>
                  </a:lnTo>
                  <a:cubicBezTo>
                    <a:pt x="365" y="366"/>
                    <a:pt x="355" y="380"/>
                    <a:pt x="347" y="386"/>
                  </a:cubicBezTo>
                  <a:cubicBezTo>
                    <a:pt x="339" y="392"/>
                    <a:pt x="332" y="379"/>
                    <a:pt x="322" y="399"/>
                  </a:cubicBezTo>
                  <a:cubicBezTo>
                    <a:pt x="312" y="419"/>
                    <a:pt x="301" y="411"/>
                    <a:pt x="293" y="414"/>
                  </a:cubicBezTo>
                  <a:cubicBezTo>
                    <a:pt x="285" y="417"/>
                    <a:pt x="280" y="414"/>
                    <a:pt x="275" y="416"/>
                  </a:cubicBezTo>
                  <a:cubicBezTo>
                    <a:pt x="270" y="418"/>
                    <a:pt x="267" y="426"/>
                    <a:pt x="260" y="426"/>
                  </a:cubicBezTo>
                  <a:cubicBezTo>
                    <a:pt x="253" y="426"/>
                    <a:pt x="238" y="417"/>
                    <a:pt x="232" y="419"/>
                  </a:cubicBezTo>
                  <a:cubicBezTo>
                    <a:pt x="226" y="421"/>
                    <a:pt x="221" y="432"/>
                    <a:pt x="226" y="437"/>
                  </a:cubicBezTo>
                  <a:lnTo>
                    <a:pt x="263" y="449"/>
                  </a:lnTo>
                  <a:lnTo>
                    <a:pt x="272" y="474"/>
                  </a:lnTo>
                  <a:lnTo>
                    <a:pt x="262" y="503"/>
                  </a:lnTo>
                  <a:cubicBezTo>
                    <a:pt x="251" y="507"/>
                    <a:pt x="223" y="499"/>
                    <a:pt x="206" y="498"/>
                  </a:cubicBezTo>
                  <a:cubicBezTo>
                    <a:pt x="189" y="497"/>
                    <a:pt x="164" y="492"/>
                    <a:pt x="158" y="498"/>
                  </a:cubicBezTo>
                  <a:cubicBezTo>
                    <a:pt x="152" y="504"/>
                    <a:pt x="167" y="527"/>
                    <a:pt x="167" y="537"/>
                  </a:cubicBezTo>
                  <a:cubicBezTo>
                    <a:pt x="167" y="547"/>
                    <a:pt x="159" y="551"/>
                    <a:pt x="157" y="557"/>
                  </a:cubicBezTo>
                  <a:cubicBezTo>
                    <a:pt x="155" y="563"/>
                    <a:pt x="161" y="569"/>
                    <a:pt x="157" y="576"/>
                  </a:cubicBezTo>
                  <a:cubicBezTo>
                    <a:pt x="153" y="583"/>
                    <a:pt x="127" y="594"/>
                    <a:pt x="130" y="597"/>
                  </a:cubicBezTo>
                  <a:cubicBezTo>
                    <a:pt x="139" y="606"/>
                    <a:pt x="160" y="592"/>
                    <a:pt x="176" y="592"/>
                  </a:cubicBezTo>
                  <a:lnTo>
                    <a:pt x="226" y="598"/>
                  </a:lnTo>
                  <a:lnTo>
                    <a:pt x="260" y="588"/>
                  </a:lnTo>
                  <a:lnTo>
                    <a:pt x="274" y="576"/>
                  </a:lnTo>
                  <a:cubicBezTo>
                    <a:pt x="282" y="573"/>
                    <a:pt x="306" y="573"/>
                    <a:pt x="307" y="569"/>
                  </a:cubicBezTo>
                  <a:cubicBezTo>
                    <a:pt x="321" y="557"/>
                    <a:pt x="283" y="559"/>
                    <a:pt x="283" y="552"/>
                  </a:cubicBezTo>
                  <a:cubicBezTo>
                    <a:pt x="283" y="545"/>
                    <a:pt x="300" y="533"/>
                    <a:pt x="307" y="528"/>
                  </a:cubicBezTo>
                  <a:lnTo>
                    <a:pt x="325" y="522"/>
                  </a:lnTo>
                  <a:lnTo>
                    <a:pt x="320" y="503"/>
                  </a:lnTo>
                  <a:cubicBezTo>
                    <a:pt x="323" y="499"/>
                    <a:pt x="336" y="495"/>
                    <a:pt x="342" y="495"/>
                  </a:cubicBezTo>
                  <a:cubicBezTo>
                    <a:pt x="348" y="495"/>
                    <a:pt x="350" y="506"/>
                    <a:pt x="358" y="505"/>
                  </a:cubicBezTo>
                  <a:cubicBezTo>
                    <a:pt x="366" y="504"/>
                    <a:pt x="384" y="490"/>
                    <a:pt x="393" y="491"/>
                  </a:cubicBezTo>
                  <a:lnTo>
                    <a:pt x="415" y="510"/>
                  </a:lnTo>
                  <a:cubicBezTo>
                    <a:pt x="416" y="517"/>
                    <a:pt x="407" y="520"/>
                    <a:pt x="401" y="530"/>
                  </a:cubicBezTo>
                  <a:lnTo>
                    <a:pt x="381" y="573"/>
                  </a:lnTo>
                  <a:lnTo>
                    <a:pt x="406" y="576"/>
                  </a:lnTo>
                  <a:lnTo>
                    <a:pt x="412" y="561"/>
                  </a:lnTo>
                  <a:lnTo>
                    <a:pt x="404" y="543"/>
                  </a:lnTo>
                  <a:cubicBezTo>
                    <a:pt x="406" y="539"/>
                    <a:pt x="417" y="541"/>
                    <a:pt x="423" y="538"/>
                  </a:cubicBezTo>
                  <a:cubicBezTo>
                    <a:pt x="430" y="537"/>
                    <a:pt x="435" y="526"/>
                    <a:pt x="441" y="527"/>
                  </a:cubicBezTo>
                  <a:cubicBezTo>
                    <a:pt x="447" y="528"/>
                    <a:pt x="453" y="542"/>
                    <a:pt x="460" y="547"/>
                  </a:cubicBezTo>
                  <a:lnTo>
                    <a:pt x="483" y="559"/>
                  </a:lnTo>
                  <a:lnTo>
                    <a:pt x="490" y="573"/>
                  </a:lnTo>
                  <a:lnTo>
                    <a:pt x="493" y="590"/>
                  </a:lnTo>
                  <a:lnTo>
                    <a:pt x="508" y="579"/>
                  </a:lnTo>
                  <a:cubicBezTo>
                    <a:pt x="508" y="579"/>
                    <a:pt x="507" y="566"/>
                    <a:pt x="509" y="564"/>
                  </a:cubicBezTo>
                  <a:cubicBezTo>
                    <a:pt x="513" y="561"/>
                    <a:pt x="512" y="581"/>
                    <a:pt x="521" y="569"/>
                  </a:cubicBezTo>
                  <a:cubicBezTo>
                    <a:pt x="530" y="557"/>
                    <a:pt x="525" y="556"/>
                    <a:pt x="515" y="549"/>
                  </a:cubicBezTo>
                  <a:lnTo>
                    <a:pt x="468" y="523"/>
                  </a:lnTo>
                  <a:lnTo>
                    <a:pt x="441" y="508"/>
                  </a:lnTo>
                  <a:lnTo>
                    <a:pt x="455" y="480"/>
                  </a:lnTo>
                  <a:lnTo>
                    <a:pt x="464" y="498"/>
                  </a:lnTo>
                  <a:lnTo>
                    <a:pt x="487" y="512"/>
                  </a:lnTo>
                  <a:lnTo>
                    <a:pt x="517" y="527"/>
                  </a:lnTo>
                  <a:cubicBezTo>
                    <a:pt x="526" y="535"/>
                    <a:pt x="529" y="546"/>
                    <a:pt x="539" y="559"/>
                  </a:cubicBezTo>
                  <a:cubicBezTo>
                    <a:pt x="549" y="572"/>
                    <a:pt x="570" y="602"/>
                    <a:pt x="579" y="608"/>
                  </a:cubicBezTo>
                  <a:cubicBezTo>
                    <a:pt x="588" y="614"/>
                    <a:pt x="588" y="598"/>
                    <a:pt x="592" y="597"/>
                  </a:cubicBezTo>
                  <a:cubicBezTo>
                    <a:pt x="596" y="594"/>
                    <a:pt x="604" y="602"/>
                    <a:pt x="604" y="599"/>
                  </a:cubicBezTo>
                  <a:cubicBezTo>
                    <a:pt x="604" y="596"/>
                    <a:pt x="596" y="583"/>
                    <a:pt x="593" y="578"/>
                  </a:cubicBezTo>
                  <a:cubicBezTo>
                    <a:pt x="589" y="574"/>
                    <a:pt x="590" y="568"/>
                    <a:pt x="587" y="567"/>
                  </a:cubicBezTo>
                  <a:cubicBezTo>
                    <a:pt x="585" y="563"/>
                    <a:pt x="583" y="558"/>
                    <a:pt x="584" y="555"/>
                  </a:cubicBezTo>
                  <a:cubicBezTo>
                    <a:pt x="585" y="552"/>
                    <a:pt x="589" y="550"/>
                    <a:pt x="592" y="548"/>
                  </a:cubicBezTo>
                  <a:lnTo>
                    <a:pt x="601" y="542"/>
                  </a:lnTo>
                  <a:cubicBezTo>
                    <a:pt x="607" y="541"/>
                    <a:pt x="621" y="541"/>
                    <a:pt x="627" y="541"/>
                  </a:cubicBezTo>
                  <a:cubicBezTo>
                    <a:pt x="633" y="541"/>
                    <a:pt x="636" y="541"/>
                    <a:pt x="640" y="539"/>
                  </a:cubicBezTo>
                  <a:cubicBezTo>
                    <a:pt x="644" y="537"/>
                    <a:pt x="648" y="532"/>
                    <a:pt x="650" y="528"/>
                  </a:cubicBezTo>
                  <a:lnTo>
                    <a:pt x="653" y="513"/>
                  </a:lnTo>
                  <a:lnTo>
                    <a:pt x="639" y="505"/>
                  </a:lnTo>
                  <a:cubicBezTo>
                    <a:pt x="639" y="503"/>
                    <a:pt x="650" y="505"/>
                    <a:pt x="655" y="501"/>
                  </a:cubicBezTo>
                  <a:cubicBezTo>
                    <a:pt x="660" y="497"/>
                    <a:pt x="665" y="488"/>
                    <a:pt x="670" y="483"/>
                  </a:cubicBezTo>
                  <a:cubicBezTo>
                    <a:pt x="675" y="478"/>
                    <a:pt x="681" y="471"/>
                    <a:pt x="686" y="470"/>
                  </a:cubicBezTo>
                  <a:lnTo>
                    <a:pt x="703" y="476"/>
                  </a:lnTo>
                  <a:lnTo>
                    <a:pt x="718" y="494"/>
                  </a:lnTo>
                  <a:cubicBezTo>
                    <a:pt x="723" y="498"/>
                    <a:pt x="727" y="503"/>
                    <a:pt x="731" y="501"/>
                  </a:cubicBezTo>
                  <a:cubicBezTo>
                    <a:pt x="735" y="499"/>
                    <a:pt x="742" y="488"/>
                    <a:pt x="742" y="482"/>
                  </a:cubicBezTo>
                  <a:lnTo>
                    <a:pt x="728" y="466"/>
                  </a:lnTo>
                  <a:cubicBezTo>
                    <a:pt x="730" y="462"/>
                    <a:pt x="746" y="463"/>
                    <a:pt x="755" y="459"/>
                  </a:cubicBezTo>
                  <a:cubicBezTo>
                    <a:pt x="764" y="455"/>
                    <a:pt x="777" y="444"/>
                    <a:pt x="782" y="444"/>
                  </a:cubicBezTo>
                  <a:cubicBezTo>
                    <a:pt x="787" y="444"/>
                    <a:pt x="786" y="452"/>
                    <a:pt x="784" y="458"/>
                  </a:cubicBezTo>
                  <a:cubicBezTo>
                    <a:pt x="782" y="464"/>
                    <a:pt x="765" y="469"/>
                    <a:pt x="772" y="480"/>
                  </a:cubicBezTo>
                  <a:cubicBezTo>
                    <a:pt x="779" y="491"/>
                    <a:pt x="820" y="516"/>
                    <a:pt x="824" y="525"/>
                  </a:cubicBezTo>
                  <a:cubicBezTo>
                    <a:pt x="828" y="534"/>
                    <a:pt x="808" y="535"/>
                    <a:pt x="796" y="537"/>
                  </a:cubicBezTo>
                  <a:cubicBezTo>
                    <a:pt x="784" y="539"/>
                    <a:pt x="763" y="541"/>
                    <a:pt x="751" y="539"/>
                  </a:cubicBezTo>
                  <a:cubicBezTo>
                    <a:pt x="739" y="537"/>
                    <a:pt x="739" y="524"/>
                    <a:pt x="722" y="524"/>
                  </a:cubicBezTo>
                  <a:cubicBezTo>
                    <a:pt x="705" y="524"/>
                    <a:pt x="707" y="533"/>
                    <a:pt x="697" y="537"/>
                  </a:cubicBezTo>
                  <a:lnTo>
                    <a:pt x="667" y="538"/>
                  </a:lnTo>
                  <a:lnTo>
                    <a:pt x="623" y="560"/>
                  </a:lnTo>
                  <a:lnTo>
                    <a:pt x="634" y="576"/>
                  </a:lnTo>
                  <a:lnTo>
                    <a:pt x="639" y="598"/>
                  </a:lnTo>
                  <a:lnTo>
                    <a:pt x="669" y="617"/>
                  </a:lnTo>
                  <a:lnTo>
                    <a:pt x="700" y="602"/>
                  </a:lnTo>
                  <a:lnTo>
                    <a:pt x="718" y="611"/>
                  </a:lnTo>
                  <a:lnTo>
                    <a:pt x="752" y="608"/>
                  </a:lnTo>
                  <a:lnTo>
                    <a:pt x="757" y="644"/>
                  </a:lnTo>
                  <a:lnTo>
                    <a:pt x="697" y="677"/>
                  </a:lnTo>
                  <a:close/>
                </a:path>
              </a:pathLst>
            </a:custGeom>
            <a:solidFill>
              <a:srgbClr val="36304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" name="TextBox 13"/>
          <p:cNvSpPr>
            <a:spLocks noChangeArrowheads="1"/>
          </p:cNvSpPr>
          <p:nvPr/>
        </p:nvSpPr>
        <p:spPr bwMode="auto">
          <a:xfrm>
            <a:off x="3397610" y="3072130"/>
            <a:ext cx="5326380" cy="551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08" tIns="60955" rIns="121908" bIns="60955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NB-IOT</a:t>
            </a:r>
            <a:r>
              <a:rPr lang="zh-CN" altLang="en-US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物联网软、硬件开发商</a:t>
            </a:r>
          </a:p>
        </p:txBody>
      </p:sp>
      <p:sp>
        <p:nvSpPr>
          <p:cNvPr id="4" name="TextBox 13"/>
          <p:cNvSpPr>
            <a:spLocks noChangeArrowheads="1"/>
          </p:cNvSpPr>
          <p:nvPr/>
        </p:nvSpPr>
        <p:spPr bwMode="auto">
          <a:xfrm>
            <a:off x="7222490" y="6278880"/>
            <a:ext cx="4497705" cy="33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08" tIns="60955" rIns="121908" bIns="60955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1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新疆安心桥智能科技股份有限公司     </a:t>
            </a:r>
            <a:r>
              <a:rPr lang="en-US" altLang="zh-CN" sz="1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2018.09.06</a:t>
            </a:r>
          </a:p>
        </p:txBody>
      </p:sp>
      <p:sp>
        <p:nvSpPr>
          <p:cNvPr id="5" name="TextBox 13"/>
          <p:cNvSpPr>
            <a:spLocks noChangeArrowheads="1"/>
          </p:cNvSpPr>
          <p:nvPr/>
        </p:nvSpPr>
        <p:spPr bwMode="auto">
          <a:xfrm>
            <a:off x="3243623" y="3907155"/>
            <a:ext cx="5634355" cy="427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08" tIns="60955" rIns="121908" bIns="60955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NB-IOT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物联网智能门锁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936486" y="1000016"/>
            <a:ext cx="308560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近期（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18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个月）利润来源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分析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" name="TextBox 1"/>
          <p:cNvSpPr txBox="1"/>
          <p:nvPr/>
        </p:nvSpPr>
        <p:spPr>
          <a:xfrm>
            <a:off x="1497069" y="5832945"/>
            <a:ext cx="13152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销售</a:t>
            </a:r>
            <a:endParaRPr lang="zh-CN" altLang="en-US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" name="TextBox 2"/>
          <p:cNvSpPr txBox="1"/>
          <p:nvPr/>
        </p:nvSpPr>
        <p:spPr>
          <a:xfrm>
            <a:off x="1024274" y="5152545"/>
            <a:ext cx="288032" cy="1841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4" name="TextBox 3"/>
          <p:cNvSpPr txBox="1"/>
          <p:nvPr/>
        </p:nvSpPr>
        <p:spPr>
          <a:xfrm>
            <a:off x="2998340" y="5832945"/>
            <a:ext cx="13152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</a:t>
            </a:r>
            <a:endParaRPr lang="zh-CN" altLang="en-US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5" name="TextBox 4"/>
          <p:cNvSpPr txBox="1"/>
          <p:nvPr/>
        </p:nvSpPr>
        <p:spPr>
          <a:xfrm>
            <a:off x="4479291" y="5832945"/>
            <a:ext cx="13152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</a:t>
            </a:r>
            <a:endParaRPr lang="zh-CN" altLang="en-US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7" name="TextBox 6"/>
          <p:cNvSpPr txBox="1"/>
          <p:nvPr/>
        </p:nvSpPr>
        <p:spPr>
          <a:xfrm>
            <a:off x="1024274" y="4660491"/>
            <a:ext cx="288032" cy="1841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8" name="TextBox 7"/>
          <p:cNvSpPr txBox="1"/>
          <p:nvPr/>
        </p:nvSpPr>
        <p:spPr>
          <a:xfrm>
            <a:off x="1024274" y="4168436"/>
            <a:ext cx="288032" cy="1841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9" name="TextBox 8"/>
          <p:cNvSpPr txBox="1"/>
          <p:nvPr/>
        </p:nvSpPr>
        <p:spPr>
          <a:xfrm>
            <a:off x="1024274" y="3676381"/>
            <a:ext cx="288032" cy="1841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0" name="TextBox 9"/>
          <p:cNvSpPr txBox="1"/>
          <p:nvPr/>
        </p:nvSpPr>
        <p:spPr>
          <a:xfrm>
            <a:off x="1024274" y="3184327"/>
            <a:ext cx="288032" cy="1841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lang="zh-CN" altLang="en-US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1" name="TextBox 10"/>
          <p:cNvSpPr txBox="1"/>
          <p:nvPr/>
        </p:nvSpPr>
        <p:spPr>
          <a:xfrm>
            <a:off x="1024274" y="2692272"/>
            <a:ext cx="288032" cy="1841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endParaRPr lang="zh-CN" altLang="en-US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" name="TextBox 11"/>
          <p:cNvSpPr txBox="1"/>
          <p:nvPr/>
        </p:nvSpPr>
        <p:spPr>
          <a:xfrm>
            <a:off x="1024274" y="2191893"/>
            <a:ext cx="288032" cy="1841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endParaRPr lang="zh-CN" altLang="en-US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3" name="组合 122"/>
          <p:cNvGrpSpPr/>
          <p:nvPr/>
        </p:nvGrpSpPr>
        <p:grpSpPr>
          <a:xfrm>
            <a:off x="1408317" y="1800496"/>
            <a:ext cx="5952661" cy="3936437"/>
            <a:chOff x="1126939" y="1350372"/>
            <a:chExt cx="4464496" cy="2952328"/>
          </a:xfrm>
        </p:grpSpPr>
        <p:cxnSp>
          <p:nvCxnSpPr>
            <p:cNvPr id="124" name="直接连接符 123"/>
            <p:cNvCxnSpPr/>
            <p:nvPr/>
          </p:nvCxnSpPr>
          <p:spPr>
            <a:xfrm>
              <a:off x="1126939" y="4302700"/>
              <a:ext cx="4464496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接连接符 124"/>
            <p:cNvCxnSpPr/>
            <p:nvPr/>
          </p:nvCxnSpPr>
          <p:spPr>
            <a:xfrm>
              <a:off x="1126939" y="3933659"/>
              <a:ext cx="4464496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接连接符 125"/>
            <p:cNvCxnSpPr/>
            <p:nvPr/>
          </p:nvCxnSpPr>
          <p:spPr>
            <a:xfrm>
              <a:off x="1126939" y="3564618"/>
              <a:ext cx="4464496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接连接符 126"/>
            <p:cNvCxnSpPr/>
            <p:nvPr/>
          </p:nvCxnSpPr>
          <p:spPr>
            <a:xfrm>
              <a:off x="1126939" y="3195577"/>
              <a:ext cx="4464496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接连接符 127"/>
            <p:cNvCxnSpPr/>
            <p:nvPr/>
          </p:nvCxnSpPr>
          <p:spPr>
            <a:xfrm>
              <a:off x="1126939" y="2826536"/>
              <a:ext cx="4464496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接连接符 128"/>
            <p:cNvCxnSpPr/>
            <p:nvPr/>
          </p:nvCxnSpPr>
          <p:spPr>
            <a:xfrm>
              <a:off x="1126939" y="2457495"/>
              <a:ext cx="4464496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连接符 129"/>
            <p:cNvCxnSpPr/>
            <p:nvPr/>
          </p:nvCxnSpPr>
          <p:spPr>
            <a:xfrm>
              <a:off x="1126939" y="2088454"/>
              <a:ext cx="4464496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接连接符 130"/>
            <p:cNvCxnSpPr/>
            <p:nvPr/>
          </p:nvCxnSpPr>
          <p:spPr>
            <a:xfrm>
              <a:off x="1126939" y="1719413"/>
              <a:ext cx="4464496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接连接符 131"/>
            <p:cNvCxnSpPr/>
            <p:nvPr/>
          </p:nvCxnSpPr>
          <p:spPr>
            <a:xfrm>
              <a:off x="1126939" y="1350372"/>
              <a:ext cx="4464496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" name="TextBox 22"/>
          <p:cNvSpPr txBox="1"/>
          <p:nvPr/>
        </p:nvSpPr>
        <p:spPr>
          <a:xfrm>
            <a:off x="792066" y="1708150"/>
            <a:ext cx="520700" cy="1841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</a:t>
            </a:r>
          </a:p>
        </p:txBody>
      </p:sp>
      <p:sp>
        <p:nvSpPr>
          <p:cNvPr id="134" name="TextBox 23"/>
          <p:cNvSpPr txBox="1"/>
          <p:nvPr/>
        </p:nvSpPr>
        <p:spPr>
          <a:xfrm>
            <a:off x="1024274" y="5644600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</a:t>
            </a:r>
            <a:endParaRPr lang="zh-CN" altLang="en-US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5" name="矩形 134"/>
          <p:cNvSpPr/>
          <p:nvPr/>
        </p:nvSpPr>
        <p:spPr>
          <a:xfrm>
            <a:off x="1755996" y="1708112"/>
            <a:ext cx="864235" cy="40284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2400" dirty="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136" name="矩形 135"/>
          <p:cNvSpPr/>
          <p:nvPr/>
        </p:nvSpPr>
        <p:spPr>
          <a:xfrm>
            <a:off x="1755996" y="5007610"/>
            <a:ext cx="864235" cy="729615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228600" dist="101600" dir="8400000" sx="105000" sy="105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2400" dirty="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137" name="矩形 136"/>
          <p:cNvSpPr/>
          <p:nvPr/>
        </p:nvSpPr>
        <p:spPr>
          <a:xfrm>
            <a:off x="3224116" y="5335905"/>
            <a:ext cx="864235" cy="40068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2400" dirty="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138" name="矩形 137"/>
          <p:cNvSpPr/>
          <p:nvPr/>
        </p:nvSpPr>
        <p:spPr>
          <a:xfrm>
            <a:off x="3224116" y="5422265"/>
            <a:ext cx="864235" cy="3149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228600" dist="101600" dir="8400000" sx="105000" sy="105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2400" dirty="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142" name="矩形 141"/>
          <p:cNvSpPr/>
          <p:nvPr/>
        </p:nvSpPr>
        <p:spPr>
          <a:xfrm>
            <a:off x="4631911" y="5326380"/>
            <a:ext cx="864235" cy="41021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228600" dist="101600" dir="8400000" sx="105000" sy="105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2400" dirty="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147" name="TextBox 38"/>
          <p:cNvSpPr txBox="1"/>
          <p:nvPr/>
        </p:nvSpPr>
        <p:spPr>
          <a:xfrm>
            <a:off x="2317220" y="6359763"/>
            <a:ext cx="84657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1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收入</a:t>
            </a:r>
            <a:endParaRPr lang="zh-CN" altLang="en-US" sz="11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8" name="TextBox 39"/>
          <p:cNvSpPr txBox="1"/>
          <p:nvPr/>
        </p:nvSpPr>
        <p:spPr>
          <a:xfrm>
            <a:off x="3319825" y="6376724"/>
            <a:ext cx="694665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1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税后利润</a:t>
            </a:r>
            <a:endParaRPr lang="zh-CN" altLang="en-US" sz="11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TextBox 9"/>
          <p:cNvSpPr txBox="1">
            <a:spLocks noChangeArrowheads="1"/>
          </p:cNvSpPr>
          <p:nvPr/>
        </p:nvSpPr>
        <p:spPr bwMode="auto">
          <a:xfrm>
            <a:off x="3293680" y="4970094"/>
            <a:ext cx="724535" cy="307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200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</a:p>
        </p:txBody>
      </p:sp>
      <p:sp>
        <p:nvSpPr>
          <p:cNvPr id="152" name="TextBox 47"/>
          <p:cNvSpPr txBox="1"/>
          <p:nvPr/>
        </p:nvSpPr>
        <p:spPr>
          <a:xfrm>
            <a:off x="792373" y="5863722"/>
            <a:ext cx="7046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（万元）</a:t>
            </a:r>
          </a:p>
        </p:txBody>
      </p:sp>
      <p:sp>
        <p:nvSpPr>
          <p:cNvPr id="153" name="TextBox 9"/>
          <p:cNvSpPr txBox="1">
            <a:spLocks noChangeArrowheads="1"/>
          </p:cNvSpPr>
          <p:nvPr/>
        </p:nvSpPr>
        <p:spPr bwMode="auto">
          <a:xfrm>
            <a:off x="1917637" y="5080900"/>
            <a:ext cx="525780" cy="245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6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千万</a:t>
            </a:r>
          </a:p>
        </p:txBody>
      </p:sp>
      <p:sp>
        <p:nvSpPr>
          <p:cNvPr id="154" name="TextBox 9"/>
          <p:cNvSpPr txBox="1">
            <a:spLocks noChangeArrowheads="1"/>
          </p:cNvSpPr>
          <p:nvPr/>
        </p:nvSpPr>
        <p:spPr bwMode="auto">
          <a:xfrm>
            <a:off x="3374641" y="5456221"/>
            <a:ext cx="561340" cy="245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150</a:t>
            </a:r>
            <a:r>
              <a:rPr lang="zh-CN" altLang="en-US" sz="16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</a:p>
        </p:txBody>
      </p:sp>
      <p:sp>
        <p:nvSpPr>
          <p:cNvPr id="156" name="TextBox 9"/>
          <p:cNvSpPr txBox="1">
            <a:spLocks noChangeArrowheads="1"/>
          </p:cNvSpPr>
          <p:nvPr/>
        </p:nvSpPr>
        <p:spPr bwMode="auto">
          <a:xfrm>
            <a:off x="6299421" y="5008245"/>
            <a:ext cx="614045" cy="245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170</a:t>
            </a:r>
            <a:r>
              <a:rPr lang="zh-CN" altLang="en-US" sz="16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</a:p>
        </p:txBody>
      </p:sp>
      <p:sp>
        <p:nvSpPr>
          <p:cNvPr id="157" name="矩形 156"/>
          <p:cNvSpPr/>
          <p:nvPr/>
        </p:nvSpPr>
        <p:spPr>
          <a:xfrm>
            <a:off x="1755996" y="6374718"/>
            <a:ext cx="511789" cy="1697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158" name="矩形 157"/>
          <p:cNvSpPr/>
          <p:nvPr/>
        </p:nvSpPr>
        <p:spPr>
          <a:xfrm>
            <a:off x="2760630" y="6374718"/>
            <a:ext cx="511789" cy="16971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159" name="TextBox 9"/>
          <p:cNvSpPr txBox="1">
            <a:spLocks noChangeArrowheads="1"/>
          </p:cNvSpPr>
          <p:nvPr/>
        </p:nvSpPr>
        <p:spPr bwMode="auto">
          <a:xfrm>
            <a:off x="1996404" y="1400772"/>
            <a:ext cx="410845" cy="307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7989061" y="1578798"/>
            <a:ext cx="3585139" cy="872599"/>
            <a:chOff x="9701749" y="4381391"/>
            <a:chExt cx="3585139" cy="872599"/>
          </a:xfrm>
        </p:grpSpPr>
        <p:sp>
          <p:nvSpPr>
            <p:cNvPr id="145" name="TextBox 34"/>
            <p:cNvSpPr txBox="1"/>
            <p:nvPr/>
          </p:nvSpPr>
          <p:spPr>
            <a:xfrm>
              <a:off x="9701749" y="4700270"/>
              <a:ext cx="1626651" cy="55372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600" dirty="0" smtClean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lang="zh-CN" altLang="en-US" sz="3600" dirty="0" smtClean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亿</a:t>
              </a:r>
              <a:r>
                <a:rPr lang="zh-CN" altLang="en-US" sz="2400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元</a:t>
              </a:r>
            </a:p>
          </p:txBody>
        </p:sp>
        <p:sp>
          <p:nvSpPr>
            <p:cNvPr id="146" name="TextBox 35"/>
            <p:cNvSpPr txBox="1"/>
            <p:nvPr/>
          </p:nvSpPr>
          <p:spPr>
            <a:xfrm>
              <a:off x="9732228" y="4384052"/>
              <a:ext cx="1920213" cy="28732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865" b="1" dirty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全年总额：</a:t>
              </a:r>
            </a:p>
          </p:txBody>
        </p:sp>
        <p:sp>
          <p:nvSpPr>
            <p:cNvPr id="5" name="TextBox 35"/>
            <p:cNvSpPr txBox="1"/>
            <p:nvPr/>
          </p:nvSpPr>
          <p:spPr>
            <a:xfrm>
              <a:off x="11356517" y="4381391"/>
              <a:ext cx="1920213" cy="28702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865" b="1" dirty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利润总额：</a:t>
              </a:r>
            </a:p>
          </p:txBody>
        </p:sp>
        <p:sp>
          <p:nvSpPr>
            <p:cNvPr id="6" name="TextBox 34"/>
            <p:cNvSpPr txBox="1"/>
            <p:nvPr/>
          </p:nvSpPr>
          <p:spPr>
            <a:xfrm>
              <a:off x="11356517" y="4666956"/>
              <a:ext cx="1930371" cy="55372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dirty="0" smtClean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</a:t>
              </a:r>
              <a:r>
                <a:rPr lang="zh-CN" altLang="en-US" sz="3600" dirty="0" smtClean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千万</a:t>
              </a:r>
              <a:r>
                <a:rPr lang="zh-CN" altLang="en-US" sz="2400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元</a:t>
              </a:r>
            </a:p>
          </p:txBody>
        </p:sp>
      </p:grpSp>
      <p:sp>
        <p:nvSpPr>
          <p:cNvPr id="48" name="文本框 47"/>
          <p:cNvSpPr txBox="1"/>
          <p:nvPr/>
        </p:nvSpPr>
        <p:spPr>
          <a:xfrm>
            <a:off x="9933941" y="395501"/>
            <a:ext cx="225806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安心桥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-NB-IOT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物联网系统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华文细黑" panose="02010600040101010101" charset="-122"/>
              <a:ea typeface="华文细黑" panose="02010600040101010101" charset="-122"/>
            </a:endParaRPr>
          </a:p>
        </p:txBody>
      </p:sp>
      <p:cxnSp>
        <p:nvCxnSpPr>
          <p:cNvPr id="49" name="直接连接符 48"/>
          <p:cNvCxnSpPr/>
          <p:nvPr/>
        </p:nvCxnSpPr>
        <p:spPr>
          <a:xfrm>
            <a:off x="0" y="753534"/>
            <a:ext cx="12192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TextBox 12"/>
          <p:cNvSpPr>
            <a:spLocks noChangeArrowheads="1"/>
          </p:cNvSpPr>
          <p:nvPr/>
        </p:nvSpPr>
        <p:spPr bwMode="auto">
          <a:xfrm>
            <a:off x="7253" y="159454"/>
            <a:ext cx="1499815" cy="49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08" tIns="60955" rIns="121908" bIns="60955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运营目标</a:t>
            </a:r>
            <a:endParaRPr lang="zh-CN" altLang="en-US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" name="线形标注 1 3"/>
          <p:cNvSpPr/>
          <p:nvPr/>
        </p:nvSpPr>
        <p:spPr>
          <a:xfrm>
            <a:off x="7608258" y="2789946"/>
            <a:ext cx="4071142" cy="1179383"/>
          </a:xfrm>
          <a:prstGeom prst="borderCallout1">
            <a:avLst>
              <a:gd name="adj1" fmla="val 18750"/>
              <a:gd name="adj2" fmla="val -8333"/>
              <a:gd name="adj3" fmla="val -97221"/>
              <a:gd name="adj4" fmla="val -122570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702190" y="2832487"/>
            <a:ext cx="3883277" cy="1091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四川省内已经培训完成</a:t>
            </a:r>
            <a:r>
              <a:rPr lang="en-US" altLang="zh-CN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个电信地     包商家。目前一个省月预计使用量</a:t>
            </a:r>
            <a:r>
              <a:rPr lang="en-US" altLang="zh-CN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万台，全国今年开辟</a:t>
            </a:r>
            <a:r>
              <a:rPr lang="en-US" altLang="zh-CN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个省以上，如安心桥做</a:t>
            </a:r>
            <a:r>
              <a:rPr lang="en-US" altLang="zh-CN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3%</a:t>
            </a: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份额。全年可以完成</a:t>
            </a:r>
            <a:r>
              <a:rPr lang="en-US" altLang="zh-CN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亿的销售收入，税后利润</a:t>
            </a:r>
            <a:r>
              <a:rPr 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千万左右</a:t>
            </a:r>
          </a:p>
        </p:txBody>
      </p:sp>
      <p:sp>
        <p:nvSpPr>
          <p:cNvPr id="53" name="线形标注 1 52"/>
          <p:cNvSpPr/>
          <p:nvPr/>
        </p:nvSpPr>
        <p:spPr>
          <a:xfrm>
            <a:off x="7608258" y="4255801"/>
            <a:ext cx="4071142" cy="688462"/>
          </a:xfrm>
          <a:prstGeom prst="borderCallout1">
            <a:avLst>
              <a:gd name="adj1" fmla="val 18750"/>
              <a:gd name="adj2" fmla="val -8333"/>
              <a:gd name="adj3" fmla="val 93164"/>
              <a:gd name="adj4" fmla="val -9635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7702190" y="4307878"/>
            <a:ext cx="3883277" cy="569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altLang="zh-CN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144</a:t>
            </a: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万年销售数量，带来</a:t>
            </a:r>
            <a:r>
              <a:rPr lang="en-US" altLang="zh-CN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150</a:t>
            </a: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万以上的粉丝用户，年收入</a:t>
            </a:r>
            <a:r>
              <a:rPr lang="en-US" altLang="zh-CN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150</a:t>
            </a: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万以上</a:t>
            </a:r>
          </a:p>
        </p:txBody>
      </p:sp>
      <p:sp>
        <p:nvSpPr>
          <p:cNvPr id="55" name="线形标注 1 54"/>
          <p:cNvSpPr/>
          <p:nvPr/>
        </p:nvSpPr>
        <p:spPr>
          <a:xfrm>
            <a:off x="7608258" y="5289736"/>
            <a:ext cx="4071142" cy="394116"/>
          </a:xfrm>
          <a:prstGeom prst="borderCallout1">
            <a:avLst>
              <a:gd name="adj1" fmla="val 18750"/>
              <a:gd name="adj2" fmla="val -8333"/>
              <a:gd name="adj3" fmla="val 59085"/>
              <a:gd name="adj4" fmla="val -4945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7702189" y="5327724"/>
            <a:ext cx="3883277" cy="319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sz="13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其他收入</a:t>
            </a:r>
            <a:endParaRPr lang="zh-CN" altLang="en-US" sz="13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2"/>
          <p:cNvSpPr/>
          <p:nvPr/>
        </p:nvSpPr>
        <p:spPr>
          <a:xfrm>
            <a:off x="1096952" y="3604597"/>
            <a:ext cx="1857612" cy="1589546"/>
          </a:xfrm>
          <a:custGeom>
            <a:avLst/>
            <a:gdLst/>
            <a:ahLst/>
            <a:cxnLst/>
            <a:rect l="l" t="t" r="r" b="b"/>
            <a:pathLst>
              <a:path w="1036365" h="886811">
                <a:moveTo>
                  <a:pt x="754039" y="0"/>
                </a:moveTo>
                <a:lnTo>
                  <a:pt x="1036365" y="429554"/>
                </a:lnTo>
                <a:lnTo>
                  <a:pt x="784530" y="883036"/>
                </a:lnTo>
                <a:lnTo>
                  <a:pt x="783106" y="880650"/>
                </a:lnTo>
                <a:lnTo>
                  <a:pt x="264749" y="886811"/>
                </a:lnTo>
                <a:lnTo>
                  <a:pt x="0" y="443416"/>
                </a:lnTo>
                <a:lnTo>
                  <a:pt x="242827" y="5981"/>
                </a:lnTo>
                <a:lnTo>
                  <a:pt x="241773" y="4216"/>
                </a:lnTo>
                <a:lnTo>
                  <a:pt x="243839" y="4190"/>
                </a:lnTo>
                <a:close/>
              </a:path>
            </a:pathLst>
          </a:custGeom>
          <a:noFill/>
          <a:ln w="12700">
            <a:solidFill>
              <a:schemeClr val="bg1">
                <a:lumMod val="50000"/>
              </a:schemeClr>
            </a:solidFill>
          </a:ln>
          <a:effectLst>
            <a:outerShdw blurRad="342900" dist="152400" dir="8100000" algn="tr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2"/>
          <p:cNvSpPr/>
          <p:nvPr/>
        </p:nvSpPr>
        <p:spPr>
          <a:xfrm>
            <a:off x="2598673" y="2782094"/>
            <a:ext cx="1808436" cy="1547466"/>
          </a:xfrm>
          <a:custGeom>
            <a:avLst/>
            <a:gdLst/>
            <a:ahLst/>
            <a:cxnLst/>
            <a:rect l="l" t="t" r="r" b="b"/>
            <a:pathLst>
              <a:path w="1036365" h="886811">
                <a:moveTo>
                  <a:pt x="754039" y="0"/>
                </a:moveTo>
                <a:lnTo>
                  <a:pt x="1036365" y="429554"/>
                </a:lnTo>
                <a:lnTo>
                  <a:pt x="784530" y="883036"/>
                </a:lnTo>
                <a:lnTo>
                  <a:pt x="783106" y="880650"/>
                </a:lnTo>
                <a:lnTo>
                  <a:pt x="264749" y="886811"/>
                </a:lnTo>
                <a:lnTo>
                  <a:pt x="0" y="443416"/>
                </a:lnTo>
                <a:lnTo>
                  <a:pt x="242827" y="5981"/>
                </a:lnTo>
                <a:lnTo>
                  <a:pt x="241773" y="4216"/>
                </a:lnTo>
                <a:lnTo>
                  <a:pt x="243839" y="4190"/>
                </a:lnTo>
                <a:close/>
              </a:path>
            </a:pathLst>
          </a:custGeom>
          <a:noFill/>
          <a:ln w="12700">
            <a:solidFill>
              <a:schemeClr val="bg1">
                <a:lumMod val="50000"/>
              </a:schemeClr>
            </a:solidFill>
          </a:ln>
          <a:effectLst>
            <a:outerShdw blurRad="342900" dist="152400" dir="8100000" algn="tr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2"/>
          <p:cNvSpPr/>
          <p:nvPr/>
        </p:nvSpPr>
        <p:spPr>
          <a:xfrm>
            <a:off x="1937887" y="3713469"/>
            <a:ext cx="2428365" cy="2077936"/>
          </a:xfrm>
          <a:custGeom>
            <a:avLst/>
            <a:gdLst/>
            <a:ahLst/>
            <a:cxnLst/>
            <a:rect l="l" t="t" r="r" b="b"/>
            <a:pathLst>
              <a:path w="1036365" h="886811">
                <a:moveTo>
                  <a:pt x="754039" y="0"/>
                </a:moveTo>
                <a:lnTo>
                  <a:pt x="1036365" y="429554"/>
                </a:lnTo>
                <a:lnTo>
                  <a:pt x="784530" y="883036"/>
                </a:lnTo>
                <a:lnTo>
                  <a:pt x="783106" y="880650"/>
                </a:lnTo>
                <a:lnTo>
                  <a:pt x="264749" y="886811"/>
                </a:lnTo>
                <a:lnTo>
                  <a:pt x="0" y="443416"/>
                </a:lnTo>
                <a:lnTo>
                  <a:pt x="242827" y="5981"/>
                </a:lnTo>
                <a:lnTo>
                  <a:pt x="241773" y="4216"/>
                </a:lnTo>
                <a:lnTo>
                  <a:pt x="243839" y="4190"/>
                </a:lnTo>
                <a:close/>
              </a:path>
            </a:pathLst>
          </a:custGeom>
          <a:gradFill flip="none" rotWithShape="1">
            <a:gsLst>
              <a:gs pos="0">
                <a:srgbClr val="C9CBC8"/>
              </a:gs>
              <a:gs pos="100000">
                <a:srgbClr val="FCFCFC"/>
              </a:gs>
            </a:gsLst>
            <a:lin ang="8100000" scaled="1"/>
            <a:tileRect/>
          </a:gradFill>
          <a:ln w="12700">
            <a:gradFill flip="none" rotWithShape="1">
              <a:gsLst>
                <a:gs pos="0">
                  <a:srgbClr val="FCFDFD"/>
                </a:gs>
                <a:gs pos="100000">
                  <a:srgbClr val="CFD4D0"/>
                </a:gs>
              </a:gsLst>
              <a:lin ang="8100000" scaled="1"/>
              <a:tileRect/>
            </a:gradFill>
          </a:ln>
          <a:effectLst>
            <a:outerShdw blurRad="342900" dist="152400" dir="8100000" algn="tr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所需</a:t>
            </a:r>
            <a:endParaRPr lang="en-US" altLang="zh-CN" sz="32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32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资金</a:t>
            </a:r>
          </a:p>
        </p:txBody>
      </p:sp>
      <p:sp>
        <p:nvSpPr>
          <p:cNvPr id="17" name="矩形 2"/>
          <p:cNvSpPr/>
          <p:nvPr/>
        </p:nvSpPr>
        <p:spPr>
          <a:xfrm>
            <a:off x="4212221" y="3955563"/>
            <a:ext cx="656938" cy="562137"/>
          </a:xfrm>
          <a:custGeom>
            <a:avLst/>
            <a:gdLst/>
            <a:ahLst/>
            <a:cxnLst/>
            <a:rect l="l" t="t" r="r" b="b"/>
            <a:pathLst>
              <a:path w="1036365" h="886811">
                <a:moveTo>
                  <a:pt x="754039" y="0"/>
                </a:moveTo>
                <a:lnTo>
                  <a:pt x="1036365" y="429554"/>
                </a:lnTo>
                <a:lnTo>
                  <a:pt x="784530" y="883036"/>
                </a:lnTo>
                <a:lnTo>
                  <a:pt x="783106" y="880650"/>
                </a:lnTo>
                <a:lnTo>
                  <a:pt x="264749" y="886811"/>
                </a:lnTo>
                <a:lnTo>
                  <a:pt x="0" y="443416"/>
                </a:lnTo>
                <a:lnTo>
                  <a:pt x="242827" y="5981"/>
                </a:lnTo>
                <a:lnTo>
                  <a:pt x="241773" y="4216"/>
                </a:lnTo>
                <a:lnTo>
                  <a:pt x="243839" y="4190"/>
                </a:lnTo>
                <a:close/>
              </a:path>
            </a:pathLst>
          </a:custGeom>
          <a:noFill/>
          <a:ln w="12700">
            <a:solidFill>
              <a:schemeClr val="bg1">
                <a:lumMod val="50000"/>
              </a:schemeClr>
            </a:solidFill>
          </a:ln>
          <a:effectLst>
            <a:outerShdw blurRad="342900" dist="152400" dir="8100000" algn="tr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2"/>
          <p:cNvSpPr/>
          <p:nvPr/>
        </p:nvSpPr>
        <p:spPr>
          <a:xfrm>
            <a:off x="1876119" y="2325927"/>
            <a:ext cx="1061017" cy="907905"/>
          </a:xfrm>
          <a:custGeom>
            <a:avLst/>
            <a:gdLst/>
            <a:ahLst/>
            <a:cxnLst/>
            <a:rect l="l" t="t" r="r" b="b"/>
            <a:pathLst>
              <a:path w="1036365" h="886811">
                <a:moveTo>
                  <a:pt x="754039" y="0"/>
                </a:moveTo>
                <a:lnTo>
                  <a:pt x="1036365" y="429554"/>
                </a:lnTo>
                <a:lnTo>
                  <a:pt x="784530" y="883036"/>
                </a:lnTo>
                <a:lnTo>
                  <a:pt x="783106" y="880650"/>
                </a:lnTo>
                <a:lnTo>
                  <a:pt x="264749" y="886811"/>
                </a:lnTo>
                <a:lnTo>
                  <a:pt x="0" y="443416"/>
                </a:lnTo>
                <a:lnTo>
                  <a:pt x="242827" y="5981"/>
                </a:lnTo>
                <a:lnTo>
                  <a:pt x="241773" y="4216"/>
                </a:lnTo>
                <a:lnTo>
                  <a:pt x="243839" y="4190"/>
                </a:lnTo>
                <a:close/>
              </a:path>
            </a:pathLst>
          </a:custGeom>
          <a:noFill/>
          <a:ln w="12700">
            <a:solidFill>
              <a:schemeClr val="bg1">
                <a:lumMod val="50000"/>
              </a:schemeClr>
            </a:solidFill>
          </a:ln>
          <a:effectLst>
            <a:outerShdw blurRad="342900" dist="152400" dir="8100000" algn="tr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2"/>
          <p:cNvSpPr/>
          <p:nvPr/>
        </p:nvSpPr>
        <p:spPr>
          <a:xfrm>
            <a:off x="5664766" y="3031342"/>
            <a:ext cx="1080084" cy="924221"/>
          </a:xfrm>
          <a:custGeom>
            <a:avLst/>
            <a:gdLst/>
            <a:ahLst/>
            <a:cxnLst/>
            <a:rect l="l" t="t" r="r" b="b"/>
            <a:pathLst>
              <a:path w="1036365" h="886811">
                <a:moveTo>
                  <a:pt x="754039" y="0"/>
                </a:moveTo>
                <a:lnTo>
                  <a:pt x="1036365" y="429554"/>
                </a:lnTo>
                <a:lnTo>
                  <a:pt x="784530" y="883036"/>
                </a:lnTo>
                <a:lnTo>
                  <a:pt x="783106" y="880650"/>
                </a:lnTo>
                <a:lnTo>
                  <a:pt x="264749" y="886811"/>
                </a:lnTo>
                <a:lnTo>
                  <a:pt x="0" y="443416"/>
                </a:lnTo>
                <a:lnTo>
                  <a:pt x="242827" y="5981"/>
                </a:lnTo>
                <a:lnTo>
                  <a:pt x="241773" y="4216"/>
                </a:lnTo>
                <a:lnTo>
                  <a:pt x="243839" y="4190"/>
                </a:lnTo>
                <a:close/>
              </a:path>
            </a:pathLst>
          </a:custGeom>
          <a:noFill/>
          <a:ln w="12700">
            <a:solidFill>
              <a:schemeClr val="bg1">
                <a:lumMod val="50000"/>
              </a:schemeClr>
            </a:solidFill>
          </a:ln>
          <a:effectLst>
            <a:outerShdw blurRad="342900" dist="152400" dir="8100000" algn="tr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9" name="直接连接符 18"/>
          <p:cNvCxnSpPr/>
          <p:nvPr/>
        </p:nvCxnSpPr>
        <p:spPr>
          <a:xfrm flipH="1">
            <a:off x="4333566" y="4795202"/>
            <a:ext cx="2517775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"/>
          <p:cNvSpPr/>
          <p:nvPr/>
        </p:nvSpPr>
        <p:spPr>
          <a:xfrm>
            <a:off x="6893561" y="4299538"/>
            <a:ext cx="1369722" cy="1172063"/>
          </a:xfrm>
          <a:custGeom>
            <a:avLst/>
            <a:gdLst/>
            <a:ahLst/>
            <a:cxnLst/>
            <a:rect l="l" t="t" r="r" b="b"/>
            <a:pathLst>
              <a:path w="1036365" h="886811">
                <a:moveTo>
                  <a:pt x="754039" y="0"/>
                </a:moveTo>
                <a:lnTo>
                  <a:pt x="1036365" y="429554"/>
                </a:lnTo>
                <a:lnTo>
                  <a:pt x="784530" y="883036"/>
                </a:lnTo>
                <a:lnTo>
                  <a:pt x="783106" y="880650"/>
                </a:lnTo>
                <a:lnTo>
                  <a:pt x="264749" y="886811"/>
                </a:lnTo>
                <a:lnTo>
                  <a:pt x="0" y="443416"/>
                </a:lnTo>
                <a:lnTo>
                  <a:pt x="242827" y="5981"/>
                </a:lnTo>
                <a:lnTo>
                  <a:pt x="241773" y="4216"/>
                </a:lnTo>
                <a:lnTo>
                  <a:pt x="243839" y="4190"/>
                </a:lnTo>
                <a:close/>
              </a:path>
            </a:pathLst>
          </a:custGeom>
          <a:solidFill>
            <a:schemeClr val="tx1"/>
          </a:solidFill>
          <a:ln w="12700">
            <a:gradFill flip="none" rotWithShape="1">
              <a:gsLst>
                <a:gs pos="0">
                  <a:srgbClr val="FCFDFD"/>
                </a:gs>
                <a:gs pos="100000">
                  <a:srgbClr val="CFD4D0"/>
                </a:gs>
              </a:gsLst>
              <a:lin ang="8100000" scaled="1"/>
              <a:tileRect/>
            </a:gradFill>
          </a:ln>
          <a:effectLst>
            <a:outerShdw blurRad="342900" dist="152400" dir="8100000" algn="tr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11"/>
          <p:cNvSpPr txBox="1"/>
          <p:nvPr/>
        </p:nvSpPr>
        <p:spPr>
          <a:xfrm>
            <a:off x="6958663" y="4685514"/>
            <a:ext cx="1239520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1000</a:t>
            </a:r>
            <a:r>
              <a:rPr lang="zh-CN" altLang="en-US" sz="24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endParaRPr lang="zh-CN" altLang="en-US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4" name="直接连接符 23"/>
          <p:cNvCxnSpPr/>
          <p:nvPr/>
        </p:nvCxnSpPr>
        <p:spPr>
          <a:xfrm flipH="1" flipV="1">
            <a:off x="5365640" y="2773273"/>
            <a:ext cx="3055842" cy="701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"/>
          <p:cNvSpPr/>
          <p:nvPr/>
        </p:nvSpPr>
        <p:spPr>
          <a:xfrm>
            <a:off x="8116390" y="2098638"/>
            <a:ext cx="1562749" cy="1362145"/>
          </a:xfrm>
          <a:custGeom>
            <a:avLst/>
            <a:gdLst/>
            <a:ahLst/>
            <a:cxnLst/>
            <a:rect l="l" t="t" r="r" b="b"/>
            <a:pathLst>
              <a:path w="1036365" h="886811">
                <a:moveTo>
                  <a:pt x="754039" y="0"/>
                </a:moveTo>
                <a:lnTo>
                  <a:pt x="1036365" y="429554"/>
                </a:lnTo>
                <a:lnTo>
                  <a:pt x="784530" y="883036"/>
                </a:lnTo>
                <a:lnTo>
                  <a:pt x="783106" y="880650"/>
                </a:lnTo>
                <a:lnTo>
                  <a:pt x="264749" y="886811"/>
                </a:lnTo>
                <a:lnTo>
                  <a:pt x="0" y="443416"/>
                </a:lnTo>
                <a:lnTo>
                  <a:pt x="242827" y="5981"/>
                </a:lnTo>
                <a:lnTo>
                  <a:pt x="241773" y="4216"/>
                </a:lnTo>
                <a:lnTo>
                  <a:pt x="243839" y="4190"/>
                </a:lnTo>
                <a:close/>
              </a:path>
            </a:pathLst>
          </a:custGeom>
          <a:gradFill flip="none" rotWithShape="1">
            <a:gsLst>
              <a:gs pos="0">
                <a:srgbClr val="C9CBC8"/>
              </a:gs>
              <a:gs pos="100000">
                <a:srgbClr val="FCFCFC"/>
              </a:gs>
            </a:gsLst>
            <a:lin ang="8100000" scaled="1"/>
            <a:tileRect/>
          </a:gradFill>
          <a:ln w="12700">
            <a:gradFill flip="none" rotWithShape="1">
              <a:gsLst>
                <a:gs pos="0">
                  <a:srgbClr val="FCFDFD"/>
                </a:gs>
                <a:gs pos="100000">
                  <a:srgbClr val="CFD4D0"/>
                </a:gs>
              </a:gsLst>
              <a:lin ang="8100000" scaled="1"/>
              <a:tileRect/>
            </a:gradFill>
          </a:ln>
          <a:effectLst>
            <a:outerShdw blurRad="342900" dist="152400" dir="8100000" algn="tr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3800</a:t>
            </a: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4390717" y="2098638"/>
            <a:ext cx="1597431" cy="1366912"/>
            <a:chOff x="5271435" y="2132499"/>
            <a:chExt cx="1597431" cy="1366912"/>
          </a:xfrm>
        </p:grpSpPr>
        <p:sp>
          <p:nvSpPr>
            <p:cNvPr id="9" name="矩形 2"/>
            <p:cNvSpPr/>
            <p:nvPr/>
          </p:nvSpPr>
          <p:spPr>
            <a:xfrm>
              <a:off x="5271435" y="2132499"/>
              <a:ext cx="1597431" cy="1366912"/>
            </a:xfrm>
            <a:custGeom>
              <a:avLst/>
              <a:gdLst/>
              <a:ahLst/>
              <a:cxnLst/>
              <a:rect l="l" t="t" r="r" b="b"/>
              <a:pathLst>
                <a:path w="1036365" h="886811">
                  <a:moveTo>
                    <a:pt x="754039" y="0"/>
                  </a:moveTo>
                  <a:lnTo>
                    <a:pt x="1036365" y="429554"/>
                  </a:lnTo>
                  <a:lnTo>
                    <a:pt x="784530" y="883036"/>
                  </a:lnTo>
                  <a:lnTo>
                    <a:pt x="783106" y="880650"/>
                  </a:lnTo>
                  <a:lnTo>
                    <a:pt x="264749" y="886811"/>
                  </a:lnTo>
                  <a:lnTo>
                    <a:pt x="0" y="443416"/>
                  </a:lnTo>
                  <a:lnTo>
                    <a:pt x="242827" y="5981"/>
                  </a:lnTo>
                  <a:lnTo>
                    <a:pt x="241773" y="4216"/>
                  </a:lnTo>
                  <a:lnTo>
                    <a:pt x="243839" y="4190"/>
                  </a:lnTo>
                  <a:close/>
                </a:path>
              </a:pathLst>
            </a:custGeom>
            <a:solidFill>
              <a:schemeClr val="tx1"/>
            </a:solidFill>
            <a:ln w="12700">
              <a:gradFill flip="none" rotWithShape="1">
                <a:gsLst>
                  <a:gs pos="0">
                    <a:srgbClr val="FCFDFD"/>
                  </a:gs>
                  <a:gs pos="100000">
                    <a:srgbClr val="CFD4D0"/>
                  </a:gs>
                </a:gsLst>
                <a:lin ang="8100000" scaled="1"/>
                <a:tileRect/>
              </a:gradFill>
            </a:ln>
            <a:effectLst>
              <a:outerShdw blurRad="342900" dist="152400" dir="8100000" algn="tr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矩形 26"/>
            <p:cNvSpPr/>
            <p:nvPr/>
          </p:nvSpPr>
          <p:spPr>
            <a:xfrm>
              <a:off x="5358430" y="2603034"/>
              <a:ext cx="1444625" cy="3371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前期投入资金</a:t>
              </a:r>
              <a:endParaRPr lang="zh-CN" altLang="en-US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9" name="矩形 28"/>
          <p:cNvSpPr/>
          <p:nvPr/>
        </p:nvSpPr>
        <p:spPr>
          <a:xfrm>
            <a:off x="6058751" y="2321776"/>
            <a:ext cx="2106716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zh-CN" altLang="en-US" sz="1600" cap="all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研发</a:t>
            </a:r>
            <a:r>
              <a:rPr lang="zh-CN" altLang="en-US" sz="1600" cap="all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成本和试错成本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9933941" y="395501"/>
            <a:ext cx="225806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安心桥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-NB-IOT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物联网系统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华文细黑" panose="02010600040101010101" charset="-122"/>
              <a:ea typeface="华文细黑" panose="02010600040101010101" charset="-122"/>
            </a:endParaRPr>
          </a:p>
        </p:txBody>
      </p:sp>
      <p:cxnSp>
        <p:nvCxnSpPr>
          <p:cNvPr id="31" name="直接连接符 30"/>
          <p:cNvCxnSpPr/>
          <p:nvPr/>
        </p:nvCxnSpPr>
        <p:spPr>
          <a:xfrm>
            <a:off x="0" y="753534"/>
            <a:ext cx="12192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12"/>
          <p:cNvSpPr>
            <a:spLocks noChangeArrowheads="1"/>
          </p:cNvSpPr>
          <p:nvPr/>
        </p:nvSpPr>
        <p:spPr bwMode="auto">
          <a:xfrm>
            <a:off x="7253" y="159454"/>
            <a:ext cx="1499815" cy="49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08" tIns="60955" rIns="121908" bIns="60955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融资需求</a:t>
            </a:r>
            <a:endParaRPr lang="zh-CN" altLang="en-US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3" name="TextBox 12"/>
          <p:cNvSpPr>
            <a:spLocks noChangeArrowheads="1"/>
          </p:cNvSpPr>
          <p:nvPr/>
        </p:nvSpPr>
        <p:spPr bwMode="auto">
          <a:xfrm>
            <a:off x="3183361" y="1037531"/>
            <a:ext cx="5609574" cy="5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08" tIns="60955" rIns="121908" bIns="60955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出让</a:t>
            </a:r>
            <a:r>
              <a:rPr lang="en-US" altLang="zh-CN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10%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股份，融资</a:t>
            </a:r>
            <a:r>
              <a:rPr lang="en-US" altLang="zh-CN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1000</a:t>
            </a:r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万</a:t>
            </a:r>
            <a:endParaRPr lang="zh-CN" altLang="en-US"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cxnSp>
        <p:nvCxnSpPr>
          <p:cNvPr id="34" name="直接连接符 33"/>
          <p:cNvCxnSpPr/>
          <p:nvPr/>
        </p:nvCxnSpPr>
        <p:spPr>
          <a:xfrm>
            <a:off x="1274366" y="1631122"/>
            <a:ext cx="9384109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exchange_154640"/>
          <p:cNvSpPr>
            <a:spLocks noChangeAspect="1"/>
          </p:cNvSpPr>
          <p:nvPr/>
        </p:nvSpPr>
        <p:spPr bwMode="auto">
          <a:xfrm>
            <a:off x="8263512" y="4863763"/>
            <a:ext cx="609685" cy="608566"/>
          </a:xfrm>
          <a:custGeom>
            <a:avLst/>
            <a:gdLst>
              <a:gd name="connsiteX0" fmla="*/ 444717 w 604190"/>
              <a:gd name="connsiteY0" fmla="*/ 274679 h 603082"/>
              <a:gd name="connsiteX1" fmla="*/ 458756 w 604190"/>
              <a:gd name="connsiteY1" fmla="*/ 282267 h 603082"/>
              <a:gd name="connsiteX2" fmla="*/ 596055 w 604190"/>
              <a:gd name="connsiteY2" fmla="*/ 419309 h 603082"/>
              <a:gd name="connsiteX3" fmla="*/ 596055 w 604190"/>
              <a:gd name="connsiteY3" fmla="*/ 457955 h 603082"/>
              <a:gd name="connsiteX4" fmla="*/ 458756 w 604190"/>
              <a:gd name="connsiteY4" fmla="*/ 594997 h 603082"/>
              <a:gd name="connsiteX5" fmla="*/ 439397 w 604190"/>
              <a:gd name="connsiteY5" fmla="*/ 603082 h 603082"/>
              <a:gd name="connsiteX6" fmla="*/ 428825 w 604190"/>
              <a:gd name="connsiteY6" fmla="*/ 601026 h 603082"/>
              <a:gd name="connsiteX7" fmla="*/ 411937 w 604190"/>
              <a:gd name="connsiteY7" fmla="*/ 575674 h 603082"/>
              <a:gd name="connsiteX8" fmla="*/ 411937 w 604190"/>
              <a:gd name="connsiteY8" fmla="*/ 466040 h 603082"/>
              <a:gd name="connsiteX9" fmla="*/ 27500 w 604190"/>
              <a:gd name="connsiteY9" fmla="*/ 466040 h 603082"/>
              <a:gd name="connsiteX10" fmla="*/ 40 w 604190"/>
              <a:gd name="connsiteY10" fmla="*/ 438632 h 603082"/>
              <a:gd name="connsiteX11" fmla="*/ 27500 w 604190"/>
              <a:gd name="connsiteY11" fmla="*/ 411223 h 603082"/>
              <a:gd name="connsiteX12" fmla="*/ 411937 w 604190"/>
              <a:gd name="connsiteY12" fmla="*/ 411223 h 603082"/>
              <a:gd name="connsiteX13" fmla="*/ 411937 w 604190"/>
              <a:gd name="connsiteY13" fmla="*/ 301590 h 603082"/>
              <a:gd name="connsiteX14" fmla="*/ 428825 w 604190"/>
              <a:gd name="connsiteY14" fmla="*/ 276237 h 603082"/>
              <a:gd name="connsiteX15" fmla="*/ 444717 w 604190"/>
              <a:gd name="connsiteY15" fmla="*/ 274679 h 603082"/>
              <a:gd name="connsiteX16" fmla="*/ 159473 w 604190"/>
              <a:gd name="connsiteY16" fmla="*/ 532 h 603082"/>
              <a:gd name="connsiteX17" fmla="*/ 175365 w 604190"/>
              <a:gd name="connsiteY17" fmla="*/ 2091 h 603082"/>
              <a:gd name="connsiteX18" fmla="*/ 192253 w 604190"/>
              <a:gd name="connsiteY18" fmla="*/ 27449 h 603082"/>
              <a:gd name="connsiteX19" fmla="*/ 192253 w 604190"/>
              <a:gd name="connsiteY19" fmla="*/ 137106 h 603082"/>
              <a:gd name="connsiteX20" fmla="*/ 576690 w 604190"/>
              <a:gd name="connsiteY20" fmla="*/ 137106 h 603082"/>
              <a:gd name="connsiteX21" fmla="*/ 604150 w 604190"/>
              <a:gd name="connsiteY21" fmla="*/ 164521 h 603082"/>
              <a:gd name="connsiteX22" fmla="*/ 576690 w 604190"/>
              <a:gd name="connsiteY22" fmla="*/ 191935 h 603082"/>
              <a:gd name="connsiteX23" fmla="*/ 192253 w 604190"/>
              <a:gd name="connsiteY23" fmla="*/ 191935 h 603082"/>
              <a:gd name="connsiteX24" fmla="*/ 192253 w 604190"/>
              <a:gd name="connsiteY24" fmla="*/ 301592 h 603082"/>
              <a:gd name="connsiteX25" fmla="*/ 175365 w 604190"/>
              <a:gd name="connsiteY25" fmla="*/ 326950 h 603082"/>
              <a:gd name="connsiteX26" fmla="*/ 164793 w 604190"/>
              <a:gd name="connsiteY26" fmla="*/ 329006 h 603082"/>
              <a:gd name="connsiteX27" fmla="*/ 145434 w 604190"/>
              <a:gd name="connsiteY27" fmla="*/ 320919 h 603082"/>
              <a:gd name="connsiteX28" fmla="*/ 8135 w 604190"/>
              <a:gd name="connsiteY28" fmla="*/ 183848 h 603082"/>
              <a:gd name="connsiteX29" fmla="*/ 8135 w 604190"/>
              <a:gd name="connsiteY29" fmla="*/ 145194 h 603082"/>
              <a:gd name="connsiteX30" fmla="*/ 145434 w 604190"/>
              <a:gd name="connsiteY30" fmla="*/ 8122 h 603082"/>
              <a:gd name="connsiteX31" fmla="*/ 159473 w 604190"/>
              <a:gd name="connsiteY31" fmla="*/ 532 h 603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604190" h="603082">
                <a:moveTo>
                  <a:pt x="444717" y="274679"/>
                </a:moveTo>
                <a:cubicBezTo>
                  <a:pt x="449934" y="275724"/>
                  <a:pt x="454843" y="278293"/>
                  <a:pt x="458756" y="282267"/>
                </a:cubicBezTo>
                <a:lnTo>
                  <a:pt x="596055" y="419309"/>
                </a:lnTo>
                <a:cubicBezTo>
                  <a:pt x="606902" y="429998"/>
                  <a:pt x="606902" y="447265"/>
                  <a:pt x="596055" y="457955"/>
                </a:cubicBezTo>
                <a:lnTo>
                  <a:pt x="458756" y="594997"/>
                </a:lnTo>
                <a:cubicBezTo>
                  <a:pt x="453539" y="600341"/>
                  <a:pt x="446537" y="603082"/>
                  <a:pt x="439397" y="603082"/>
                </a:cubicBezTo>
                <a:cubicBezTo>
                  <a:pt x="435827" y="603082"/>
                  <a:pt x="432258" y="602397"/>
                  <a:pt x="428825" y="601026"/>
                </a:cubicBezTo>
                <a:cubicBezTo>
                  <a:pt x="418665" y="596778"/>
                  <a:pt x="411937" y="586774"/>
                  <a:pt x="411937" y="575674"/>
                </a:cubicBezTo>
                <a:lnTo>
                  <a:pt x="411937" y="466040"/>
                </a:lnTo>
                <a:lnTo>
                  <a:pt x="27500" y="466040"/>
                </a:lnTo>
                <a:cubicBezTo>
                  <a:pt x="12397" y="466040"/>
                  <a:pt x="40" y="453706"/>
                  <a:pt x="40" y="438632"/>
                </a:cubicBezTo>
                <a:cubicBezTo>
                  <a:pt x="40" y="423557"/>
                  <a:pt x="12397" y="411223"/>
                  <a:pt x="27500" y="411223"/>
                </a:cubicBezTo>
                <a:lnTo>
                  <a:pt x="411937" y="411223"/>
                </a:lnTo>
                <a:lnTo>
                  <a:pt x="411937" y="301590"/>
                </a:lnTo>
                <a:cubicBezTo>
                  <a:pt x="411937" y="290490"/>
                  <a:pt x="418665" y="280486"/>
                  <a:pt x="428825" y="276237"/>
                </a:cubicBezTo>
                <a:cubicBezTo>
                  <a:pt x="433973" y="274113"/>
                  <a:pt x="439500" y="273634"/>
                  <a:pt x="444717" y="274679"/>
                </a:cubicBezTo>
                <a:close/>
                <a:moveTo>
                  <a:pt x="159473" y="532"/>
                </a:moveTo>
                <a:cubicBezTo>
                  <a:pt x="164690" y="-513"/>
                  <a:pt x="170217" y="-33"/>
                  <a:pt x="175365" y="2091"/>
                </a:cubicBezTo>
                <a:cubicBezTo>
                  <a:pt x="185525" y="6340"/>
                  <a:pt x="192253" y="16347"/>
                  <a:pt x="192253" y="27449"/>
                </a:cubicBezTo>
                <a:lnTo>
                  <a:pt x="192253" y="137106"/>
                </a:lnTo>
                <a:lnTo>
                  <a:pt x="576690" y="137106"/>
                </a:lnTo>
                <a:cubicBezTo>
                  <a:pt x="591793" y="137106"/>
                  <a:pt x="604150" y="149443"/>
                  <a:pt x="604150" y="164521"/>
                </a:cubicBezTo>
                <a:cubicBezTo>
                  <a:pt x="604150" y="179598"/>
                  <a:pt x="591793" y="191935"/>
                  <a:pt x="576690" y="191935"/>
                </a:cubicBezTo>
                <a:lnTo>
                  <a:pt x="192253" y="191935"/>
                </a:lnTo>
                <a:lnTo>
                  <a:pt x="192253" y="301592"/>
                </a:lnTo>
                <a:cubicBezTo>
                  <a:pt x="192253" y="312695"/>
                  <a:pt x="185525" y="322701"/>
                  <a:pt x="175365" y="326950"/>
                </a:cubicBezTo>
                <a:cubicBezTo>
                  <a:pt x="171932" y="328321"/>
                  <a:pt x="168363" y="329006"/>
                  <a:pt x="164793" y="329006"/>
                </a:cubicBezTo>
                <a:cubicBezTo>
                  <a:pt x="157653" y="329006"/>
                  <a:pt x="150651" y="326265"/>
                  <a:pt x="145434" y="320919"/>
                </a:cubicBezTo>
                <a:lnTo>
                  <a:pt x="8135" y="183848"/>
                </a:lnTo>
                <a:cubicBezTo>
                  <a:pt x="-2712" y="173156"/>
                  <a:pt x="-2712" y="155885"/>
                  <a:pt x="8135" y="145194"/>
                </a:cubicBezTo>
                <a:lnTo>
                  <a:pt x="145434" y="8122"/>
                </a:lnTo>
                <a:cubicBezTo>
                  <a:pt x="149347" y="4147"/>
                  <a:pt x="154256" y="1577"/>
                  <a:pt x="159473" y="53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" name="矩形 1"/>
          <p:cNvSpPr/>
          <p:nvPr/>
        </p:nvSpPr>
        <p:spPr>
          <a:xfrm>
            <a:off x="9074740" y="4863701"/>
            <a:ext cx="198564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拟出让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10%</a:t>
            </a:r>
            <a:r>
              <a:rPr lang="zh-CN" altLang="en-US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股份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圆角矩形 56"/>
          <p:cNvSpPr/>
          <p:nvPr/>
        </p:nvSpPr>
        <p:spPr>
          <a:xfrm>
            <a:off x="1783398" y="5515928"/>
            <a:ext cx="7521575" cy="40449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9933941" y="395501"/>
            <a:ext cx="225806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安心桥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-NB-IOT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物联网系统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华文细黑" panose="02010600040101010101" charset="-122"/>
              <a:ea typeface="华文细黑" panose="02010600040101010101" charset="-122"/>
            </a:endParaRPr>
          </a:p>
        </p:txBody>
      </p:sp>
      <p:cxnSp>
        <p:nvCxnSpPr>
          <p:cNvPr id="31" name="直接连接符 30"/>
          <p:cNvCxnSpPr/>
          <p:nvPr/>
        </p:nvCxnSpPr>
        <p:spPr>
          <a:xfrm>
            <a:off x="0" y="753534"/>
            <a:ext cx="12192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12"/>
          <p:cNvSpPr>
            <a:spLocks noChangeArrowheads="1"/>
          </p:cNvSpPr>
          <p:nvPr/>
        </p:nvSpPr>
        <p:spPr bwMode="auto">
          <a:xfrm>
            <a:off x="83453" y="159454"/>
            <a:ext cx="1499815" cy="489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08" tIns="60955" rIns="121908" bIns="60955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资金用途</a:t>
            </a:r>
            <a:endParaRPr lang="zh-CN" altLang="en-US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3" name="TextBox 12"/>
          <p:cNvSpPr>
            <a:spLocks noChangeArrowheads="1"/>
          </p:cNvSpPr>
          <p:nvPr/>
        </p:nvSpPr>
        <p:spPr bwMode="auto">
          <a:xfrm>
            <a:off x="3183361" y="1037531"/>
            <a:ext cx="5609574" cy="427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08" tIns="60955" rIns="121908" bIns="60955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资金计划</a:t>
            </a:r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（根据时间节点调整）</a:t>
            </a:r>
          </a:p>
        </p:txBody>
      </p:sp>
      <p:cxnSp>
        <p:nvCxnSpPr>
          <p:cNvPr id="34" name="直接连接符 33"/>
          <p:cNvCxnSpPr/>
          <p:nvPr/>
        </p:nvCxnSpPr>
        <p:spPr>
          <a:xfrm>
            <a:off x="1274366" y="1631122"/>
            <a:ext cx="9384109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1603375" y="2105978"/>
            <a:ext cx="5057775" cy="3282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1742144" y="1940560"/>
            <a:ext cx="360003" cy="36000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1772920" y="1943735"/>
            <a:ext cx="2984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2521585" y="2085975"/>
            <a:ext cx="21031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量产产品周转资金</a:t>
            </a:r>
          </a:p>
        </p:txBody>
      </p:sp>
      <p:sp>
        <p:nvSpPr>
          <p:cNvPr id="16" name="矩形 15"/>
          <p:cNvSpPr/>
          <p:nvPr/>
        </p:nvSpPr>
        <p:spPr>
          <a:xfrm>
            <a:off x="7405688" y="2106295"/>
            <a:ext cx="1419860" cy="3282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7691120" y="2085975"/>
            <a:ext cx="8489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530</a:t>
            </a:r>
            <a:r>
              <a:rPr lang="zh-CN" altLang="en-US"/>
              <a:t>万</a:t>
            </a:r>
          </a:p>
        </p:txBody>
      </p:sp>
      <p:sp>
        <p:nvSpPr>
          <p:cNvPr id="35" name="矩形 34"/>
          <p:cNvSpPr/>
          <p:nvPr/>
        </p:nvSpPr>
        <p:spPr>
          <a:xfrm>
            <a:off x="1603375" y="2804795"/>
            <a:ext cx="2808605" cy="3282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/>
          <p:cNvSpPr/>
          <p:nvPr/>
        </p:nvSpPr>
        <p:spPr>
          <a:xfrm>
            <a:off x="1742144" y="2639060"/>
            <a:ext cx="360003" cy="36000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1772920" y="2642235"/>
            <a:ext cx="2984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2521585" y="2784475"/>
            <a:ext cx="21031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NB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产品迭代研发</a:t>
            </a:r>
          </a:p>
        </p:txBody>
      </p:sp>
      <p:sp>
        <p:nvSpPr>
          <p:cNvPr id="39" name="矩形 38"/>
          <p:cNvSpPr/>
          <p:nvPr/>
        </p:nvSpPr>
        <p:spPr>
          <a:xfrm>
            <a:off x="7405688" y="2804795"/>
            <a:ext cx="1419860" cy="3282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文本框 39"/>
          <p:cNvSpPr txBox="1"/>
          <p:nvPr/>
        </p:nvSpPr>
        <p:spPr>
          <a:xfrm>
            <a:off x="7691120" y="2784475"/>
            <a:ext cx="8489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150</a:t>
            </a:r>
            <a:r>
              <a:rPr lang="zh-CN" altLang="en-US"/>
              <a:t>万</a:t>
            </a:r>
          </a:p>
        </p:txBody>
      </p:sp>
      <p:sp>
        <p:nvSpPr>
          <p:cNvPr id="41" name="矩形 40"/>
          <p:cNvSpPr/>
          <p:nvPr/>
        </p:nvSpPr>
        <p:spPr>
          <a:xfrm>
            <a:off x="1603375" y="3499803"/>
            <a:ext cx="2914650" cy="3282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1742144" y="3334385"/>
            <a:ext cx="360003" cy="36000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文本框 42"/>
          <p:cNvSpPr txBox="1"/>
          <p:nvPr/>
        </p:nvSpPr>
        <p:spPr>
          <a:xfrm>
            <a:off x="1772920" y="3337560"/>
            <a:ext cx="2984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2521585" y="3479800"/>
            <a:ext cx="21031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招商加盟</a:t>
            </a:r>
          </a:p>
        </p:txBody>
      </p:sp>
      <p:sp>
        <p:nvSpPr>
          <p:cNvPr id="45" name="矩形 44"/>
          <p:cNvSpPr/>
          <p:nvPr/>
        </p:nvSpPr>
        <p:spPr>
          <a:xfrm>
            <a:off x="7405688" y="3500120"/>
            <a:ext cx="1419860" cy="3282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文本框 45"/>
          <p:cNvSpPr txBox="1"/>
          <p:nvPr/>
        </p:nvSpPr>
        <p:spPr>
          <a:xfrm>
            <a:off x="7691120" y="3479800"/>
            <a:ext cx="8489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220</a:t>
            </a:r>
            <a:r>
              <a:rPr lang="zh-CN" altLang="en-US"/>
              <a:t>万</a:t>
            </a:r>
          </a:p>
        </p:txBody>
      </p:sp>
      <p:sp>
        <p:nvSpPr>
          <p:cNvPr id="47" name="矩形 46"/>
          <p:cNvSpPr/>
          <p:nvPr/>
        </p:nvSpPr>
        <p:spPr>
          <a:xfrm>
            <a:off x="1603375" y="4204653"/>
            <a:ext cx="2075815" cy="3282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椭圆 47"/>
          <p:cNvSpPr/>
          <p:nvPr/>
        </p:nvSpPr>
        <p:spPr>
          <a:xfrm>
            <a:off x="1742144" y="4039235"/>
            <a:ext cx="360003" cy="36000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文本框 48"/>
          <p:cNvSpPr txBox="1"/>
          <p:nvPr/>
        </p:nvSpPr>
        <p:spPr>
          <a:xfrm>
            <a:off x="1772920" y="4042410"/>
            <a:ext cx="2984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2521585" y="4184650"/>
            <a:ext cx="21031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办公费用</a:t>
            </a:r>
          </a:p>
        </p:txBody>
      </p:sp>
      <p:sp>
        <p:nvSpPr>
          <p:cNvPr id="51" name="矩形 50"/>
          <p:cNvSpPr/>
          <p:nvPr/>
        </p:nvSpPr>
        <p:spPr>
          <a:xfrm>
            <a:off x="7405688" y="4204970"/>
            <a:ext cx="1419860" cy="3282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文本框 51"/>
          <p:cNvSpPr txBox="1"/>
          <p:nvPr/>
        </p:nvSpPr>
        <p:spPr>
          <a:xfrm>
            <a:off x="7691120" y="4184650"/>
            <a:ext cx="8489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100</a:t>
            </a:r>
            <a:r>
              <a:rPr lang="zh-CN" altLang="en-US"/>
              <a:t>万</a:t>
            </a:r>
          </a:p>
        </p:txBody>
      </p:sp>
      <p:sp>
        <p:nvSpPr>
          <p:cNvPr id="2050" name=" 2050"/>
          <p:cNvSpPr/>
          <p:nvPr/>
        </p:nvSpPr>
        <p:spPr bwMode="auto">
          <a:xfrm rot="10800000" flipH="1">
            <a:off x="9150350" y="2115185"/>
            <a:ext cx="443865" cy="2355850"/>
          </a:xfrm>
          <a:custGeom>
            <a:avLst/>
            <a:gdLst>
              <a:gd name="T0" fmla="*/ 2147483646 w 41"/>
              <a:gd name="T1" fmla="*/ 2147483646 h 281"/>
              <a:gd name="T2" fmla="*/ 2147483646 w 41"/>
              <a:gd name="T3" fmla="*/ 2147483646 h 281"/>
              <a:gd name="T4" fmla="*/ 0 w 41"/>
              <a:gd name="T5" fmla="*/ 0 h 281"/>
              <a:gd name="T6" fmla="*/ 2147483646 w 41"/>
              <a:gd name="T7" fmla="*/ 2147483646 h 281"/>
              <a:gd name="T8" fmla="*/ 2147483646 w 41"/>
              <a:gd name="T9" fmla="*/ 2147483646 h 281"/>
              <a:gd name="T10" fmla="*/ 2147483646 w 41"/>
              <a:gd name="T11" fmla="*/ 2147483646 h 281"/>
              <a:gd name="T12" fmla="*/ 2147483646 w 41"/>
              <a:gd name="T13" fmla="*/ 2147483646 h 281"/>
              <a:gd name="T14" fmla="*/ 2147483646 w 41"/>
              <a:gd name="T15" fmla="*/ 2147483646 h 281"/>
              <a:gd name="T16" fmla="*/ 2147483646 w 41"/>
              <a:gd name="T17" fmla="*/ 2147483646 h 281"/>
              <a:gd name="T18" fmla="*/ 2147483646 w 41"/>
              <a:gd name="T19" fmla="*/ 2147483646 h 281"/>
              <a:gd name="T20" fmla="*/ 2147483646 w 41"/>
              <a:gd name="T21" fmla="*/ 2147483646 h 281"/>
              <a:gd name="T22" fmla="*/ 2147483646 w 41"/>
              <a:gd name="T23" fmla="*/ 2147483646 h 281"/>
              <a:gd name="T24" fmla="*/ 2147483646 w 41"/>
              <a:gd name="T25" fmla="*/ 2147483646 h 281"/>
              <a:gd name="T26" fmla="*/ 0 w 41"/>
              <a:gd name="T27" fmla="*/ 2147483646 h 281"/>
              <a:gd name="T28" fmla="*/ 2147483646 w 41"/>
              <a:gd name="T29" fmla="*/ 2147483646 h 281"/>
              <a:gd name="T30" fmla="*/ 2147483646 w 41"/>
              <a:gd name="T31" fmla="*/ 2147483646 h 281"/>
              <a:gd name="T32" fmla="*/ 2147483646 w 41"/>
              <a:gd name="T33" fmla="*/ 2147483646 h 281"/>
              <a:gd name="T34" fmla="*/ 2147483646 w 41"/>
              <a:gd name="T35" fmla="*/ 2147483646 h 281"/>
              <a:gd name="T36" fmla="*/ 2147483646 w 41"/>
              <a:gd name="T37" fmla="*/ 2147483646 h 281"/>
              <a:gd name="T38" fmla="*/ 2147483646 w 41"/>
              <a:gd name="T39" fmla="*/ 2147483646 h 281"/>
              <a:gd name="T40" fmla="*/ 2147483646 w 41"/>
              <a:gd name="T41" fmla="*/ 2147483646 h 281"/>
              <a:gd name="T42" fmla="*/ 2147483646 w 41"/>
              <a:gd name="T43" fmla="*/ 2147483646 h 28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1" h="281">
                <a:moveTo>
                  <a:pt x="15" y="41"/>
                </a:moveTo>
                <a:cubicBezTo>
                  <a:pt x="15" y="29"/>
                  <a:pt x="13" y="19"/>
                  <a:pt x="11" y="13"/>
                </a:cubicBezTo>
                <a:cubicBezTo>
                  <a:pt x="9" y="7"/>
                  <a:pt x="5" y="2"/>
                  <a:pt x="0" y="0"/>
                </a:cubicBezTo>
                <a:cubicBezTo>
                  <a:pt x="10" y="0"/>
                  <a:pt x="17" y="3"/>
                  <a:pt x="21" y="9"/>
                </a:cubicBezTo>
                <a:cubicBezTo>
                  <a:pt x="25" y="14"/>
                  <a:pt x="27" y="27"/>
                  <a:pt x="27" y="45"/>
                </a:cubicBezTo>
                <a:cubicBezTo>
                  <a:pt x="27" y="103"/>
                  <a:pt x="27" y="103"/>
                  <a:pt x="27" y="103"/>
                </a:cubicBezTo>
                <a:cubicBezTo>
                  <a:pt x="27" y="114"/>
                  <a:pt x="28" y="122"/>
                  <a:pt x="30" y="128"/>
                </a:cubicBezTo>
                <a:cubicBezTo>
                  <a:pt x="32" y="134"/>
                  <a:pt x="35" y="138"/>
                  <a:pt x="41" y="141"/>
                </a:cubicBezTo>
                <a:cubicBezTo>
                  <a:pt x="35" y="143"/>
                  <a:pt x="31" y="147"/>
                  <a:pt x="30" y="153"/>
                </a:cubicBezTo>
                <a:cubicBezTo>
                  <a:pt x="28" y="158"/>
                  <a:pt x="27" y="167"/>
                  <a:pt x="27" y="179"/>
                </a:cubicBezTo>
                <a:cubicBezTo>
                  <a:pt x="27" y="232"/>
                  <a:pt x="27" y="232"/>
                  <a:pt x="27" y="232"/>
                </a:cubicBezTo>
                <a:cubicBezTo>
                  <a:pt x="27" y="245"/>
                  <a:pt x="26" y="255"/>
                  <a:pt x="25" y="262"/>
                </a:cubicBezTo>
                <a:cubicBezTo>
                  <a:pt x="23" y="269"/>
                  <a:pt x="20" y="274"/>
                  <a:pt x="16" y="277"/>
                </a:cubicBezTo>
                <a:cubicBezTo>
                  <a:pt x="12" y="279"/>
                  <a:pt x="7" y="281"/>
                  <a:pt x="0" y="281"/>
                </a:cubicBezTo>
                <a:cubicBezTo>
                  <a:pt x="5" y="279"/>
                  <a:pt x="9" y="274"/>
                  <a:pt x="11" y="268"/>
                </a:cubicBezTo>
                <a:cubicBezTo>
                  <a:pt x="13" y="261"/>
                  <a:pt x="15" y="252"/>
                  <a:pt x="15" y="240"/>
                </a:cubicBezTo>
                <a:cubicBezTo>
                  <a:pt x="15" y="186"/>
                  <a:pt x="15" y="186"/>
                  <a:pt x="15" y="186"/>
                </a:cubicBezTo>
                <a:cubicBezTo>
                  <a:pt x="15" y="172"/>
                  <a:pt x="15" y="162"/>
                  <a:pt x="17" y="155"/>
                </a:cubicBezTo>
                <a:cubicBezTo>
                  <a:pt x="19" y="148"/>
                  <a:pt x="23" y="144"/>
                  <a:pt x="29" y="141"/>
                </a:cubicBezTo>
                <a:cubicBezTo>
                  <a:pt x="23" y="138"/>
                  <a:pt x="19" y="133"/>
                  <a:pt x="17" y="127"/>
                </a:cubicBezTo>
                <a:cubicBezTo>
                  <a:pt x="15" y="121"/>
                  <a:pt x="15" y="111"/>
                  <a:pt x="15" y="98"/>
                </a:cubicBezTo>
                <a:lnTo>
                  <a:pt x="15" y="4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53" name="椭圆 52"/>
          <p:cNvSpPr/>
          <p:nvPr/>
        </p:nvSpPr>
        <p:spPr>
          <a:xfrm>
            <a:off x="9768840" y="2843107"/>
            <a:ext cx="900007" cy="900007"/>
          </a:xfrm>
          <a:prstGeom prst="ellipse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文本框 53"/>
          <p:cNvSpPr txBox="1"/>
          <p:nvPr/>
        </p:nvSpPr>
        <p:spPr>
          <a:xfrm>
            <a:off x="9781540" y="3108960"/>
            <a:ext cx="87376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1000</a:t>
            </a:r>
            <a:r>
              <a:rPr lang="zh-CN" altLang="en-US"/>
              <a:t>万</a:t>
            </a:r>
          </a:p>
        </p:txBody>
      </p:sp>
      <p:sp>
        <p:nvSpPr>
          <p:cNvPr id="56" name="文本框 55"/>
          <p:cNvSpPr txBox="1"/>
          <p:nvPr/>
        </p:nvSpPr>
        <p:spPr>
          <a:xfrm>
            <a:off x="2214880" y="5534025"/>
            <a:ext cx="66586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我们与其他创业者最大的不同：</a:t>
            </a:r>
            <a:r>
              <a:rPr lang="zh-CN" altLang="en-US">
                <a:latin typeface="方正启体简体" panose="03000509000000000000" charset="-122"/>
                <a:ea typeface="方正启体简体" panose="03000509000000000000" charset="-122"/>
              </a:rPr>
              <a:t>就是更知道把钱花在刀刃上！！！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195309" y="150920"/>
            <a:ext cx="11816178" cy="6578354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2135004" y="3739589"/>
            <a:ext cx="79367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联系电话：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133 </a:t>
            </a:r>
            <a:r>
              <a:rPr lang="en-US" altLang="zh-CN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5088 8258 / 138 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8208 6978  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王邦宇    邮箱：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330561087@qq.com</a:t>
            </a:r>
          </a:p>
        </p:txBody>
      </p:sp>
      <p:sp>
        <p:nvSpPr>
          <p:cNvPr id="31" name="TextBox 12"/>
          <p:cNvSpPr>
            <a:spLocks noChangeArrowheads="1"/>
          </p:cNvSpPr>
          <p:nvPr/>
        </p:nvSpPr>
        <p:spPr bwMode="auto">
          <a:xfrm>
            <a:off x="3298611" y="2307039"/>
            <a:ext cx="5609574" cy="861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08" tIns="60955" rIns="121908" bIns="60955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4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Thank you!</a:t>
            </a:r>
            <a:endParaRPr lang="zh-CN" altLang="en-US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9933941" y="395501"/>
            <a:ext cx="225806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安心桥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-NB-IOT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物联网系统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华文细黑" panose="02010600040101010101" charset="-122"/>
              <a:ea typeface="华文细黑" panose="02010600040101010101" charset="-122"/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0" y="753534"/>
            <a:ext cx="12192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2"/>
          <p:cNvSpPr>
            <a:spLocks noChangeArrowheads="1"/>
          </p:cNvSpPr>
          <p:nvPr/>
        </p:nvSpPr>
        <p:spPr bwMode="auto">
          <a:xfrm>
            <a:off x="325120" y="159385"/>
            <a:ext cx="2473960" cy="489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08" tIns="60955" rIns="121908" bIns="60955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物联网的风口</a:t>
            </a:r>
            <a:endParaRPr lang="zh-CN" altLang="en-US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2" name="TextBox 12"/>
          <p:cNvSpPr>
            <a:spLocks noChangeArrowheads="1"/>
          </p:cNvSpPr>
          <p:nvPr/>
        </p:nvSpPr>
        <p:spPr bwMode="auto">
          <a:xfrm>
            <a:off x="3185160" y="890270"/>
            <a:ext cx="6284595" cy="427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08" tIns="60955" rIns="121908" bIns="60955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20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什么是</a:t>
            </a:r>
            <a:r>
              <a:rPr lang="en-US" altLang="zh-CN" sz="20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NB</a:t>
            </a:r>
            <a:r>
              <a:rPr lang="zh-CN" altLang="en-US" sz="20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物联</a:t>
            </a:r>
            <a:r>
              <a:rPr lang="zh-CN" altLang="en-US" sz="1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（中国电信、中国移动万亿市场开始）</a:t>
            </a:r>
          </a:p>
        </p:txBody>
      </p:sp>
      <p:cxnSp>
        <p:nvCxnSpPr>
          <p:cNvPr id="64" name="直接连接符 63"/>
          <p:cNvCxnSpPr/>
          <p:nvPr/>
        </p:nvCxnSpPr>
        <p:spPr>
          <a:xfrm>
            <a:off x="1274366" y="1382546"/>
            <a:ext cx="9384109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椭圆 1"/>
          <p:cNvSpPr/>
          <p:nvPr/>
        </p:nvSpPr>
        <p:spPr>
          <a:xfrm>
            <a:off x="1370440" y="1527920"/>
            <a:ext cx="1332010" cy="133201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631950" y="1532890"/>
            <a:ext cx="697865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914015" y="1532890"/>
            <a:ext cx="7817485" cy="4030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200000"/>
              </a:lnSpc>
            </a:pP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、低功耗</a:t>
            </a:r>
            <a:r>
              <a:rPr lang="zh-CN" altLang="en-US" sz="2800"/>
              <a:t>（</a:t>
            </a:r>
            <a:r>
              <a:rPr lang="en-US" altLang="zh-CN" sz="2800"/>
              <a:t>1</a:t>
            </a:r>
            <a:r>
              <a:rPr lang="zh-CN" altLang="en-US" sz="2800"/>
              <a:t>节电池普通烟感可以用</a:t>
            </a:r>
            <a:r>
              <a:rPr lang="en-US" altLang="zh-CN" sz="2800"/>
              <a:t>10</a:t>
            </a:r>
            <a:r>
              <a:rPr lang="zh-CN" altLang="en-US" sz="2800"/>
              <a:t>年）</a:t>
            </a:r>
            <a:endParaRPr lang="zh-CN" altLang="en-US" sz="3200"/>
          </a:p>
          <a:p>
            <a:pPr fontAlgn="auto">
              <a:lnSpc>
                <a:spcPct val="200000"/>
              </a:lnSpc>
            </a:pP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、强穿透性</a:t>
            </a:r>
            <a:r>
              <a:rPr lang="zh-CN" altLang="en-US" sz="2800"/>
              <a:t>（</a:t>
            </a:r>
            <a:r>
              <a:rPr lang="en-US" altLang="zh-CN" sz="2800"/>
              <a:t>3</a:t>
            </a:r>
            <a:r>
              <a:rPr lang="zh-CN" altLang="en-US" sz="2800"/>
              <a:t>米地下室可以使用）</a:t>
            </a:r>
            <a:endParaRPr lang="zh-CN" altLang="en-US" sz="3200"/>
          </a:p>
          <a:p>
            <a:pPr fontAlgn="auto">
              <a:lnSpc>
                <a:spcPct val="200000"/>
              </a:lnSpc>
            </a:pP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、多连接数</a:t>
            </a:r>
            <a:r>
              <a:rPr lang="zh-CN" altLang="en-US" sz="2800">
                <a:sym typeface="+mn-ea"/>
              </a:rPr>
              <a:t>（</a:t>
            </a:r>
            <a:r>
              <a:rPr lang="zh-CN" sz="2800">
                <a:sym typeface="+mn-ea"/>
              </a:rPr>
              <a:t>基站连接数量是传统</a:t>
            </a:r>
            <a:r>
              <a:rPr lang="en-US" altLang="zh-CN" sz="2800">
                <a:sym typeface="+mn-ea"/>
              </a:rPr>
              <a:t>3G 150</a:t>
            </a:r>
            <a:r>
              <a:rPr lang="zh-CN" altLang="en-US" sz="2800">
                <a:sym typeface="+mn-ea"/>
              </a:rPr>
              <a:t>倍）</a:t>
            </a:r>
            <a:endParaRPr lang="zh-CN" altLang="en-US" sz="2800"/>
          </a:p>
          <a:p>
            <a:pPr fontAlgn="auto">
              <a:lnSpc>
                <a:spcPct val="200000"/>
              </a:lnSpc>
            </a:pP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、低资费</a:t>
            </a:r>
            <a:r>
              <a:rPr lang="zh-CN" altLang="en-US" sz="2000"/>
              <a:t>（</a:t>
            </a:r>
            <a:r>
              <a:rPr lang="en-US" altLang="zh-CN" sz="2000"/>
              <a:t>1</a:t>
            </a:r>
            <a:r>
              <a:rPr lang="zh-CN" altLang="en-US" sz="2000"/>
              <a:t>年仅为</a:t>
            </a:r>
            <a:r>
              <a:rPr lang="en-US" altLang="zh-CN" sz="2000"/>
              <a:t>12</a:t>
            </a:r>
            <a:r>
              <a:rPr lang="zh-CN" altLang="en-US" sz="2000"/>
              <a:t>元，安心桥集团卡只需要</a:t>
            </a:r>
            <a:r>
              <a:rPr lang="en-US" altLang="zh-CN" sz="2000"/>
              <a:t>6</a:t>
            </a:r>
            <a:r>
              <a:rPr lang="zh-CN" altLang="en-US" sz="2000"/>
              <a:t>元</a:t>
            </a:r>
            <a:r>
              <a:rPr lang="en-US" altLang="zh-CN" sz="2000"/>
              <a:t>/</a:t>
            </a:r>
            <a:r>
              <a:rPr lang="zh-CN" altLang="en-US" sz="2000"/>
              <a:t>年）</a:t>
            </a:r>
          </a:p>
        </p:txBody>
      </p:sp>
      <p:pic>
        <p:nvPicPr>
          <p:cNvPr id="3" name="图片 2" descr="NB-io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4445" y="3304540"/>
            <a:ext cx="1524000" cy="1524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9933941" y="395501"/>
            <a:ext cx="225806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安心桥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-NB-IOT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物联网系统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华文细黑" panose="02010600040101010101" charset="-122"/>
              <a:ea typeface="华文细黑" panose="02010600040101010101" charset="-122"/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0" y="753534"/>
            <a:ext cx="12192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2"/>
          <p:cNvSpPr>
            <a:spLocks noChangeArrowheads="1"/>
          </p:cNvSpPr>
          <p:nvPr/>
        </p:nvSpPr>
        <p:spPr bwMode="auto">
          <a:xfrm>
            <a:off x="6985" y="159385"/>
            <a:ext cx="3863975" cy="489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08" tIns="60955" rIns="121908" bIns="60955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现有物联网产品模式缺陷</a:t>
            </a:r>
          </a:p>
        </p:txBody>
      </p:sp>
      <p:sp>
        <p:nvSpPr>
          <p:cNvPr id="62" name="TextBox 12"/>
          <p:cNvSpPr>
            <a:spLocks noChangeArrowheads="1"/>
          </p:cNvSpPr>
          <p:nvPr/>
        </p:nvSpPr>
        <p:spPr bwMode="auto">
          <a:xfrm>
            <a:off x="4990607" y="890114"/>
            <a:ext cx="2210786" cy="427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08" tIns="60955" rIns="121908" bIns="60955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20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现有产品</a:t>
            </a:r>
            <a:endParaRPr lang="zh-CN" altLang="en-US" sz="20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cxnSp>
        <p:nvCxnSpPr>
          <p:cNvPr id="64" name="直接连接符 63"/>
          <p:cNvCxnSpPr/>
          <p:nvPr/>
        </p:nvCxnSpPr>
        <p:spPr>
          <a:xfrm>
            <a:off x="1274366" y="1382546"/>
            <a:ext cx="9384109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图片 1" descr="f9dcd100baa1cd11e0fd7409b912c8fcc3ce2d4b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4128" y="1595120"/>
            <a:ext cx="1466850" cy="1219200"/>
          </a:xfrm>
          <a:prstGeom prst="rect">
            <a:avLst/>
          </a:prstGeom>
        </p:spPr>
      </p:pic>
      <p:pic>
        <p:nvPicPr>
          <p:cNvPr id="4" name="图片 3" descr="ca1349540923dd54b7a32c06d209b3de9d82488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2245" y="3059748"/>
            <a:ext cx="1110615" cy="702945"/>
          </a:xfrm>
          <a:prstGeom prst="rect">
            <a:avLst/>
          </a:prstGeom>
        </p:spPr>
      </p:pic>
      <p:pic>
        <p:nvPicPr>
          <p:cNvPr id="5" name="图片 4" descr="u=191514099,2931603932&amp;fm=26&amp;gp=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56995" y="4181793"/>
            <a:ext cx="1301115" cy="107886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937510" y="2020570"/>
            <a:ext cx="763841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/>
              <a:t>zigbee抗干扰性差，信号衰减快，即使节点间隔得人多了，通信都会有困难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937510" y="3227070"/>
            <a:ext cx="814006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/>
              <a:t>WiFi最大的问题是安全性非常低，产品的无线稳定性也比较差，用户体验度不好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937510" y="4537075"/>
            <a:ext cx="6126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/>
              <a:t>传输距离有限，不同设备间协议不兼容，需要本地数据记录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H:\安心桥\NB-IOT\智能锁\宣传\安心桥NB-IOT智能门锁.png安心桥NB-IOT智能门锁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71008" y="3161454"/>
            <a:ext cx="1107440" cy="2419350"/>
          </a:xfrm>
          <a:prstGeom prst="rect">
            <a:avLst/>
          </a:prstGeom>
        </p:spPr>
      </p:pic>
      <p:pic>
        <p:nvPicPr>
          <p:cNvPr id="10" name="图片 9" descr="C:\Users\wby898\Desktop\279759ee3d6d55fbdefd84296f224f4a20a4dd82.jpg279759ee3d6d55fbdefd84296f224f4a20a4dd8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6220883" y="3698029"/>
            <a:ext cx="1748155" cy="13462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565573" y="5660814"/>
            <a:ext cx="14039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>
                <a:solidFill>
                  <a:schemeClr val="tx1">
                    <a:lumMod val="50000"/>
                    <a:lumOff val="50000"/>
                  </a:schemeClr>
                </a:solidFill>
              </a:rPr>
              <a:t>NB-IOT</a:t>
            </a:r>
            <a:r>
              <a:rPr lang="zh-CN" alt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智能门锁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6121188" y="5660814"/>
            <a:ext cx="19837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>
                <a:solidFill>
                  <a:schemeClr val="tx1">
                    <a:lumMod val="50000"/>
                    <a:lumOff val="50000"/>
                  </a:schemeClr>
                </a:solidFill>
              </a:rPr>
              <a:t>廉租房、公房</a:t>
            </a:r>
            <a:r>
              <a:rPr lang="zh-CN" alt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管理系统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0237258" y="5660814"/>
            <a:ext cx="12496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家庭管理系统</a:t>
            </a:r>
          </a:p>
        </p:txBody>
      </p:sp>
      <p:pic>
        <p:nvPicPr>
          <p:cNvPr id="4" name="图片 3" descr="H:\安心桥\NB-IOT\智能锁\宣传\软件管理首页.png软件管理首页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10289963" y="3396404"/>
            <a:ext cx="1096645" cy="194945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2410883" y="5660814"/>
            <a:ext cx="14039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>
                <a:solidFill>
                  <a:schemeClr val="tx1">
                    <a:lumMod val="50000"/>
                    <a:lumOff val="50000"/>
                  </a:schemeClr>
                </a:solidFill>
              </a:rPr>
              <a:t>NB-IOT</a:t>
            </a:r>
            <a:r>
              <a:rPr lang="zh-CN" alt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酒店门锁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546253" y="5660814"/>
            <a:ext cx="12496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酒店管理系统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9933941" y="395501"/>
            <a:ext cx="225806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安心桥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-NB-IOT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物联网系统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华文细黑" panose="02010600040101010101" charset="-122"/>
              <a:ea typeface="华文细黑" panose="02010600040101010101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42938" y="3108749"/>
            <a:ext cx="1673860" cy="2524760"/>
          </a:xfrm>
          <a:prstGeom prst="rect">
            <a:avLst/>
          </a:prstGeom>
        </p:spPr>
      </p:pic>
      <p:pic>
        <p:nvPicPr>
          <p:cNvPr id="13" name="图片 12" descr="芯片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81288" y="3501497"/>
            <a:ext cx="1475105" cy="173926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4256193" y="5660814"/>
            <a:ext cx="142367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solidFill>
                  <a:schemeClr val="tx1">
                    <a:lumMod val="50000"/>
                    <a:lumOff val="50000"/>
                  </a:schemeClr>
                </a:solidFill>
              </a:rPr>
              <a:t>NB-IOT</a:t>
            </a:r>
            <a:r>
              <a:rPr lang="zh-CN" alt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方案开发</a:t>
            </a: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33528" y="3772959"/>
            <a:ext cx="1591945" cy="1196340"/>
          </a:xfrm>
          <a:prstGeom prst="rect">
            <a:avLst/>
          </a:prstGeom>
        </p:spPr>
      </p:pic>
      <p:cxnSp>
        <p:nvCxnSpPr>
          <p:cNvPr id="19" name="直接连接符 18"/>
          <p:cNvCxnSpPr/>
          <p:nvPr/>
        </p:nvCxnSpPr>
        <p:spPr>
          <a:xfrm>
            <a:off x="0" y="753534"/>
            <a:ext cx="12192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2"/>
          <p:cNvSpPr>
            <a:spLocks noChangeArrowheads="1"/>
          </p:cNvSpPr>
          <p:nvPr/>
        </p:nvSpPr>
        <p:spPr bwMode="auto">
          <a:xfrm>
            <a:off x="6985" y="159385"/>
            <a:ext cx="2620010" cy="489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08" tIns="60955" rIns="121908" bIns="60955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我们的产品</a:t>
            </a:r>
          </a:p>
        </p:txBody>
      </p:sp>
      <p:pic>
        <p:nvPicPr>
          <p:cNvPr id="3" name="图片 2" descr="注册商标申请书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003155" y="860425"/>
            <a:ext cx="1483995" cy="1828165"/>
          </a:xfrm>
          <a:prstGeom prst="rect">
            <a:avLst/>
          </a:prstGeom>
        </p:spPr>
      </p:pic>
      <p:pic>
        <p:nvPicPr>
          <p:cNvPr id="16" name="图片 15" descr="电信入网证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71220" y="796290"/>
            <a:ext cx="2560320" cy="1859915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871220" y="2740660"/>
            <a:ext cx="220980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NB-IOT</a:t>
            </a:r>
            <a:r>
              <a:rPr lang="zh-CN" altLang="en-US"/>
              <a:t>电信入网证书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4323715" y="2740660"/>
            <a:ext cx="205486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NB</a:t>
            </a:r>
            <a:r>
              <a:rPr lang="zh-CN" altLang="en-US"/>
              <a:t>锁</a:t>
            </a:r>
            <a:r>
              <a:rPr lang="zh-CN"/>
              <a:t>安全结构专利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7463790" y="2740660"/>
            <a:ext cx="136906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NB</a:t>
            </a:r>
            <a:r>
              <a:rPr lang="zh-CN" altLang="en-US"/>
              <a:t>房卡专利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10246995" y="2740660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/>
              <a:t>注册商标</a:t>
            </a:r>
          </a:p>
        </p:txBody>
      </p:sp>
      <p:pic>
        <p:nvPicPr>
          <p:cNvPr id="2" name="图片 1" descr="注册商标申请书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993630" y="860425"/>
            <a:ext cx="1483995" cy="1828165"/>
          </a:xfrm>
          <a:prstGeom prst="rect">
            <a:avLst/>
          </a:prstGeom>
        </p:spPr>
      </p:pic>
      <p:pic>
        <p:nvPicPr>
          <p:cNvPr id="26" name="图片 25" descr="微信图片_2018072617312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5400000">
            <a:off x="4400550" y="1016635"/>
            <a:ext cx="1859915" cy="1483995"/>
          </a:xfrm>
          <a:prstGeom prst="rect">
            <a:avLst/>
          </a:prstGeom>
        </p:spPr>
      </p:pic>
      <p:pic>
        <p:nvPicPr>
          <p:cNvPr id="27" name="图片 26" descr="微信图片_2018072617310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5400000">
            <a:off x="7229475" y="1013460"/>
            <a:ext cx="1795145" cy="14255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9933941" y="395501"/>
            <a:ext cx="225806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安心桥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-NB-IOT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物联网系统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华文细黑" panose="02010600040101010101" charset="-122"/>
              <a:ea typeface="华文细黑" panose="02010600040101010101" charset="-122"/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0" y="753534"/>
            <a:ext cx="12192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2"/>
          <p:cNvSpPr>
            <a:spLocks noChangeArrowheads="1"/>
          </p:cNvSpPr>
          <p:nvPr/>
        </p:nvSpPr>
        <p:spPr bwMode="auto">
          <a:xfrm>
            <a:off x="7253" y="159454"/>
            <a:ext cx="1499815" cy="49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08" tIns="60955" rIns="121908" bIns="60955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市场前景</a:t>
            </a:r>
            <a:endParaRPr lang="zh-CN" altLang="en-US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2" name="TextBox 12"/>
          <p:cNvSpPr>
            <a:spLocks noChangeArrowheads="1"/>
          </p:cNvSpPr>
          <p:nvPr/>
        </p:nvSpPr>
        <p:spPr bwMode="auto">
          <a:xfrm>
            <a:off x="4990607" y="890114"/>
            <a:ext cx="2210786" cy="427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08" tIns="60955" rIns="121908" bIns="60955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20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市场规模</a:t>
            </a:r>
            <a:endParaRPr lang="zh-CN" altLang="en-US" sz="20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cxnSp>
        <p:nvCxnSpPr>
          <p:cNvPr id="64" name="直接连接符 63"/>
          <p:cNvCxnSpPr/>
          <p:nvPr/>
        </p:nvCxnSpPr>
        <p:spPr>
          <a:xfrm>
            <a:off x="1274366" y="1382546"/>
            <a:ext cx="9384109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椭圆 2"/>
          <p:cNvSpPr/>
          <p:nvPr/>
        </p:nvSpPr>
        <p:spPr>
          <a:xfrm>
            <a:off x="1408430" y="1938223"/>
            <a:ext cx="1836014" cy="1836014"/>
          </a:xfrm>
          <a:prstGeom prst="ellipse">
            <a:avLst/>
          </a:prstGeom>
          <a:gradFill>
            <a:gsLst>
              <a:gs pos="36000">
                <a:srgbClr val="FF0000"/>
              </a:gs>
              <a:gs pos="0">
                <a:srgbClr val="FE4444"/>
              </a:gs>
              <a:gs pos="100000">
                <a:schemeClr val="accent4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 descr="anxinqiao加光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7204" y="2103438"/>
            <a:ext cx="589915" cy="150558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083945" y="4159885"/>
            <a:ext cx="2072005" cy="2030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/>
              <a:t>NB</a:t>
            </a:r>
            <a:r>
              <a:rPr lang="zh-CN" altLang="en-US" b="1"/>
              <a:t>家庭</a:t>
            </a:r>
            <a:r>
              <a:rPr lang="zh-CN" altLang="en-US"/>
              <a:t>智能门锁</a:t>
            </a:r>
          </a:p>
          <a:p>
            <a:pPr algn="l"/>
            <a:endParaRPr lang="zh-CN" altLang="en-US"/>
          </a:p>
          <a:p>
            <a:pPr algn="l"/>
            <a:r>
              <a:rPr lang="zh-CN" altLang="en-US"/>
              <a:t>中国城市家庭</a:t>
            </a:r>
            <a:r>
              <a:rPr lang="en-US" altLang="zh-CN"/>
              <a:t>2.4</a:t>
            </a:r>
            <a:r>
              <a:rPr lang="zh-CN" altLang="en-US"/>
              <a:t>亿</a:t>
            </a:r>
          </a:p>
          <a:p>
            <a:pPr algn="l"/>
            <a:r>
              <a:rPr lang="zh-CN" altLang="en-US"/>
              <a:t>智能门锁已经安装</a:t>
            </a:r>
          </a:p>
          <a:p>
            <a:pPr algn="l"/>
            <a:r>
              <a:rPr lang="en-US" altLang="zh-CN"/>
              <a:t>4.36%</a:t>
            </a:r>
            <a:r>
              <a:rPr lang="zh-CN" altLang="en-US"/>
              <a:t>市场规模达</a:t>
            </a:r>
          </a:p>
          <a:p>
            <a:pPr algn="l"/>
            <a:r>
              <a: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2400</a:t>
            </a:r>
            <a:r>
              <a:rPr lang="zh-CN" altLang="en-US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亿元</a:t>
            </a:r>
          </a:p>
        </p:txBody>
      </p:sp>
      <p:sp>
        <p:nvSpPr>
          <p:cNvPr id="11" name="椭圆 10"/>
          <p:cNvSpPr/>
          <p:nvPr/>
        </p:nvSpPr>
        <p:spPr>
          <a:xfrm>
            <a:off x="9080068" y="1938223"/>
            <a:ext cx="1836014" cy="1836014"/>
          </a:xfrm>
          <a:prstGeom prst="ellipse">
            <a:avLst/>
          </a:prstGeom>
          <a:gradFill>
            <a:gsLst>
              <a:gs pos="36000">
                <a:srgbClr val="FF0000"/>
              </a:gs>
              <a:gs pos="0">
                <a:srgbClr val="FE4444"/>
              </a:gs>
              <a:gs pos="100000">
                <a:schemeClr val="accent4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 descr="烟感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114" y="2002790"/>
            <a:ext cx="1706880" cy="170688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9079865" y="4159885"/>
            <a:ext cx="1843405" cy="2030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/>
              <a:t>NB</a:t>
            </a:r>
            <a:r>
              <a:rPr lang="zh-CN" altLang="en-US"/>
              <a:t>智能消防烟感</a:t>
            </a:r>
          </a:p>
          <a:p>
            <a:endParaRPr lang="zh-CN" altLang="en-US"/>
          </a:p>
          <a:p>
            <a:r>
              <a:rPr lang="zh-CN" altLang="en-US"/>
              <a:t>中国城市</a:t>
            </a:r>
            <a:r>
              <a:rPr lang="en-US" altLang="zh-CN"/>
              <a:t>2.4</a:t>
            </a:r>
            <a:r>
              <a:rPr lang="zh-CN" altLang="en-US"/>
              <a:t>亿户</a:t>
            </a:r>
          </a:p>
          <a:p>
            <a:r>
              <a:rPr lang="en-US" altLang="zh-CN"/>
              <a:t>NB</a:t>
            </a:r>
            <a:r>
              <a:rPr lang="zh-CN" altLang="en-US"/>
              <a:t>智能市场空白</a:t>
            </a:r>
            <a:endParaRPr lang="en-US" altLang="zh-CN"/>
          </a:p>
          <a:p>
            <a:r>
              <a:rPr lang="zh-CN" altLang="en-US"/>
              <a:t>市场规模达</a:t>
            </a:r>
          </a:p>
          <a:p>
            <a:r>
              <a: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1000</a:t>
            </a:r>
            <a:r>
              <a:rPr lang="zh-CN" altLang="en-US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亿元</a:t>
            </a:r>
          </a:p>
        </p:txBody>
      </p:sp>
      <p:sp>
        <p:nvSpPr>
          <p:cNvPr id="14" name="椭圆 13"/>
          <p:cNvSpPr/>
          <p:nvPr/>
        </p:nvSpPr>
        <p:spPr>
          <a:xfrm>
            <a:off x="3987394" y="1938223"/>
            <a:ext cx="1835785" cy="1836014"/>
          </a:xfrm>
          <a:prstGeom prst="ellipse">
            <a:avLst/>
          </a:prstGeom>
          <a:gradFill>
            <a:gsLst>
              <a:gs pos="36000">
                <a:srgbClr val="FF0000"/>
              </a:gs>
              <a:gs pos="0">
                <a:srgbClr val="FE4444"/>
              </a:gs>
              <a:gs pos="100000">
                <a:schemeClr val="accent4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5" name="图片 14" descr="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8469" y="2130743"/>
            <a:ext cx="706755" cy="1450975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3946525" y="4159885"/>
            <a:ext cx="2137410" cy="17532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/>
              <a:t>NB</a:t>
            </a:r>
            <a:r>
              <a:rPr lang="zh-CN" altLang="en-US" b="1"/>
              <a:t>廉租房</a:t>
            </a:r>
            <a:r>
              <a:rPr lang="zh-CN" altLang="en-US"/>
              <a:t>智能门锁</a:t>
            </a:r>
          </a:p>
          <a:p>
            <a:endParaRPr lang="zh-CN" altLang="en-US"/>
          </a:p>
          <a:p>
            <a:pPr algn="ctr"/>
            <a:r>
              <a:rPr lang="zh-CN" altLang="en-US"/>
              <a:t>中国廉租房</a:t>
            </a:r>
            <a:r>
              <a:rPr lang="en-US" altLang="zh-CN"/>
              <a:t>2</a:t>
            </a:r>
            <a:r>
              <a:rPr lang="zh-CN" altLang="en-US"/>
              <a:t>千万户</a:t>
            </a:r>
          </a:p>
          <a:p>
            <a:r>
              <a:rPr lang="zh-CN" altLang="en-US"/>
              <a:t>市场规模达</a:t>
            </a:r>
          </a:p>
          <a:p>
            <a:r>
              <a: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200</a:t>
            </a:r>
            <a:r>
              <a:rPr lang="zh-CN" altLang="en-US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亿元</a:t>
            </a:r>
          </a:p>
        </p:txBody>
      </p:sp>
      <p:sp>
        <p:nvSpPr>
          <p:cNvPr id="17" name="椭圆 16"/>
          <p:cNvSpPr/>
          <p:nvPr/>
        </p:nvSpPr>
        <p:spPr>
          <a:xfrm>
            <a:off x="6566129" y="1938223"/>
            <a:ext cx="1835785" cy="1836014"/>
          </a:xfrm>
          <a:prstGeom prst="ellipse">
            <a:avLst/>
          </a:prstGeom>
          <a:gradFill>
            <a:gsLst>
              <a:gs pos="36000">
                <a:srgbClr val="FF0000"/>
              </a:gs>
              <a:gs pos="0">
                <a:srgbClr val="FE4444"/>
              </a:gs>
              <a:gs pos="100000">
                <a:schemeClr val="accent4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8" name="图片 17" descr="H:\安心桥\NB-IOT\智能锁\酒店门锁\2.png2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7065124" y="2012315"/>
            <a:ext cx="891540" cy="1725930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6268085" y="4159885"/>
            <a:ext cx="2815590" cy="17532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/>
              <a:t>NB</a:t>
            </a:r>
            <a:r>
              <a:rPr lang="zh-CN" altLang="en-US" b="1"/>
              <a:t>民宿酒店</a:t>
            </a:r>
            <a:r>
              <a:rPr lang="zh-CN" altLang="en-US"/>
              <a:t>智能门锁</a:t>
            </a:r>
          </a:p>
          <a:p>
            <a:endParaRPr lang="zh-CN" altLang="en-US"/>
          </a:p>
          <a:p>
            <a:pPr algn="ctr"/>
            <a:r>
              <a:rPr lang="en-US" altLang="zh-CN"/>
              <a:t>600</a:t>
            </a:r>
            <a:r>
              <a:rPr lang="zh-CN" altLang="en-US"/>
              <a:t>万户（美团、携程等）</a:t>
            </a:r>
          </a:p>
          <a:p>
            <a:r>
              <a:rPr lang="zh-CN" altLang="en-US"/>
              <a:t>市场规模达</a:t>
            </a:r>
          </a:p>
          <a:p>
            <a:r>
              <a: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100</a:t>
            </a:r>
            <a:r>
              <a:rPr lang="zh-CN" altLang="en-US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亿元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9933941" y="395501"/>
            <a:ext cx="225806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安心桥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-NB-IOT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物联网系统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华文细黑" panose="02010600040101010101" charset="-122"/>
              <a:ea typeface="华文细黑" panose="02010600040101010101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0" y="753534"/>
            <a:ext cx="12192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12"/>
          <p:cNvSpPr>
            <a:spLocks noChangeArrowheads="1"/>
          </p:cNvSpPr>
          <p:nvPr/>
        </p:nvSpPr>
        <p:spPr bwMode="auto">
          <a:xfrm>
            <a:off x="393700" y="158750"/>
            <a:ext cx="2628900" cy="489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08" tIns="60955" rIns="121908" bIns="60955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我们取得的成绩</a:t>
            </a:r>
          </a:p>
        </p:txBody>
      </p:sp>
      <p:pic>
        <p:nvPicPr>
          <p:cNvPr id="16" name="图片 15" descr="电信入网证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7470" y="923925"/>
            <a:ext cx="2936875" cy="21336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126490" y="3128645"/>
            <a:ext cx="3727450" cy="21685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/>
              <a:t>1</a:t>
            </a:r>
            <a:r>
              <a:rPr lang="zh-CN" altLang="en-US"/>
              <a:t>、活动电信入网许可证</a:t>
            </a:r>
          </a:p>
          <a:p>
            <a:pPr fontAlgn="auto">
              <a:lnSpc>
                <a:spcPct val="150000"/>
              </a:lnSpc>
            </a:pPr>
            <a:r>
              <a:rPr lang="en-US" altLang="zh-CN"/>
              <a:t>2</a:t>
            </a:r>
            <a:r>
              <a:rPr lang="zh-CN" altLang="en-US"/>
              <a:t>、通过公安部检查中心检合格报告</a:t>
            </a:r>
          </a:p>
          <a:p>
            <a:pPr fontAlgn="auto">
              <a:lnSpc>
                <a:spcPct val="150000"/>
              </a:lnSpc>
            </a:pPr>
            <a:r>
              <a:rPr lang="en-US" altLang="zh-CN"/>
              <a:t>3</a:t>
            </a:r>
            <a:r>
              <a:rPr lang="zh-CN" altLang="en-US"/>
              <a:t>、两项发明专利</a:t>
            </a:r>
          </a:p>
          <a:p>
            <a:pPr fontAlgn="auto">
              <a:lnSpc>
                <a:spcPct val="150000"/>
              </a:lnSpc>
            </a:pPr>
            <a:r>
              <a:rPr lang="en-US" altLang="zh-CN"/>
              <a:t>4</a:t>
            </a:r>
            <a:r>
              <a:rPr lang="zh-CN" altLang="en-US"/>
              <a:t>、软件、硬件独立开发</a:t>
            </a:r>
          </a:p>
          <a:p>
            <a:pPr fontAlgn="auto">
              <a:lnSpc>
                <a:spcPct val="150000"/>
              </a:lnSpc>
            </a:pPr>
            <a:r>
              <a:rPr lang="en-US" altLang="zh-CN"/>
              <a:t>5</a:t>
            </a:r>
            <a:r>
              <a:rPr lang="zh-CN" altLang="en-US"/>
              <a:t>、中国电信物联联盟成员</a:t>
            </a:r>
          </a:p>
        </p:txBody>
      </p:sp>
      <p:pic>
        <p:nvPicPr>
          <p:cNvPr id="8" name="图片 7" descr="天久0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3450" y="702310"/>
            <a:ext cx="4001135" cy="552767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6287135" y="3128645"/>
            <a:ext cx="5185410" cy="2584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/>
              <a:t>1</a:t>
            </a:r>
            <a:r>
              <a:rPr lang="zh-CN" altLang="en-US"/>
              <a:t>、</a:t>
            </a:r>
            <a:r>
              <a:rPr lang="en-US" altLang="zh-CN"/>
              <a:t>NB</a:t>
            </a:r>
            <a:r>
              <a:rPr lang="zh-CN" altLang="en-US"/>
              <a:t>产品入围电信阳光采购（按宽带送</a:t>
            </a:r>
            <a:r>
              <a:rPr lang="en-US" altLang="zh-CN"/>
              <a:t>NB</a:t>
            </a:r>
            <a:r>
              <a:rPr lang="zh-CN" altLang="en-US"/>
              <a:t>门锁）</a:t>
            </a:r>
          </a:p>
          <a:p>
            <a:pPr fontAlgn="auto">
              <a:lnSpc>
                <a:spcPct val="150000"/>
              </a:lnSpc>
            </a:pPr>
            <a:r>
              <a:rPr lang="en-US" altLang="zh-CN"/>
              <a:t>2</a:t>
            </a:r>
            <a:r>
              <a:rPr lang="zh-CN" altLang="en-US"/>
              <a:t>、中国航天作为四川总代理意向订货</a:t>
            </a:r>
            <a:r>
              <a:rPr lang="en-US" altLang="zh-CN"/>
              <a:t>6</a:t>
            </a:r>
            <a:r>
              <a:rPr lang="zh-CN" altLang="en-US"/>
              <a:t>万台，</a:t>
            </a:r>
          </a:p>
          <a:p>
            <a:pPr fontAlgn="auto">
              <a:lnSpc>
                <a:spcPct val="150000"/>
              </a:lnSpc>
            </a:pPr>
            <a:r>
              <a:rPr lang="zh-CN" altLang="en-US"/>
              <a:t>已经首批</a:t>
            </a:r>
            <a:r>
              <a:rPr lang="en-US" altLang="zh-CN"/>
              <a:t>2</a:t>
            </a:r>
            <a:r>
              <a:rPr lang="zh-CN" altLang="en-US"/>
              <a:t>千台</a:t>
            </a:r>
          </a:p>
          <a:p>
            <a:pPr fontAlgn="auto">
              <a:lnSpc>
                <a:spcPct val="150000"/>
              </a:lnSpc>
            </a:pPr>
            <a:r>
              <a:rPr lang="en-US" altLang="zh-CN"/>
              <a:t>3</a:t>
            </a:r>
            <a:r>
              <a:rPr lang="zh-CN" altLang="en-US"/>
              <a:t>、四川广电集采协议年计划</a:t>
            </a:r>
            <a:r>
              <a:rPr lang="en-US" altLang="zh-CN"/>
              <a:t>2</a:t>
            </a:r>
            <a:r>
              <a:rPr lang="zh-CN" altLang="en-US"/>
              <a:t>万台</a:t>
            </a:r>
          </a:p>
          <a:p>
            <a:pPr fontAlgn="auto">
              <a:lnSpc>
                <a:spcPct val="150000"/>
              </a:lnSpc>
            </a:pPr>
            <a:r>
              <a:rPr lang="en-US" altLang="zh-CN"/>
              <a:t>4</a:t>
            </a:r>
            <a:r>
              <a:rPr lang="zh-CN" altLang="en-US"/>
              <a:t>、红星美凯龙、居然之家、保利意向协议</a:t>
            </a:r>
            <a:r>
              <a:rPr lang="en-US" altLang="zh-CN"/>
              <a:t>6</a:t>
            </a:r>
            <a:r>
              <a:rPr lang="zh-CN" altLang="en-US"/>
              <a:t>万台</a:t>
            </a:r>
          </a:p>
          <a:p>
            <a:pPr fontAlgn="auto">
              <a:lnSpc>
                <a:spcPct val="150000"/>
              </a:lnSpc>
            </a:pPr>
            <a:r>
              <a:rPr lang="en-US" altLang="zh-CN"/>
              <a:t>5</a:t>
            </a:r>
            <a:r>
              <a:rPr lang="zh-CN" altLang="en-US"/>
              <a:t>、民宿和廉租房经营者协议</a:t>
            </a:r>
            <a:r>
              <a:rPr lang="en-US" altLang="zh-CN"/>
              <a:t>60</a:t>
            </a:r>
            <a:r>
              <a:rPr lang="zh-CN" altLang="en-US"/>
              <a:t>万台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600835" y="6031865"/>
            <a:ext cx="830580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>
                <a:latin typeface="华康俪金黑W8" panose="020B0809000000000000" charset="-122"/>
                <a:ea typeface="华康俪金黑W8" panose="020B0809000000000000" charset="-122"/>
                <a:cs typeface="华康俪金黑W8" panose="020B0809000000000000" charset="-122"/>
              </a:rPr>
              <a:t>商业模式：自有品牌招募代理、运营商渠道、为其他品牌输出硬件和软件、</a:t>
            </a:r>
            <a:r>
              <a:rPr lang="en-US" altLang="zh-CN">
                <a:latin typeface="华康俪金黑W8" panose="020B0809000000000000" charset="-122"/>
                <a:ea typeface="华康俪金黑W8" panose="020B0809000000000000" charset="-122"/>
                <a:cs typeface="华康俪金黑W8" panose="020B0809000000000000" charset="-122"/>
              </a:rPr>
              <a:t>OEM</a:t>
            </a:r>
            <a:r>
              <a:rPr lang="zh-CN" altLang="en-US">
                <a:latin typeface="华康俪金黑W8" panose="020B0809000000000000" charset="-122"/>
                <a:ea typeface="华康俪金黑W8" panose="020B0809000000000000" charset="-122"/>
                <a:cs typeface="华康俪金黑W8" panose="020B0809000000000000" charset="-122"/>
              </a:rPr>
              <a:t>等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026160" y="1390015"/>
            <a:ext cx="10139680" cy="4584277"/>
            <a:chOff x="1096645" y="1136015"/>
            <a:chExt cx="10139680" cy="4584277"/>
          </a:xfrm>
        </p:grpSpPr>
        <p:graphicFrame>
          <p:nvGraphicFramePr>
            <p:cNvPr id="8" name="表格 7"/>
            <p:cNvGraphicFramePr/>
            <p:nvPr/>
          </p:nvGraphicFramePr>
          <p:xfrm>
            <a:off x="1096645" y="1136015"/>
            <a:ext cx="10139680" cy="4584277"/>
          </p:xfrm>
          <a:graphic>
            <a:graphicData uri="http://schemas.openxmlformats.org/drawingml/2006/table">
              <a:tbl>
                <a:tblPr firstRow="1" bandRow="1">
                  <a:tableStyleId>{74C1A8A3-306A-4EB7-A6B1-4F7E0EB9C5D6}</a:tableStyleId>
                </a:tblPr>
                <a:tblGrid>
                  <a:gridCol w="1267460"/>
                  <a:gridCol w="1267460"/>
                  <a:gridCol w="1267460"/>
                  <a:gridCol w="1267460"/>
                  <a:gridCol w="1267460"/>
                  <a:gridCol w="1267460"/>
                  <a:gridCol w="1267460"/>
                  <a:gridCol w="1267460"/>
                </a:tblGrid>
                <a:tr h="853652"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zh-CN" altLang="en-US" sz="1600" dirty="0"/>
                          <a:t>公司名称</a:t>
                        </a:r>
                        <a:endPara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endParaRP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zh-CN" altLang="en-US" sz="1600" dirty="0"/>
                          <a:t>从事时间</a:t>
                        </a:r>
                        <a:endPara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endParaRP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zh-CN" altLang="en-US" sz="1600" dirty="0"/>
                          <a:t>模式</a:t>
                        </a:r>
                        <a:endPara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endParaRP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zh-CN" altLang="en-US" sz="1600" dirty="0"/>
                          <a:t>云管理</a:t>
                        </a:r>
                        <a:endPara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endParaRP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zh-CN" altLang="en-US" sz="1600" dirty="0"/>
                          <a:t>开发能力</a:t>
                        </a:r>
                        <a:endPara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endParaRP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zh-CN" altLang="en-US" sz="1600" dirty="0"/>
                          <a:t>门锁类型</a:t>
                        </a:r>
                        <a:endPara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endParaRP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zh-CN" altLang="en-US" sz="1600" dirty="0"/>
                          <a:t>微信公众号</a:t>
                        </a:r>
                      </a:p>
                      <a:p>
                        <a:pPr algn="ctr">
                          <a:buNone/>
                        </a:pPr>
                        <a:r>
                          <a:rPr lang="en-US" altLang="zh-CN" sz="1600" dirty="0"/>
                          <a:t>APP</a:t>
                        </a:r>
                        <a:endPara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endParaRP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zh-CN" altLang="en-US" sz="1600" dirty="0"/>
                          <a:t>对接其他品牌</a:t>
                        </a:r>
                        <a:endPara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endParaRPr>
                      </a:p>
                    </a:txBody>
                    <a:tcPr anchor="ctr"/>
                  </a:tc>
                </a:tr>
                <a:tr h="1188720">
                  <a:tc>
                    <a:txBody>
                      <a:bodyPr/>
                      <a:lstStyle/>
                      <a:p>
                        <a:pPr>
                          <a:buNone/>
                        </a:pPr>
                        <a:endParaRPr lang="zh-CN" altLang="en-US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en-US" altLang="zh-CN" sz="1400" dirty="0" smtClean="0"/>
                          <a:t>15</a:t>
                        </a:r>
                        <a:r>
                          <a:rPr lang="zh-CN" altLang="en-US" sz="1400" dirty="0" smtClean="0"/>
                          <a:t>年</a:t>
                        </a:r>
                        <a:endParaRPr lang="en-US" altLang="zh-CN" sz="1400" dirty="0" smtClean="0"/>
                      </a:p>
                      <a:p>
                        <a:pPr algn="ctr">
                          <a:buNone/>
                        </a:pPr>
                        <a:r>
                          <a:rPr lang="en-US" altLang="zh-CN" sz="1400" dirty="0" smtClean="0"/>
                          <a:t>(</a:t>
                        </a:r>
                        <a:r>
                          <a:rPr lang="zh-CN" altLang="en-US" sz="1400" dirty="0"/>
                          <a:t>基于智能硬件、软件开发应用</a:t>
                        </a:r>
                        <a:r>
                          <a:rPr lang="en-US" altLang="zh-CN" sz="1400" dirty="0"/>
                          <a:t>)</a:t>
                        </a: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zh-CN" sz="1400" dirty="0"/>
                          <a:t>运营商渠道</a:t>
                        </a:r>
                        <a:r>
                          <a:rPr lang="en-US" altLang="zh-CN" sz="1400" dirty="0"/>
                          <a:t>+</a:t>
                        </a:r>
                        <a:r>
                          <a:rPr lang="zh-CN" altLang="en-US" sz="1400" dirty="0"/>
                          <a:t>线上</a:t>
                        </a:r>
                        <a:r>
                          <a:rPr lang="en-US" altLang="zh-CN" sz="1400" dirty="0"/>
                          <a:t>+</a:t>
                        </a:r>
                        <a:r>
                          <a:rPr lang="zh-CN" altLang="en-US" sz="1400" dirty="0"/>
                          <a:t>线下行业渠道</a:t>
                        </a: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zh-CN" sz="1400" dirty="0" smtClean="0"/>
                          <a:t>电信</a:t>
                        </a:r>
                        <a:r>
                          <a:rPr lang="zh-CN" sz="1400" dirty="0"/>
                          <a:t>物联云</a:t>
                        </a:r>
                        <a:r>
                          <a:rPr lang="en-US" altLang="zh-CN" sz="1400" dirty="0"/>
                          <a:t>IOT</a:t>
                        </a:r>
                        <a:r>
                          <a:rPr lang="zh-CN" altLang="en-US" sz="1400" dirty="0"/>
                          <a:t>、安心桥私有云</a:t>
                        </a:r>
                        <a:r>
                          <a:rPr lang="en-US" altLang="zh-CN" sz="1400" dirty="0"/>
                          <a:t>IOT</a:t>
                        </a: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zh-CN" sz="1400" dirty="0" smtClean="0"/>
                          <a:t>软件</a:t>
                        </a:r>
                        <a:endParaRPr lang="zh-CN" sz="1400" dirty="0"/>
                      </a:p>
                      <a:p>
                        <a:pPr algn="ctr">
                          <a:buNone/>
                        </a:pPr>
                        <a:r>
                          <a:rPr lang="zh-CN" sz="1400" dirty="0"/>
                          <a:t>硬件</a:t>
                        </a:r>
                      </a:p>
                      <a:p>
                        <a:pPr algn="ctr">
                          <a:buNone/>
                        </a:pPr>
                        <a:r>
                          <a:rPr lang="zh-CN" sz="1400" dirty="0"/>
                          <a:t>开发能力</a:t>
                        </a: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en-US" altLang="zh-CN" sz="1400" dirty="0" smtClean="0"/>
                          <a:t>NB-IOT</a:t>
                        </a:r>
                        <a:endParaRPr lang="en-US" altLang="zh-CN" sz="1400" dirty="0"/>
                      </a:p>
                      <a:p>
                        <a:pPr algn="ctr">
                          <a:buNone/>
                        </a:pPr>
                        <a:r>
                          <a:rPr lang="zh-CN" altLang="en-US" sz="1400" dirty="0" smtClean="0">
                            <a:sym typeface="+mn-ea"/>
                          </a:rPr>
                          <a:t>普通</a:t>
                        </a:r>
                        <a:r>
                          <a:rPr lang="zh-CN" altLang="en-US" sz="1400" dirty="0">
                            <a:sym typeface="+mn-ea"/>
                          </a:rPr>
                          <a:t>智能锁</a:t>
                        </a:r>
                        <a:endParaRPr lang="zh-CN" altLang="en-US" sz="1400" dirty="0"/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endParaRPr lang="zh-CN" altLang="en-US" sz="1400" dirty="0"/>
                      </a:p>
                      <a:p>
                        <a:pPr algn="ctr">
                          <a:buNone/>
                        </a:pPr>
                        <a:r>
                          <a:rPr lang="zh-CN" altLang="en-US" sz="1400" dirty="0"/>
                          <a:t>微信端</a:t>
                        </a:r>
                      </a:p>
                      <a:p>
                        <a:pPr algn="ctr">
                          <a:buNone/>
                        </a:pPr>
                        <a:r>
                          <a:rPr lang="en-US" altLang="zh-CN" sz="1400" dirty="0"/>
                          <a:t>APP</a:t>
                        </a: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en-US" altLang="zh-CN" sz="1400" dirty="0">
                            <a:sym typeface="+mn-ea"/>
                          </a:rPr>
                          <a:t>API</a:t>
                        </a:r>
                      </a:p>
                      <a:p>
                        <a:pPr algn="ctr">
                          <a:buNone/>
                        </a:pPr>
                        <a:r>
                          <a:rPr lang="en-US" altLang="zh-CN" sz="1400" dirty="0">
                            <a:sym typeface="+mn-ea"/>
                          </a:rPr>
                          <a:t>SDK</a:t>
                        </a:r>
                      </a:p>
                      <a:p>
                        <a:pPr algn="ctr">
                          <a:buNone/>
                        </a:pPr>
                        <a:r>
                          <a:rPr lang="zh-CN" altLang="en-US" sz="1400" dirty="0">
                            <a:sym typeface="+mn-ea"/>
                          </a:rPr>
                          <a:t>云对云</a:t>
                        </a:r>
                        <a:endParaRPr lang="zh-CN" altLang="en-US" sz="1400" dirty="0"/>
                      </a:p>
                    </a:txBody>
                    <a:tcPr anchor="ctr"/>
                  </a:tc>
                </a:tr>
                <a:tr h="1134110">
                  <a:tc>
                    <a:txBody>
                      <a:bodyPr/>
                      <a:lstStyle/>
                      <a:p>
                        <a:pPr>
                          <a:buNone/>
                        </a:pPr>
                        <a:endParaRPr lang="zh-CN" altLang="en-US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en-US" altLang="zh-CN" sz="1400" dirty="0"/>
                          <a:t>2</a:t>
                        </a:r>
                        <a:r>
                          <a:rPr lang="zh-CN" altLang="en-US" sz="1400" dirty="0"/>
                          <a:t>年</a:t>
                        </a: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zh-CN" sz="1400" dirty="0">
                            <a:sym typeface="+mn-ea"/>
                          </a:rPr>
                          <a:t>无运营商渠道</a:t>
                        </a:r>
                      </a:p>
                      <a:p>
                        <a:pPr algn="ctr">
                          <a:buNone/>
                        </a:pPr>
                        <a:r>
                          <a:rPr lang="zh-CN" sz="1400" dirty="0">
                            <a:sym typeface="+mn-ea"/>
                          </a:rPr>
                          <a:t>线上</a:t>
                        </a:r>
                      </a:p>
                      <a:p>
                        <a:pPr algn="ctr">
                          <a:buNone/>
                        </a:pPr>
                        <a:r>
                          <a:rPr lang="zh-CN" sz="1400" dirty="0">
                            <a:sym typeface="+mn-ea"/>
                          </a:rPr>
                          <a:t>线</a:t>
                        </a:r>
                        <a:r>
                          <a:rPr lang="zh-CN" sz="1400" dirty="0" smtClean="0">
                            <a:sym typeface="+mn-ea"/>
                          </a:rPr>
                          <a:t>下</a:t>
                        </a:r>
                        <a:endParaRPr lang="zh-CN" sz="1400" dirty="0">
                          <a:sym typeface="+mn-ea"/>
                        </a:endParaRP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zh-CN" altLang="en-US" sz="1400" dirty="0"/>
                          <a:t>外包技术开发能力</a:t>
                        </a: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zh-CN" altLang="en-US" sz="1400" dirty="0"/>
                          <a:t>无</a:t>
                        </a: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en-US" altLang="zh-CN" sz="1400" dirty="0" smtClean="0">
                            <a:sym typeface="+mn-ea"/>
                          </a:rPr>
                          <a:t>NB-IOT</a:t>
                        </a:r>
                        <a:endParaRPr lang="zh-CN" altLang="en-US" sz="1400" dirty="0">
                          <a:sym typeface="+mn-ea"/>
                        </a:endParaRPr>
                      </a:p>
                      <a:p>
                        <a:pPr algn="ctr">
                          <a:buNone/>
                        </a:pPr>
                        <a:r>
                          <a:rPr lang="zh-CN" altLang="en-US" sz="1400" dirty="0">
                            <a:sym typeface="+mn-ea"/>
                          </a:rPr>
                          <a:t>普通智能锁</a:t>
                        </a:r>
                      </a:p>
                      <a:p>
                        <a:pPr algn="ctr">
                          <a:buNone/>
                        </a:pPr>
                        <a:endParaRPr lang="zh-CN" altLang="en-US" sz="1400" dirty="0"/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en-US" sz="1400" dirty="0"/>
                          <a:t>APP</a:t>
                        </a: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zh-CN" altLang="en-US" sz="1400" dirty="0"/>
                          <a:t>无</a:t>
                        </a:r>
                      </a:p>
                    </a:txBody>
                    <a:tcPr anchor="ctr"/>
                  </a:tc>
                </a:tr>
                <a:tr h="1407795">
                  <a:tc>
                    <a:txBody>
                      <a:bodyPr/>
                      <a:lstStyle/>
                      <a:p>
                        <a:pPr>
                          <a:buNone/>
                        </a:pPr>
                        <a:endParaRPr lang="zh-CN" altLang="en-US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en-US" altLang="zh-CN" sz="1400"/>
                          <a:t>3</a:t>
                        </a:r>
                        <a:r>
                          <a:rPr lang="zh-CN" altLang="en-US" sz="1400"/>
                          <a:t>年</a:t>
                        </a: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zh-CN" sz="1400" dirty="0">
                            <a:sym typeface="+mn-ea"/>
                          </a:rPr>
                          <a:t>运营商渠道（未量产出货）</a:t>
                        </a:r>
                        <a:r>
                          <a:rPr lang="en-US" altLang="zh-CN" sz="1400" dirty="0">
                            <a:sym typeface="+mn-ea"/>
                          </a:rPr>
                          <a:t>+</a:t>
                        </a:r>
                        <a:r>
                          <a:rPr lang="zh-CN" altLang="en-US" sz="1400" dirty="0">
                            <a:sym typeface="+mn-ea"/>
                          </a:rPr>
                          <a:t>线上</a:t>
                        </a:r>
                        <a:r>
                          <a:rPr lang="en-US" altLang="zh-CN" sz="1400" dirty="0">
                            <a:sym typeface="+mn-ea"/>
                          </a:rPr>
                          <a:t>+</a:t>
                        </a:r>
                        <a:r>
                          <a:rPr lang="zh-CN" altLang="en-US" sz="1400" dirty="0">
                            <a:sym typeface="+mn-ea"/>
                          </a:rPr>
                          <a:t>线下行业渠道</a:t>
                        </a:r>
                        <a:endParaRPr lang="zh-CN" altLang="en-US" sz="1400" dirty="0"/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zh-CN" altLang="en-US" sz="1400" dirty="0"/>
                          <a:t>无</a:t>
                        </a: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zh-CN" altLang="en-US" sz="1400" dirty="0"/>
                          <a:t>无</a:t>
                        </a: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en-US" altLang="zh-CN" sz="1400" dirty="0" smtClean="0">
                            <a:sym typeface="+mn-ea"/>
                          </a:rPr>
                          <a:t>NB-IOT</a:t>
                        </a:r>
                        <a:endParaRPr lang="zh-CN" altLang="en-US" sz="1400" dirty="0">
                          <a:sym typeface="+mn-ea"/>
                        </a:endParaRPr>
                      </a:p>
                      <a:p>
                        <a:pPr algn="ctr">
                          <a:buNone/>
                        </a:pPr>
                        <a:r>
                          <a:rPr lang="zh-CN" altLang="en-US" sz="1400" dirty="0">
                            <a:sym typeface="+mn-ea"/>
                          </a:rPr>
                          <a:t>普通智能锁</a:t>
                        </a:r>
                        <a:endParaRPr lang="zh-CN" altLang="en-US" sz="1400" dirty="0"/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en-US" sz="1400" dirty="0"/>
                          <a:t>APP</a:t>
                        </a: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algn="ctr">
                          <a:buNone/>
                        </a:pPr>
                        <a:r>
                          <a:rPr lang="zh-CN" altLang="en-US" sz="1400" dirty="0"/>
                          <a:t>无</a:t>
                        </a:r>
                      </a:p>
                    </a:txBody>
                    <a:tcPr anchor="ctr"/>
                  </a:tc>
                </a:tr>
              </a:tbl>
            </a:graphicData>
          </a:graphic>
        </p:graphicFrame>
        <p:sp>
          <p:nvSpPr>
            <p:cNvPr id="4" name="矩形 2"/>
            <p:cNvSpPr/>
            <p:nvPr/>
          </p:nvSpPr>
          <p:spPr>
            <a:xfrm>
              <a:off x="1153795" y="2079838"/>
              <a:ext cx="1106170" cy="975995"/>
            </a:xfrm>
            <a:custGeom>
              <a:avLst/>
              <a:gdLst/>
              <a:ahLst/>
              <a:cxnLst/>
              <a:rect l="l" t="t" r="r" b="b"/>
              <a:pathLst>
                <a:path w="1036365" h="886811">
                  <a:moveTo>
                    <a:pt x="754039" y="0"/>
                  </a:moveTo>
                  <a:lnTo>
                    <a:pt x="1036365" y="429554"/>
                  </a:lnTo>
                  <a:lnTo>
                    <a:pt x="784530" y="883036"/>
                  </a:lnTo>
                  <a:lnTo>
                    <a:pt x="783106" y="880650"/>
                  </a:lnTo>
                  <a:lnTo>
                    <a:pt x="264749" y="886811"/>
                  </a:lnTo>
                  <a:lnTo>
                    <a:pt x="0" y="443416"/>
                  </a:lnTo>
                  <a:lnTo>
                    <a:pt x="242827" y="5981"/>
                  </a:lnTo>
                  <a:lnTo>
                    <a:pt x="241773" y="4216"/>
                  </a:lnTo>
                  <a:lnTo>
                    <a:pt x="243839" y="419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C9CBC8"/>
                </a:gs>
                <a:gs pos="100000">
                  <a:srgbClr val="FCFCFC"/>
                </a:gs>
              </a:gsLst>
              <a:lin ang="8100000" scaled="1"/>
              <a:tileRect/>
            </a:gradFill>
            <a:ln w="12700">
              <a:gradFill flip="none" rotWithShape="1">
                <a:gsLst>
                  <a:gs pos="0">
                    <a:srgbClr val="FCFDFD"/>
                  </a:gs>
                  <a:gs pos="100000">
                    <a:srgbClr val="CFD4D0"/>
                  </a:gs>
                </a:gsLst>
                <a:lin ang="8100000" scaled="1"/>
                <a:tileRect/>
              </a:gradFill>
            </a:ln>
            <a:effectLst>
              <a:outerShdw blurRad="342900" dist="152400" dir="8100000" algn="tr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 smtClean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安心桥</a:t>
              </a:r>
            </a:p>
          </p:txBody>
        </p:sp>
        <p:sp>
          <p:nvSpPr>
            <p:cNvPr id="9" name="矩形 2"/>
            <p:cNvSpPr/>
            <p:nvPr/>
          </p:nvSpPr>
          <p:spPr>
            <a:xfrm>
              <a:off x="1153795" y="3238501"/>
              <a:ext cx="1106170" cy="975995"/>
            </a:xfrm>
            <a:custGeom>
              <a:avLst/>
              <a:gdLst/>
              <a:ahLst/>
              <a:cxnLst/>
              <a:rect l="l" t="t" r="r" b="b"/>
              <a:pathLst>
                <a:path w="1036365" h="886811">
                  <a:moveTo>
                    <a:pt x="754039" y="0"/>
                  </a:moveTo>
                  <a:lnTo>
                    <a:pt x="1036365" y="429554"/>
                  </a:lnTo>
                  <a:lnTo>
                    <a:pt x="784530" y="883036"/>
                  </a:lnTo>
                  <a:lnTo>
                    <a:pt x="783106" y="880650"/>
                  </a:lnTo>
                  <a:lnTo>
                    <a:pt x="264749" y="886811"/>
                  </a:lnTo>
                  <a:lnTo>
                    <a:pt x="0" y="443416"/>
                  </a:lnTo>
                  <a:lnTo>
                    <a:pt x="242827" y="5981"/>
                  </a:lnTo>
                  <a:lnTo>
                    <a:pt x="241773" y="4216"/>
                  </a:lnTo>
                  <a:lnTo>
                    <a:pt x="243839" y="419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C9CBC8"/>
                </a:gs>
                <a:gs pos="100000">
                  <a:srgbClr val="FCFCFC"/>
                </a:gs>
              </a:gsLst>
              <a:lin ang="8100000" scaled="1"/>
              <a:tileRect/>
            </a:gradFill>
            <a:ln w="12700">
              <a:gradFill flip="none" rotWithShape="1">
                <a:gsLst>
                  <a:gs pos="0">
                    <a:srgbClr val="FCFDFD"/>
                  </a:gs>
                  <a:gs pos="100000">
                    <a:srgbClr val="CFD4D0"/>
                  </a:gs>
                </a:gsLst>
                <a:lin ang="8100000" scaled="1"/>
                <a:tileRect/>
              </a:gradFill>
            </a:ln>
            <a:effectLst>
              <a:outerShdw blurRad="342900" dist="152400" dir="8100000" algn="tr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 smtClean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鹿客</a:t>
              </a:r>
            </a:p>
          </p:txBody>
        </p:sp>
        <p:sp>
          <p:nvSpPr>
            <p:cNvPr id="10" name="矩形 2"/>
            <p:cNvSpPr/>
            <p:nvPr/>
          </p:nvSpPr>
          <p:spPr>
            <a:xfrm>
              <a:off x="1153795" y="4487863"/>
              <a:ext cx="1106170" cy="975995"/>
            </a:xfrm>
            <a:custGeom>
              <a:avLst/>
              <a:gdLst/>
              <a:ahLst/>
              <a:cxnLst/>
              <a:rect l="l" t="t" r="r" b="b"/>
              <a:pathLst>
                <a:path w="1036365" h="886811">
                  <a:moveTo>
                    <a:pt x="754039" y="0"/>
                  </a:moveTo>
                  <a:lnTo>
                    <a:pt x="1036365" y="429554"/>
                  </a:lnTo>
                  <a:lnTo>
                    <a:pt x="784530" y="883036"/>
                  </a:lnTo>
                  <a:lnTo>
                    <a:pt x="783106" y="880650"/>
                  </a:lnTo>
                  <a:lnTo>
                    <a:pt x="264749" y="886811"/>
                  </a:lnTo>
                  <a:lnTo>
                    <a:pt x="0" y="443416"/>
                  </a:lnTo>
                  <a:lnTo>
                    <a:pt x="242827" y="5981"/>
                  </a:lnTo>
                  <a:lnTo>
                    <a:pt x="241773" y="4216"/>
                  </a:lnTo>
                  <a:lnTo>
                    <a:pt x="243839" y="419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C9CBC8"/>
                </a:gs>
                <a:gs pos="100000">
                  <a:srgbClr val="FCFCFC"/>
                </a:gs>
              </a:gsLst>
              <a:lin ang="8100000" scaled="1"/>
              <a:tileRect/>
            </a:gradFill>
            <a:ln w="12700">
              <a:gradFill flip="none" rotWithShape="1">
                <a:gsLst>
                  <a:gs pos="0">
                    <a:srgbClr val="FCFDFD"/>
                  </a:gs>
                  <a:gs pos="100000">
                    <a:srgbClr val="CFD4D0"/>
                  </a:gs>
                </a:gsLst>
                <a:lin ang="8100000" scaled="1"/>
                <a:tileRect/>
              </a:gradFill>
            </a:ln>
            <a:effectLst>
              <a:outerShdw blurRad="342900" dist="152400" dir="8100000" algn="tr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 smtClean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多灵</a:t>
              </a: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9933941" y="395501"/>
            <a:ext cx="225806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安心桥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-NB-IOT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物联网系统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华文细黑" panose="02010600040101010101" charset="-122"/>
              <a:ea typeface="华文细黑" panose="02010600040101010101" charset="-122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0" y="753534"/>
            <a:ext cx="12192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>
            <a:spLocks noChangeArrowheads="1"/>
          </p:cNvSpPr>
          <p:nvPr/>
        </p:nvSpPr>
        <p:spPr bwMode="auto">
          <a:xfrm>
            <a:off x="7253" y="159454"/>
            <a:ext cx="1499815" cy="49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08" tIns="60955" rIns="121908" bIns="60955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竞争分析</a:t>
            </a:r>
            <a:endParaRPr lang="zh-CN" altLang="en-US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矩形 67"/>
          <p:cNvSpPr>
            <a:spLocks noChangeArrowheads="1"/>
          </p:cNvSpPr>
          <p:nvPr/>
        </p:nvSpPr>
        <p:spPr bwMode="auto">
          <a:xfrm>
            <a:off x="716357" y="5092275"/>
            <a:ext cx="2298065" cy="131889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/>
          <a:lstStyle/>
          <a:p>
            <a:pPr algn="l" fontAlgn="auto">
              <a:lnSpc>
                <a:spcPts val="1800"/>
              </a:lnSpc>
              <a:spcBef>
                <a:spcPct val="0"/>
              </a:spcBef>
            </a:pPr>
            <a:r>
              <a:rPr lang="en-US" sz="1200" cap="all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20</a:t>
            </a:r>
            <a:r>
              <a:rPr lang="zh-CN" altLang="en-US" sz="1200" cap="all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多年互联网经验，曾在联想、华为、韩国现代任职高管，硬件、软件高级工程师，从事软件、硬件、互联网公司经营及管理</a:t>
            </a:r>
            <a:r>
              <a:rPr lang="en-US" altLang="zh-CN" sz="1200" cap="all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20</a:t>
            </a:r>
            <a:r>
              <a:rPr lang="zh-CN" altLang="en-US" sz="1200" cap="all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多年，负责的智能产品达</a:t>
            </a:r>
            <a:r>
              <a:rPr lang="en-US" altLang="zh-CN" sz="1200" cap="all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100</a:t>
            </a:r>
            <a:r>
              <a:rPr lang="zh-CN" altLang="en-US" sz="1200" cap="all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个以上，曾互联网流量做到日均</a:t>
            </a:r>
            <a:r>
              <a:rPr lang="en-US" altLang="zh-CN" sz="1200" cap="all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4</a:t>
            </a:r>
            <a:r>
              <a:rPr lang="zh-CN" altLang="en-US" sz="1200" cap="all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仟万</a:t>
            </a:r>
            <a:r>
              <a:rPr lang="en-US" altLang="zh-CN" sz="1200" cap="all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UV</a:t>
            </a:r>
            <a:r>
              <a:rPr lang="zh-CN" altLang="en-US" sz="1200" cap="all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，百度搜</a:t>
            </a:r>
            <a:r>
              <a:rPr lang="en-US" altLang="zh-CN" sz="1200" cap="all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“</a:t>
            </a:r>
            <a:r>
              <a:rPr lang="zh-CN" altLang="en-US" sz="1200" cap="all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乐天惠王邦宇</a:t>
            </a:r>
            <a:r>
              <a:rPr lang="en-US" altLang="zh-CN" sz="1200" cap="all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”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1254949" y="4021624"/>
            <a:ext cx="1111429" cy="307777"/>
            <a:chOff x="1815980" y="4041197"/>
            <a:chExt cx="1111429" cy="307777"/>
          </a:xfrm>
        </p:grpSpPr>
        <p:sp>
          <p:nvSpPr>
            <p:cNvPr id="57" name="矩形 56"/>
            <p:cNvSpPr>
              <a:spLocks noChangeArrowheads="1"/>
            </p:cNvSpPr>
            <p:nvPr/>
          </p:nvSpPr>
          <p:spPr bwMode="auto">
            <a:xfrm>
              <a:off x="1901487" y="4041197"/>
              <a:ext cx="1025922" cy="307777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/>
            <a:lstStyle/>
            <a:p>
              <a:pPr algn="ctr">
                <a:spcBef>
                  <a:spcPct val="0"/>
                </a:spcBef>
              </a:pPr>
              <a:r>
                <a:rPr lang="zh-CN" altLang="en-US" b="1" cap="all" dirty="0">
                  <a:latin typeface="微软雅黑" panose="020B0503020204020204" pitchFamily="34" charset="-122"/>
                  <a:ea typeface="微软雅黑" panose="020B0503020204020204" pitchFamily="34" charset="-122"/>
                  <a:cs typeface="+mj-cs"/>
                </a:rPr>
                <a:t>王邦宇</a:t>
              </a:r>
            </a:p>
          </p:txBody>
        </p:sp>
        <p:sp>
          <p:nvSpPr>
            <p:cNvPr id="69" name="圆角矩形 68"/>
            <p:cNvSpPr/>
            <p:nvPr/>
          </p:nvSpPr>
          <p:spPr>
            <a:xfrm rot="18926425">
              <a:off x="1815980" y="4109579"/>
              <a:ext cx="171015" cy="171015"/>
            </a:xfrm>
            <a:prstGeom prst="roundRect">
              <a:avLst/>
            </a:prstGeom>
            <a:solidFill>
              <a:schemeClr val="tx1"/>
            </a:solidFill>
            <a:ln>
              <a:gradFill flip="none" rotWithShape="1">
                <a:gsLst>
                  <a:gs pos="0">
                    <a:srgbClr val="FCFDFD"/>
                  </a:gs>
                  <a:gs pos="100000">
                    <a:srgbClr val="CFD4D0"/>
                  </a:gs>
                </a:gsLst>
                <a:lin ang="8100000" scaled="1"/>
                <a:tileRect/>
              </a:gradFill>
            </a:ln>
            <a:effectLst>
              <a:outerShdw blurRad="342900" dist="152400" dir="8100000" algn="tr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078482" y="4472459"/>
            <a:ext cx="1449122" cy="560657"/>
            <a:chOff x="1655469" y="4549225"/>
            <a:chExt cx="1449122" cy="560657"/>
          </a:xfrm>
        </p:grpSpPr>
        <p:sp>
          <p:nvSpPr>
            <p:cNvPr id="59" name="矩形 58"/>
            <p:cNvSpPr>
              <a:spLocks noChangeArrowheads="1"/>
            </p:cNvSpPr>
            <p:nvPr/>
          </p:nvSpPr>
          <p:spPr bwMode="auto">
            <a:xfrm>
              <a:off x="1962646" y="4671737"/>
              <a:ext cx="1025922" cy="307777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/>
            <a:lstStyle/>
            <a:p>
              <a:pPr algn="ctr">
                <a:spcBef>
                  <a:spcPct val="0"/>
                </a:spcBef>
              </a:pPr>
              <a:endParaRPr lang="en-US" altLang="zh-CN" sz="2000" b="1" cap="all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endParaRPr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1655469" y="4549225"/>
              <a:ext cx="1449122" cy="560657"/>
              <a:chOff x="1655469" y="4549225"/>
              <a:chExt cx="1449122" cy="560657"/>
            </a:xfrm>
          </p:grpSpPr>
          <p:sp>
            <p:nvSpPr>
              <p:cNvPr id="58" name="圆角矩形 57"/>
              <p:cNvSpPr/>
              <p:nvPr/>
            </p:nvSpPr>
            <p:spPr>
              <a:xfrm rot="18926425">
                <a:off x="1655469" y="4704901"/>
                <a:ext cx="254478" cy="254478"/>
              </a:xfrm>
              <a:prstGeom prst="roundRect">
                <a:avLst/>
              </a:prstGeom>
              <a:solidFill>
                <a:srgbClr val="C00000"/>
              </a:solidFill>
              <a:ln>
                <a:gradFill flip="none" rotWithShape="1">
                  <a:gsLst>
                    <a:gs pos="0">
                      <a:srgbClr val="FCFDFD"/>
                    </a:gs>
                    <a:gs pos="100000">
                      <a:srgbClr val="CFD4D0"/>
                    </a:gs>
                  </a:gsLst>
                  <a:lin ang="8100000" scaled="1"/>
                  <a:tileRect/>
                </a:gradFill>
              </a:ln>
              <a:effectLst>
                <a:outerShdw blurRad="342900" dist="152400" dir="8100000" algn="tr" rotWithShape="0">
                  <a:prstClr val="black">
                    <a:alpha val="26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66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" name="圆角矩形 8"/>
              <p:cNvSpPr/>
              <p:nvPr/>
            </p:nvSpPr>
            <p:spPr>
              <a:xfrm>
                <a:off x="1780163" y="4549225"/>
                <a:ext cx="1324428" cy="560657"/>
              </a:xfrm>
              <a:prstGeom prst="round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71" name="矩形 70"/>
          <p:cNvSpPr>
            <a:spLocks noChangeArrowheads="1"/>
          </p:cNvSpPr>
          <p:nvPr/>
        </p:nvSpPr>
        <p:spPr bwMode="auto">
          <a:xfrm>
            <a:off x="3409039" y="5094604"/>
            <a:ext cx="2458085" cy="112649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/>
          <a:lstStyle/>
          <a:p>
            <a:pPr algn="l" fontAlgn="auto">
              <a:lnSpc>
                <a:spcPts val="1800"/>
              </a:lnSpc>
              <a:spcBef>
                <a:spcPct val="0"/>
              </a:spcBef>
            </a:pPr>
            <a:r>
              <a:rPr lang="zh-CN" altLang="en-US" sz="1200" cap="all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盛唐实业集团董事长唐闻先生被评为“2006四川十大财经风云人物”、 “财经奥斯卡”唯一之房地产杰出营销桂冠，并荣获“2006四川十大财经风云人物”杰出营销奖。投资的公司</a:t>
            </a:r>
            <a:r>
              <a:rPr lang="en-US" altLang="zh-CN" sz="1200" cap="all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A</a:t>
            </a:r>
            <a:r>
              <a:rPr lang="zh-CN" altLang="en-US" sz="1200" cap="all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股上市</a:t>
            </a:r>
            <a:r>
              <a:rPr lang="en-US" altLang="zh-CN" sz="1200" cap="all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2</a:t>
            </a:r>
            <a:r>
              <a:rPr lang="zh-CN" altLang="en-US" sz="1200" cap="all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家，生态企业</a:t>
            </a:r>
            <a:r>
              <a:rPr lang="en-US" altLang="zh-CN" sz="1200" cap="all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23</a:t>
            </a:r>
            <a:r>
              <a:rPr lang="zh-CN" altLang="en-US" sz="1200" cap="all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家</a:t>
            </a:r>
          </a:p>
        </p:txBody>
      </p:sp>
      <p:grpSp>
        <p:nvGrpSpPr>
          <p:cNvPr id="72" name="组合 71"/>
          <p:cNvGrpSpPr/>
          <p:nvPr/>
        </p:nvGrpSpPr>
        <p:grpSpPr>
          <a:xfrm>
            <a:off x="4021823" y="4021624"/>
            <a:ext cx="1111250" cy="307777"/>
            <a:chOff x="1815980" y="4041197"/>
            <a:chExt cx="1111429" cy="307777"/>
          </a:xfrm>
        </p:grpSpPr>
        <p:sp>
          <p:nvSpPr>
            <p:cNvPr id="73" name="矩形 72"/>
            <p:cNvSpPr>
              <a:spLocks noChangeArrowheads="1"/>
            </p:cNvSpPr>
            <p:nvPr/>
          </p:nvSpPr>
          <p:spPr bwMode="auto">
            <a:xfrm>
              <a:off x="1901487" y="4041197"/>
              <a:ext cx="1025922" cy="307777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/>
            <a:lstStyle/>
            <a:p>
              <a:pPr algn="ctr">
                <a:spcBef>
                  <a:spcPct val="0"/>
                </a:spcBef>
              </a:pPr>
              <a:r>
                <a:rPr lang="zh-CN" altLang="en-US" b="1" cap="all" dirty="0">
                  <a:latin typeface="微软雅黑" panose="020B0503020204020204" pitchFamily="34" charset="-122"/>
                  <a:ea typeface="微软雅黑" panose="020B0503020204020204" pitchFamily="34" charset="-122"/>
                  <a:cs typeface="+mj-cs"/>
                </a:rPr>
                <a:t>唐闻</a:t>
              </a:r>
            </a:p>
          </p:txBody>
        </p:sp>
        <p:sp>
          <p:nvSpPr>
            <p:cNvPr id="74" name="圆角矩形 73"/>
            <p:cNvSpPr/>
            <p:nvPr/>
          </p:nvSpPr>
          <p:spPr>
            <a:xfrm rot="18926425">
              <a:off x="1815980" y="4109579"/>
              <a:ext cx="171015" cy="171015"/>
            </a:xfrm>
            <a:prstGeom prst="roundRect">
              <a:avLst/>
            </a:prstGeom>
            <a:solidFill>
              <a:schemeClr val="tx1"/>
            </a:solidFill>
            <a:ln>
              <a:gradFill flip="none" rotWithShape="1">
                <a:gsLst>
                  <a:gs pos="0">
                    <a:srgbClr val="FCFDFD"/>
                  </a:gs>
                  <a:gs pos="100000">
                    <a:srgbClr val="CFD4D0"/>
                  </a:gs>
                </a:gsLst>
                <a:lin ang="8100000" scaled="1"/>
                <a:tileRect/>
              </a:gradFill>
            </a:ln>
            <a:effectLst>
              <a:outerShdw blurRad="342900" dist="152400" dir="8100000" algn="tr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3820134" y="4472459"/>
            <a:ext cx="1449122" cy="560657"/>
            <a:chOff x="1655469" y="4549225"/>
            <a:chExt cx="1449122" cy="560657"/>
          </a:xfrm>
        </p:grpSpPr>
        <p:sp>
          <p:nvSpPr>
            <p:cNvPr id="76" name="矩形 75"/>
            <p:cNvSpPr>
              <a:spLocks noChangeArrowheads="1"/>
            </p:cNvSpPr>
            <p:nvPr/>
          </p:nvSpPr>
          <p:spPr bwMode="auto">
            <a:xfrm>
              <a:off x="1962646" y="4671737"/>
              <a:ext cx="1025922" cy="307777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/>
            <a:lstStyle/>
            <a:p>
              <a:pPr algn="ctr">
                <a:spcBef>
                  <a:spcPct val="0"/>
                </a:spcBef>
              </a:pPr>
              <a:r>
                <a:rPr lang="zh-CN" altLang="en-US" sz="2000" b="1" cap="all" dirty="0" smtClean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j-cs"/>
                </a:rPr>
                <a:t>董事长</a:t>
              </a:r>
            </a:p>
          </p:txBody>
        </p:sp>
        <p:grpSp>
          <p:nvGrpSpPr>
            <p:cNvPr id="77" name="组合 76"/>
            <p:cNvGrpSpPr/>
            <p:nvPr/>
          </p:nvGrpSpPr>
          <p:grpSpPr>
            <a:xfrm>
              <a:off x="1655469" y="4549225"/>
              <a:ext cx="1449122" cy="560657"/>
              <a:chOff x="1655469" y="4549225"/>
              <a:chExt cx="1449122" cy="560657"/>
            </a:xfrm>
          </p:grpSpPr>
          <p:sp>
            <p:nvSpPr>
              <p:cNvPr id="78" name="圆角矩形 77"/>
              <p:cNvSpPr/>
              <p:nvPr/>
            </p:nvSpPr>
            <p:spPr>
              <a:xfrm rot="18926425">
                <a:off x="1655469" y="4704901"/>
                <a:ext cx="254478" cy="254478"/>
              </a:xfrm>
              <a:prstGeom prst="roundRect">
                <a:avLst/>
              </a:prstGeom>
              <a:solidFill>
                <a:srgbClr val="C00000"/>
              </a:solidFill>
              <a:ln>
                <a:gradFill flip="none" rotWithShape="1">
                  <a:gsLst>
                    <a:gs pos="0">
                      <a:srgbClr val="FCFDFD"/>
                    </a:gs>
                    <a:gs pos="100000">
                      <a:srgbClr val="CFD4D0"/>
                    </a:gs>
                  </a:gsLst>
                  <a:lin ang="8100000" scaled="1"/>
                  <a:tileRect/>
                </a:gradFill>
              </a:ln>
              <a:effectLst>
                <a:outerShdw blurRad="342900" dist="152400" dir="8100000" algn="tr" rotWithShape="0">
                  <a:prstClr val="black">
                    <a:alpha val="26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66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79" name="圆角矩形 78"/>
              <p:cNvSpPr/>
              <p:nvPr/>
            </p:nvSpPr>
            <p:spPr>
              <a:xfrm>
                <a:off x="1780163" y="4549225"/>
                <a:ext cx="1324428" cy="560657"/>
              </a:xfrm>
              <a:prstGeom prst="round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81" name="矩形 80"/>
          <p:cNvSpPr>
            <a:spLocks noChangeArrowheads="1"/>
          </p:cNvSpPr>
          <p:nvPr/>
        </p:nvSpPr>
        <p:spPr bwMode="auto">
          <a:xfrm>
            <a:off x="9340882" y="5094604"/>
            <a:ext cx="1923554" cy="112638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/>
          <a:lstStyle/>
          <a:p>
            <a:pPr algn="l" fontAlgn="auto">
              <a:lnSpc>
                <a:spcPts val="1800"/>
              </a:lnSpc>
              <a:spcBef>
                <a:spcPct val="0"/>
              </a:spcBef>
            </a:pPr>
            <a:r>
              <a:rPr lang="zh-CN" altLang="en-US" sz="1200" cap="all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rPr>
              <a:t>金山任职</a:t>
            </a:r>
            <a:r>
              <a:rPr lang="en-US" altLang="zh-CN" sz="1200" cap="all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rPr>
              <a:t>5</a:t>
            </a:r>
            <a:r>
              <a:rPr lang="zh-CN" altLang="en-US" sz="1200" cap="all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rPr>
              <a:t>年，大型软件开发工程师，对架构、系统架构把控及流程设计有丰富经验，经历了大型游戏，硬件对接等经验。</a:t>
            </a:r>
            <a:endParaRPr lang="zh-CN" altLang="en-US" sz="1200" cap="all" dirty="0" smtClean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grpSp>
        <p:nvGrpSpPr>
          <p:cNvPr id="82" name="组合 81"/>
          <p:cNvGrpSpPr/>
          <p:nvPr/>
        </p:nvGrpSpPr>
        <p:grpSpPr>
          <a:xfrm>
            <a:off x="9555213" y="4021624"/>
            <a:ext cx="1111250" cy="307777"/>
            <a:chOff x="1815980" y="4041197"/>
            <a:chExt cx="1111429" cy="307777"/>
          </a:xfrm>
        </p:grpSpPr>
        <p:sp>
          <p:nvSpPr>
            <p:cNvPr id="83" name="矩形 82"/>
            <p:cNvSpPr>
              <a:spLocks noChangeArrowheads="1"/>
            </p:cNvSpPr>
            <p:nvPr/>
          </p:nvSpPr>
          <p:spPr bwMode="auto">
            <a:xfrm>
              <a:off x="1901487" y="4041197"/>
              <a:ext cx="1025922" cy="307777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/>
            <a:lstStyle/>
            <a:p>
              <a:pPr algn="ctr">
                <a:spcBef>
                  <a:spcPct val="0"/>
                </a:spcBef>
              </a:pPr>
              <a:r>
                <a:rPr lang="zh-CN" altLang="en-US" b="1" cap="all" dirty="0">
                  <a:latin typeface="微软雅黑" panose="020B0503020204020204" pitchFamily="34" charset="-122"/>
                  <a:ea typeface="微软雅黑" panose="020B0503020204020204" pitchFamily="34" charset="-122"/>
                  <a:cs typeface="+mj-cs"/>
                </a:rPr>
                <a:t>谢明铭</a:t>
              </a:r>
            </a:p>
          </p:txBody>
        </p:sp>
        <p:sp>
          <p:nvSpPr>
            <p:cNvPr id="84" name="圆角矩形 83"/>
            <p:cNvSpPr/>
            <p:nvPr/>
          </p:nvSpPr>
          <p:spPr>
            <a:xfrm rot="18926425">
              <a:off x="1815980" y="4109579"/>
              <a:ext cx="171015" cy="171015"/>
            </a:xfrm>
            <a:prstGeom prst="roundRect">
              <a:avLst/>
            </a:prstGeom>
            <a:solidFill>
              <a:schemeClr val="tx1"/>
            </a:solidFill>
            <a:ln>
              <a:gradFill flip="none" rotWithShape="1">
                <a:gsLst>
                  <a:gs pos="0">
                    <a:srgbClr val="FCFDFD"/>
                  </a:gs>
                  <a:gs pos="100000">
                    <a:srgbClr val="CFD4D0"/>
                  </a:gs>
                </a:gsLst>
                <a:lin ang="8100000" scaled="1"/>
                <a:tileRect/>
              </a:gradFill>
            </a:ln>
            <a:effectLst>
              <a:outerShdw blurRad="342900" dist="152400" dir="8100000" algn="tr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85" name="组合 84"/>
          <p:cNvGrpSpPr/>
          <p:nvPr/>
        </p:nvGrpSpPr>
        <p:grpSpPr>
          <a:xfrm>
            <a:off x="6403023" y="4472435"/>
            <a:ext cx="1720215" cy="560705"/>
            <a:chOff x="1655469" y="4549225"/>
            <a:chExt cx="1449122" cy="560657"/>
          </a:xfrm>
        </p:grpSpPr>
        <p:sp>
          <p:nvSpPr>
            <p:cNvPr id="86" name="矩形 85"/>
            <p:cNvSpPr>
              <a:spLocks noChangeArrowheads="1"/>
            </p:cNvSpPr>
            <p:nvPr/>
          </p:nvSpPr>
          <p:spPr bwMode="auto">
            <a:xfrm>
              <a:off x="1885166" y="4671780"/>
              <a:ext cx="1203325" cy="307975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/>
            <a:lstStyle/>
            <a:p>
              <a:pPr algn="ctr">
                <a:spcBef>
                  <a:spcPct val="0"/>
                </a:spcBef>
              </a:pPr>
              <a:r>
                <a:rPr lang="zh-CN" altLang="en-US" sz="2000" b="1" cap="all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j-cs"/>
                </a:rPr>
                <a:t>营销总经理</a:t>
              </a:r>
            </a:p>
          </p:txBody>
        </p:sp>
        <p:grpSp>
          <p:nvGrpSpPr>
            <p:cNvPr id="87" name="组合 86"/>
            <p:cNvGrpSpPr/>
            <p:nvPr/>
          </p:nvGrpSpPr>
          <p:grpSpPr>
            <a:xfrm>
              <a:off x="1655469" y="4549225"/>
              <a:ext cx="1449122" cy="560657"/>
              <a:chOff x="1655469" y="4549225"/>
              <a:chExt cx="1449122" cy="560657"/>
            </a:xfrm>
          </p:grpSpPr>
          <p:sp>
            <p:nvSpPr>
              <p:cNvPr id="88" name="圆角矩形 87"/>
              <p:cNvSpPr/>
              <p:nvPr/>
            </p:nvSpPr>
            <p:spPr>
              <a:xfrm rot="18926425">
                <a:off x="1655469" y="4704901"/>
                <a:ext cx="254478" cy="254478"/>
              </a:xfrm>
              <a:prstGeom prst="roundRect">
                <a:avLst/>
              </a:prstGeom>
              <a:solidFill>
                <a:srgbClr val="C00000"/>
              </a:solidFill>
              <a:ln>
                <a:gradFill flip="none" rotWithShape="1">
                  <a:gsLst>
                    <a:gs pos="0">
                      <a:srgbClr val="FCFDFD"/>
                    </a:gs>
                    <a:gs pos="100000">
                      <a:srgbClr val="CFD4D0"/>
                    </a:gs>
                  </a:gsLst>
                  <a:lin ang="8100000" scaled="1"/>
                  <a:tileRect/>
                </a:gradFill>
              </a:ln>
              <a:effectLst>
                <a:outerShdw blurRad="342900" dist="152400" dir="8100000" algn="tr" rotWithShape="0">
                  <a:prstClr val="black">
                    <a:alpha val="26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66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9" name="圆角矩形 88"/>
              <p:cNvSpPr/>
              <p:nvPr/>
            </p:nvSpPr>
            <p:spPr>
              <a:xfrm>
                <a:off x="1780163" y="4549225"/>
                <a:ext cx="1324428" cy="560657"/>
              </a:xfrm>
              <a:prstGeom prst="round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91" name="矩形 90"/>
          <p:cNvSpPr>
            <a:spLocks noChangeArrowheads="1"/>
          </p:cNvSpPr>
          <p:nvPr/>
        </p:nvSpPr>
        <p:spPr bwMode="auto">
          <a:xfrm>
            <a:off x="6424930" y="5094605"/>
            <a:ext cx="2358390" cy="112649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/>
          <a:lstStyle/>
          <a:p>
            <a:pPr algn="l" fontAlgn="auto">
              <a:lnSpc>
                <a:spcPts val="1800"/>
              </a:lnSpc>
              <a:spcBef>
                <a:spcPct val="0"/>
              </a:spcBef>
            </a:pPr>
            <a:r>
              <a:rPr lang="zh-CN" altLang="en-US" sz="1200" cap="all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曾供职于联想和惠普13年，历任销售经理，市场部总经理，西南区培训总监等职务，有丰富的市场经验，和渠道建设经验，一直做</a:t>
            </a:r>
            <a:r>
              <a:rPr lang="en-US" altLang="zh-CN" sz="1200" cap="all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IT</a:t>
            </a:r>
            <a:r>
              <a:rPr lang="zh-CN" altLang="en-US" sz="1200" cap="all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产品销售和市场队伍建设和管理工作！</a:t>
            </a:r>
          </a:p>
          <a:p>
            <a:pPr algn="ctr">
              <a:spcBef>
                <a:spcPct val="0"/>
              </a:spcBef>
            </a:pPr>
            <a:endParaRPr lang="en-US" altLang="zh-CN" sz="1400" cap="all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grpSp>
        <p:nvGrpSpPr>
          <p:cNvPr id="92" name="组合 91"/>
          <p:cNvGrpSpPr/>
          <p:nvPr/>
        </p:nvGrpSpPr>
        <p:grpSpPr>
          <a:xfrm>
            <a:off x="6788518" y="4021624"/>
            <a:ext cx="1111250" cy="307777"/>
            <a:chOff x="1815980" y="4041197"/>
            <a:chExt cx="1111429" cy="307777"/>
          </a:xfrm>
        </p:grpSpPr>
        <p:sp>
          <p:nvSpPr>
            <p:cNvPr id="93" name="矩形 92"/>
            <p:cNvSpPr>
              <a:spLocks noChangeArrowheads="1"/>
            </p:cNvSpPr>
            <p:nvPr/>
          </p:nvSpPr>
          <p:spPr bwMode="auto">
            <a:xfrm>
              <a:off x="1901487" y="4041197"/>
              <a:ext cx="1025922" cy="307777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/>
            <a:lstStyle/>
            <a:p>
              <a:pPr algn="ctr">
                <a:spcBef>
                  <a:spcPct val="0"/>
                </a:spcBef>
              </a:pPr>
              <a:r>
                <a:rPr lang="zh-CN" altLang="en-US" b="1" cap="all" dirty="0">
                  <a:latin typeface="微软雅黑" panose="020B0503020204020204" pitchFamily="34" charset="-122"/>
                  <a:ea typeface="微软雅黑" panose="020B0503020204020204" pitchFamily="34" charset="-122"/>
                  <a:cs typeface="+mj-cs"/>
                </a:rPr>
                <a:t>罗瑜</a:t>
              </a:r>
            </a:p>
            <a:p>
              <a:pPr algn="ctr">
                <a:spcBef>
                  <a:spcPct val="0"/>
                </a:spcBef>
              </a:pPr>
              <a:endParaRPr lang="zh-CN" altLang="en-US" b="1" cap="all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endParaRPr>
            </a:p>
          </p:txBody>
        </p:sp>
        <p:sp>
          <p:nvSpPr>
            <p:cNvPr id="94" name="圆角矩形 93"/>
            <p:cNvSpPr/>
            <p:nvPr/>
          </p:nvSpPr>
          <p:spPr>
            <a:xfrm rot="18926425">
              <a:off x="1815980" y="4109579"/>
              <a:ext cx="171015" cy="171015"/>
            </a:xfrm>
            <a:prstGeom prst="roundRect">
              <a:avLst/>
            </a:prstGeom>
            <a:solidFill>
              <a:schemeClr val="tx1"/>
            </a:solidFill>
            <a:ln>
              <a:gradFill flip="none" rotWithShape="1">
                <a:gsLst>
                  <a:gs pos="0">
                    <a:srgbClr val="FCFDFD"/>
                  </a:gs>
                  <a:gs pos="100000">
                    <a:srgbClr val="CFD4D0"/>
                  </a:gs>
                </a:gsLst>
                <a:lin ang="8100000" scaled="1"/>
                <a:tileRect/>
              </a:gradFill>
            </a:ln>
            <a:effectLst>
              <a:outerShdw blurRad="342900" dist="152400" dir="8100000" algn="tr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95" name="组合 94"/>
          <p:cNvGrpSpPr/>
          <p:nvPr/>
        </p:nvGrpSpPr>
        <p:grpSpPr>
          <a:xfrm>
            <a:off x="9363391" y="4468625"/>
            <a:ext cx="1840869" cy="560705"/>
            <a:chOff x="1655469" y="4549225"/>
            <a:chExt cx="1543844" cy="560657"/>
          </a:xfrm>
        </p:grpSpPr>
        <p:sp>
          <p:nvSpPr>
            <p:cNvPr id="96" name="矩形 95"/>
            <p:cNvSpPr>
              <a:spLocks noChangeArrowheads="1"/>
            </p:cNvSpPr>
            <p:nvPr/>
          </p:nvSpPr>
          <p:spPr bwMode="auto">
            <a:xfrm>
              <a:off x="1787073" y="4671780"/>
              <a:ext cx="1412240" cy="307975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/>
            <a:lstStyle/>
            <a:p>
              <a:pPr algn="ctr">
                <a:spcBef>
                  <a:spcPct val="0"/>
                </a:spcBef>
              </a:pPr>
              <a:r>
                <a:rPr lang="zh-CN" altLang="en-US" sz="2000" b="1" cap="all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j-cs"/>
                </a:rPr>
                <a:t>开发总监</a:t>
              </a:r>
            </a:p>
          </p:txBody>
        </p:sp>
        <p:grpSp>
          <p:nvGrpSpPr>
            <p:cNvPr id="97" name="组合 96"/>
            <p:cNvGrpSpPr/>
            <p:nvPr/>
          </p:nvGrpSpPr>
          <p:grpSpPr>
            <a:xfrm>
              <a:off x="1655469" y="4549225"/>
              <a:ext cx="1449122" cy="560657"/>
              <a:chOff x="1655469" y="4549225"/>
              <a:chExt cx="1449122" cy="560657"/>
            </a:xfrm>
          </p:grpSpPr>
          <p:sp>
            <p:nvSpPr>
              <p:cNvPr id="98" name="圆角矩形 97"/>
              <p:cNvSpPr/>
              <p:nvPr/>
            </p:nvSpPr>
            <p:spPr>
              <a:xfrm rot="18926425">
                <a:off x="1655469" y="4704901"/>
                <a:ext cx="254478" cy="254478"/>
              </a:xfrm>
              <a:prstGeom prst="roundRect">
                <a:avLst/>
              </a:prstGeom>
              <a:solidFill>
                <a:srgbClr val="C00000"/>
              </a:solidFill>
              <a:ln>
                <a:gradFill flip="none" rotWithShape="1">
                  <a:gsLst>
                    <a:gs pos="0">
                      <a:srgbClr val="FCFDFD"/>
                    </a:gs>
                    <a:gs pos="100000">
                      <a:srgbClr val="CFD4D0"/>
                    </a:gs>
                  </a:gsLst>
                  <a:lin ang="8100000" scaled="1"/>
                  <a:tileRect/>
                </a:gradFill>
              </a:ln>
              <a:effectLst>
                <a:outerShdw blurRad="342900" dist="152400" dir="8100000" algn="tr" rotWithShape="0">
                  <a:prstClr val="black">
                    <a:alpha val="26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66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9" name="圆角矩形 98"/>
              <p:cNvSpPr/>
              <p:nvPr/>
            </p:nvSpPr>
            <p:spPr>
              <a:xfrm>
                <a:off x="1780163" y="4549225"/>
                <a:ext cx="1324428" cy="560657"/>
              </a:xfrm>
              <a:prstGeom prst="round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5" name="图片 4" descr="H:\王邦宇个人\罗瑜.png罗瑜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773420" y="1388110"/>
            <a:ext cx="3209290" cy="2828290"/>
          </a:xfrm>
          <a:prstGeom prst="rect">
            <a:avLst/>
          </a:prstGeom>
        </p:spPr>
      </p:pic>
      <p:pic>
        <p:nvPicPr>
          <p:cNvPr id="12" name="图片 11" descr="H:\王邦宇个人\图片1.png图片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06653" y="1388110"/>
            <a:ext cx="3209290" cy="2828290"/>
          </a:xfrm>
          <a:prstGeom prst="rect">
            <a:avLst/>
          </a:prstGeom>
        </p:spPr>
      </p:pic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297702" y="4598899"/>
            <a:ext cx="1025922" cy="30777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/>
          <a:lstStyle/>
          <a:p>
            <a:pPr algn="ctr">
              <a:spcBef>
                <a:spcPct val="0"/>
              </a:spcBef>
            </a:pPr>
            <a:r>
              <a:rPr lang="en-US" altLang="zh-CN" sz="2000" b="1" cap="all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CEO</a:t>
            </a:r>
          </a:p>
        </p:txBody>
      </p:sp>
      <p:pic>
        <p:nvPicPr>
          <p:cNvPr id="14" name="图片 13" descr="H:\王邦宇个人\唐闻.png唐闻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2940050" y="1388110"/>
            <a:ext cx="3209290" cy="2828290"/>
          </a:xfrm>
          <a:prstGeom prst="rect">
            <a:avLst/>
          </a:prstGeom>
        </p:spPr>
      </p:pic>
      <p:sp>
        <p:nvSpPr>
          <p:cNvPr id="16" name="矩形 15"/>
          <p:cNvSpPr>
            <a:spLocks noChangeArrowheads="1"/>
          </p:cNvSpPr>
          <p:nvPr/>
        </p:nvSpPr>
        <p:spPr bwMode="auto">
          <a:xfrm>
            <a:off x="6301353" y="5094605"/>
            <a:ext cx="1923554" cy="112638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/>
          <a:lstStyle/>
          <a:p>
            <a:pPr algn="ctr">
              <a:spcBef>
                <a:spcPct val="0"/>
              </a:spcBef>
            </a:pPr>
            <a:endParaRPr lang="zh-CN" altLang="en-US" sz="1200" cap="all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  <a:p>
            <a:pPr algn="ctr">
              <a:spcBef>
                <a:spcPct val="0"/>
              </a:spcBef>
            </a:pPr>
            <a:endParaRPr lang="en-US" altLang="zh-CN" sz="1400" cap="all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3315018" y="5163185"/>
            <a:ext cx="2458085" cy="112649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/>
          <a:lstStyle/>
          <a:p>
            <a:pPr algn="l">
              <a:spcBef>
                <a:spcPct val="0"/>
              </a:spcBef>
            </a:pPr>
            <a:endParaRPr lang="zh-CN" altLang="en-US" sz="1200" cap="all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9933941" y="395501"/>
            <a:ext cx="225806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安心桥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-NB-IOT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物联网系统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华文细黑" panose="02010600040101010101" charset="-122"/>
              <a:ea typeface="华文细黑" panose="02010600040101010101" charset="-122"/>
            </a:endParaRPr>
          </a:p>
        </p:txBody>
      </p:sp>
      <p:cxnSp>
        <p:nvCxnSpPr>
          <p:cNvPr id="49" name="直接连接符 48"/>
          <p:cNvCxnSpPr/>
          <p:nvPr/>
        </p:nvCxnSpPr>
        <p:spPr>
          <a:xfrm>
            <a:off x="0" y="753534"/>
            <a:ext cx="12192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TextBox 12"/>
          <p:cNvSpPr>
            <a:spLocks noChangeArrowheads="1"/>
          </p:cNvSpPr>
          <p:nvPr/>
        </p:nvSpPr>
        <p:spPr bwMode="auto">
          <a:xfrm>
            <a:off x="7253" y="159454"/>
            <a:ext cx="1499815" cy="49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08" tIns="60955" rIns="121908" bIns="60955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团队介绍</a:t>
            </a:r>
            <a:endParaRPr lang="zh-CN" altLang="en-US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2" name="图片 1" descr="H:\王邦宇个人\谢明铭.png谢明铭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8644573" y="1330960"/>
            <a:ext cx="3208655" cy="28282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H:\安心桥\NB-IOT\智能锁\宣传\anxinqiao加光01.pnganxinqiao加光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7855" y="1273043"/>
            <a:ext cx="2091483" cy="4567188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1"/>
          <p:cNvSpPr txBox="1"/>
          <p:nvPr/>
        </p:nvSpPr>
        <p:spPr>
          <a:xfrm>
            <a:off x="4568402" y="2936389"/>
            <a:ext cx="5996940" cy="30239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、公司名称：新疆安心桥智能科技股份有限公司（安心桥为公司注册商标）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、注册资本：</a:t>
            </a:r>
            <a:r>
              <a:rPr lang="en-US" altLang="zh-CN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2000</a:t>
            </a:r>
            <a:r>
              <a:rPr lang="zh-CN" alt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万元（一般纳税人）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、注册时间：</a:t>
            </a:r>
            <a:r>
              <a:rPr lang="en-US" altLang="zh-CN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2017</a:t>
            </a:r>
            <a:r>
              <a:rPr lang="zh-CN" alt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</a:t>
            </a:r>
            <a:r>
              <a:rPr lang="en-US" altLang="zh-CN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12</a:t>
            </a:r>
            <a:r>
              <a:rPr lang="zh-CN" alt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月</a:t>
            </a:r>
            <a:r>
              <a:rPr lang="en-US" altLang="zh-CN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27</a:t>
            </a:r>
            <a:r>
              <a:rPr lang="zh-CN" alt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日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4</a:t>
            </a:r>
            <a:r>
              <a:rPr lang="zh-CN" alt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、注册地：新疆乌鲁木齐开发区</a:t>
            </a:r>
          </a:p>
          <a:p>
            <a:pPr algn="just" fontAlgn="base">
              <a:lnSpc>
                <a:spcPts val="268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5</a:t>
            </a:r>
            <a:r>
              <a:rPr lang="zh-CN" alt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</a:t>
            </a:r>
            <a:r>
              <a:rPr lang="zh-CN" altLang="en-US" sz="1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系统中版权、专利都隶属于该公司，股东结构简单</a:t>
            </a:r>
            <a:endParaRPr lang="en-US" altLang="zh-CN" sz="140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71780" algn="just" fontAlgn="base">
              <a:lnSpc>
                <a:spcPts val="268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工商注册为三个法人股东，霍尔果斯一起发股权投资管理合伙企业（有限  合伙：实际控制人王邦宇，超过</a:t>
            </a:r>
            <a:r>
              <a:rPr lang="en-US" altLang="zh-CN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53%</a:t>
            </a:r>
            <a:r>
              <a:rPr lang="zh-CN" alt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股份），霍尔果斯汇盛合华股权投资管理合伙企业（有限合伙：实际控制人唐闻），阿拉山口中辉股权投资有限合伙企业（特殊资源）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4272764" y="1236188"/>
            <a:ext cx="1677906" cy="1291458"/>
            <a:chOff x="5027106" y="2345386"/>
            <a:chExt cx="1172844" cy="902720"/>
          </a:xfrm>
        </p:grpSpPr>
        <p:grpSp>
          <p:nvGrpSpPr>
            <p:cNvPr id="31" name="组合 30"/>
            <p:cNvGrpSpPr/>
            <p:nvPr/>
          </p:nvGrpSpPr>
          <p:grpSpPr>
            <a:xfrm rot="5400000">
              <a:off x="5162168" y="2210324"/>
              <a:ext cx="902720" cy="1172844"/>
              <a:chOff x="4020870" y="2194485"/>
              <a:chExt cx="1102258" cy="143209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3" name="等腰三角形 43"/>
              <p:cNvSpPr/>
              <p:nvPr/>
            </p:nvSpPr>
            <p:spPr>
              <a:xfrm>
                <a:off x="4020870" y="2194485"/>
                <a:ext cx="1102258" cy="1432090"/>
              </a:xfrm>
              <a:custGeom>
                <a:avLst/>
                <a:gdLst/>
                <a:ahLst/>
                <a:cxnLst/>
                <a:rect l="l" t="t" r="r" b="b"/>
                <a:pathLst>
                  <a:path w="1102258" h="1432090">
                    <a:moveTo>
                      <a:pt x="761620" y="431870"/>
                    </a:moveTo>
                    <a:lnTo>
                      <a:pt x="856659" y="621949"/>
                    </a:lnTo>
                    <a:lnTo>
                      <a:pt x="234710" y="621949"/>
                    </a:lnTo>
                    <a:lnTo>
                      <a:pt x="325695" y="439980"/>
                    </a:lnTo>
                    <a:cubicBezTo>
                      <a:pt x="163858" y="520416"/>
                      <a:pt x="53779" y="687834"/>
                      <a:pt x="53779" y="880961"/>
                    </a:cubicBezTo>
                    <a:cubicBezTo>
                      <a:pt x="53779" y="1155639"/>
                      <a:pt x="276450" y="1378310"/>
                      <a:pt x="551128" y="1378310"/>
                    </a:cubicBezTo>
                    <a:cubicBezTo>
                      <a:pt x="825806" y="1378310"/>
                      <a:pt x="1048477" y="1155639"/>
                      <a:pt x="1048477" y="880961"/>
                    </a:cubicBezTo>
                    <a:cubicBezTo>
                      <a:pt x="1048477" y="681767"/>
                      <a:pt x="931374" y="509923"/>
                      <a:pt x="761620" y="431870"/>
                    </a:cubicBezTo>
                    <a:close/>
                    <a:moveTo>
                      <a:pt x="545685" y="0"/>
                    </a:moveTo>
                    <a:lnTo>
                      <a:pt x="726120" y="360871"/>
                    </a:lnTo>
                    <a:cubicBezTo>
                      <a:pt x="945108" y="431845"/>
                      <a:pt x="1102258" y="638051"/>
                      <a:pt x="1102258" y="880961"/>
                    </a:cubicBezTo>
                    <a:cubicBezTo>
                      <a:pt x="1102258" y="1185341"/>
                      <a:pt x="855509" y="1432090"/>
                      <a:pt x="551129" y="1432090"/>
                    </a:cubicBezTo>
                    <a:cubicBezTo>
                      <a:pt x="246749" y="1432090"/>
                      <a:pt x="0" y="1185341"/>
                      <a:pt x="0" y="880961"/>
                    </a:cubicBezTo>
                    <a:cubicBezTo>
                      <a:pt x="0" y="642821"/>
                      <a:pt x="151038" y="439958"/>
                      <a:pt x="363249" y="364872"/>
                    </a:cubicBezTo>
                    <a:close/>
                  </a:path>
                </a:pathLst>
              </a:custGeom>
              <a:gradFill>
                <a:gsLst>
                  <a:gs pos="0">
                    <a:sysClr val="window" lastClr="FFFFFF"/>
                  </a:gs>
                  <a:gs pos="55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27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4" name="等腰三角形 42"/>
              <p:cNvSpPr/>
              <p:nvPr/>
            </p:nvSpPr>
            <p:spPr>
              <a:xfrm>
                <a:off x="4044925" y="2251925"/>
                <a:ext cx="1054141" cy="1350591"/>
              </a:xfrm>
              <a:custGeom>
                <a:avLst/>
                <a:gdLst/>
                <a:ahLst/>
                <a:cxnLst/>
                <a:rect l="l" t="t" r="r" b="b"/>
                <a:pathLst>
                  <a:path w="1054142" h="1350592">
                    <a:moveTo>
                      <a:pt x="521627" y="0"/>
                    </a:moveTo>
                    <a:lnTo>
                      <a:pt x="682907" y="322559"/>
                    </a:lnTo>
                    <a:cubicBezTo>
                      <a:pt x="898294" y="386795"/>
                      <a:pt x="1054142" y="586958"/>
                      <a:pt x="1054142" y="823521"/>
                    </a:cubicBezTo>
                    <a:cubicBezTo>
                      <a:pt x="1054142" y="1114614"/>
                      <a:pt x="818164" y="1350592"/>
                      <a:pt x="527071" y="1350592"/>
                    </a:cubicBezTo>
                    <a:cubicBezTo>
                      <a:pt x="235978" y="1350592"/>
                      <a:pt x="0" y="1114614"/>
                      <a:pt x="0" y="823521"/>
                    </a:cubicBezTo>
                    <a:cubicBezTo>
                      <a:pt x="0" y="591722"/>
                      <a:pt x="149634" y="394871"/>
                      <a:pt x="358347" y="326560"/>
                    </a:cubicBezTo>
                    <a:close/>
                  </a:path>
                </a:pathLst>
              </a:custGeom>
              <a:gradFill>
                <a:gsLst>
                  <a:gs pos="0">
                    <a:sysClr val="window" lastClr="FFFFFF"/>
                  </a:gs>
                  <a:gs pos="43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75000"/>
                    </a:sysClr>
                  </a:gs>
                </a:gsLst>
                <a:lin ang="141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2" name="TextBox 33"/>
            <p:cNvSpPr>
              <a:spLocks noChangeArrowheads="1"/>
            </p:cNvSpPr>
            <p:nvPr/>
          </p:nvSpPr>
          <p:spPr bwMode="auto">
            <a:xfrm>
              <a:off x="5141166" y="2640365"/>
              <a:ext cx="678823" cy="258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专业</a:t>
              </a:r>
              <a:endPara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5774809" y="1236188"/>
            <a:ext cx="1677906" cy="1291458"/>
            <a:chOff x="5027106" y="2345385"/>
            <a:chExt cx="1172844" cy="902720"/>
          </a:xfrm>
        </p:grpSpPr>
        <p:grpSp>
          <p:nvGrpSpPr>
            <p:cNvPr id="36" name="组合 35"/>
            <p:cNvGrpSpPr/>
            <p:nvPr/>
          </p:nvGrpSpPr>
          <p:grpSpPr>
            <a:xfrm rot="5400000">
              <a:off x="5162168" y="2210323"/>
              <a:ext cx="902720" cy="1172844"/>
              <a:chOff x="4020870" y="2194485"/>
              <a:chExt cx="1102258" cy="143209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8" name="等腰三角形 43"/>
              <p:cNvSpPr/>
              <p:nvPr/>
            </p:nvSpPr>
            <p:spPr>
              <a:xfrm>
                <a:off x="4020870" y="2194485"/>
                <a:ext cx="1102258" cy="1432090"/>
              </a:xfrm>
              <a:custGeom>
                <a:avLst/>
                <a:gdLst/>
                <a:ahLst/>
                <a:cxnLst/>
                <a:rect l="l" t="t" r="r" b="b"/>
                <a:pathLst>
                  <a:path w="1102258" h="1432090">
                    <a:moveTo>
                      <a:pt x="761620" y="431870"/>
                    </a:moveTo>
                    <a:lnTo>
                      <a:pt x="856659" y="621949"/>
                    </a:lnTo>
                    <a:lnTo>
                      <a:pt x="234710" y="621949"/>
                    </a:lnTo>
                    <a:lnTo>
                      <a:pt x="325695" y="439980"/>
                    </a:lnTo>
                    <a:cubicBezTo>
                      <a:pt x="163858" y="520416"/>
                      <a:pt x="53779" y="687834"/>
                      <a:pt x="53779" y="880961"/>
                    </a:cubicBezTo>
                    <a:cubicBezTo>
                      <a:pt x="53779" y="1155639"/>
                      <a:pt x="276450" y="1378310"/>
                      <a:pt x="551128" y="1378310"/>
                    </a:cubicBezTo>
                    <a:cubicBezTo>
                      <a:pt x="825806" y="1378310"/>
                      <a:pt x="1048477" y="1155639"/>
                      <a:pt x="1048477" y="880961"/>
                    </a:cubicBezTo>
                    <a:cubicBezTo>
                      <a:pt x="1048477" y="681767"/>
                      <a:pt x="931374" y="509923"/>
                      <a:pt x="761620" y="431870"/>
                    </a:cubicBezTo>
                    <a:close/>
                    <a:moveTo>
                      <a:pt x="545685" y="0"/>
                    </a:moveTo>
                    <a:lnTo>
                      <a:pt x="726120" y="360871"/>
                    </a:lnTo>
                    <a:cubicBezTo>
                      <a:pt x="945108" y="431845"/>
                      <a:pt x="1102258" y="638051"/>
                      <a:pt x="1102258" y="880961"/>
                    </a:cubicBezTo>
                    <a:cubicBezTo>
                      <a:pt x="1102258" y="1185341"/>
                      <a:pt x="855509" y="1432090"/>
                      <a:pt x="551129" y="1432090"/>
                    </a:cubicBezTo>
                    <a:cubicBezTo>
                      <a:pt x="246749" y="1432090"/>
                      <a:pt x="0" y="1185341"/>
                      <a:pt x="0" y="880961"/>
                    </a:cubicBezTo>
                    <a:cubicBezTo>
                      <a:pt x="0" y="642821"/>
                      <a:pt x="151038" y="439958"/>
                      <a:pt x="363249" y="364872"/>
                    </a:cubicBezTo>
                    <a:close/>
                  </a:path>
                </a:pathLst>
              </a:custGeom>
              <a:gradFill>
                <a:gsLst>
                  <a:gs pos="0">
                    <a:sysClr val="window" lastClr="FFFFFF"/>
                  </a:gs>
                  <a:gs pos="55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27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9" name="等腰三角形 42"/>
              <p:cNvSpPr/>
              <p:nvPr/>
            </p:nvSpPr>
            <p:spPr>
              <a:xfrm>
                <a:off x="4044926" y="2251926"/>
                <a:ext cx="1054141" cy="1350591"/>
              </a:xfrm>
              <a:custGeom>
                <a:avLst/>
                <a:gdLst/>
                <a:ahLst/>
                <a:cxnLst/>
                <a:rect l="l" t="t" r="r" b="b"/>
                <a:pathLst>
                  <a:path w="1054142" h="1350592">
                    <a:moveTo>
                      <a:pt x="521627" y="0"/>
                    </a:moveTo>
                    <a:lnTo>
                      <a:pt x="682907" y="322559"/>
                    </a:lnTo>
                    <a:cubicBezTo>
                      <a:pt x="898294" y="386795"/>
                      <a:pt x="1054142" y="586958"/>
                      <a:pt x="1054142" y="823521"/>
                    </a:cubicBezTo>
                    <a:cubicBezTo>
                      <a:pt x="1054142" y="1114614"/>
                      <a:pt x="818164" y="1350592"/>
                      <a:pt x="527071" y="1350592"/>
                    </a:cubicBezTo>
                    <a:cubicBezTo>
                      <a:pt x="235978" y="1350592"/>
                      <a:pt x="0" y="1114614"/>
                      <a:pt x="0" y="823521"/>
                    </a:cubicBezTo>
                    <a:cubicBezTo>
                      <a:pt x="0" y="591722"/>
                      <a:pt x="149634" y="394871"/>
                      <a:pt x="358347" y="326560"/>
                    </a:cubicBezTo>
                    <a:close/>
                  </a:path>
                </a:pathLst>
              </a:custGeom>
              <a:gradFill>
                <a:gsLst>
                  <a:gs pos="0">
                    <a:sysClr val="window" lastClr="FFFFFF"/>
                  </a:gs>
                  <a:gs pos="43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75000"/>
                    </a:sysClr>
                  </a:gs>
                </a:gsLst>
                <a:lin ang="141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7" name="TextBox 33"/>
            <p:cNvSpPr>
              <a:spLocks noChangeArrowheads="1"/>
            </p:cNvSpPr>
            <p:nvPr/>
          </p:nvSpPr>
          <p:spPr bwMode="auto">
            <a:xfrm>
              <a:off x="5141166" y="2649241"/>
              <a:ext cx="678823" cy="258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年轻</a:t>
              </a:r>
              <a:endPara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7276854" y="1236188"/>
            <a:ext cx="1677906" cy="1291458"/>
            <a:chOff x="5027106" y="2345385"/>
            <a:chExt cx="1172844" cy="902720"/>
          </a:xfrm>
        </p:grpSpPr>
        <p:grpSp>
          <p:nvGrpSpPr>
            <p:cNvPr id="41" name="组合 40"/>
            <p:cNvGrpSpPr/>
            <p:nvPr/>
          </p:nvGrpSpPr>
          <p:grpSpPr>
            <a:xfrm rot="5400000">
              <a:off x="5162168" y="2210323"/>
              <a:ext cx="902720" cy="1172844"/>
              <a:chOff x="4020870" y="2194485"/>
              <a:chExt cx="1102258" cy="143209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3" name="等腰三角形 43"/>
              <p:cNvSpPr/>
              <p:nvPr/>
            </p:nvSpPr>
            <p:spPr>
              <a:xfrm>
                <a:off x="4020870" y="2194485"/>
                <a:ext cx="1102258" cy="1432090"/>
              </a:xfrm>
              <a:custGeom>
                <a:avLst/>
                <a:gdLst/>
                <a:ahLst/>
                <a:cxnLst/>
                <a:rect l="l" t="t" r="r" b="b"/>
                <a:pathLst>
                  <a:path w="1102258" h="1432090">
                    <a:moveTo>
                      <a:pt x="761620" y="431870"/>
                    </a:moveTo>
                    <a:lnTo>
                      <a:pt x="856659" y="621949"/>
                    </a:lnTo>
                    <a:lnTo>
                      <a:pt x="234710" y="621949"/>
                    </a:lnTo>
                    <a:lnTo>
                      <a:pt x="325695" y="439980"/>
                    </a:lnTo>
                    <a:cubicBezTo>
                      <a:pt x="163858" y="520416"/>
                      <a:pt x="53779" y="687834"/>
                      <a:pt x="53779" y="880961"/>
                    </a:cubicBezTo>
                    <a:cubicBezTo>
                      <a:pt x="53779" y="1155639"/>
                      <a:pt x="276450" y="1378310"/>
                      <a:pt x="551128" y="1378310"/>
                    </a:cubicBezTo>
                    <a:cubicBezTo>
                      <a:pt x="825806" y="1378310"/>
                      <a:pt x="1048477" y="1155639"/>
                      <a:pt x="1048477" y="880961"/>
                    </a:cubicBezTo>
                    <a:cubicBezTo>
                      <a:pt x="1048477" y="681767"/>
                      <a:pt x="931374" y="509923"/>
                      <a:pt x="761620" y="431870"/>
                    </a:cubicBezTo>
                    <a:close/>
                    <a:moveTo>
                      <a:pt x="545685" y="0"/>
                    </a:moveTo>
                    <a:lnTo>
                      <a:pt x="726120" y="360871"/>
                    </a:lnTo>
                    <a:cubicBezTo>
                      <a:pt x="945108" y="431845"/>
                      <a:pt x="1102258" y="638051"/>
                      <a:pt x="1102258" y="880961"/>
                    </a:cubicBezTo>
                    <a:cubicBezTo>
                      <a:pt x="1102258" y="1185341"/>
                      <a:pt x="855509" y="1432090"/>
                      <a:pt x="551129" y="1432090"/>
                    </a:cubicBezTo>
                    <a:cubicBezTo>
                      <a:pt x="246749" y="1432090"/>
                      <a:pt x="0" y="1185341"/>
                      <a:pt x="0" y="880961"/>
                    </a:cubicBezTo>
                    <a:cubicBezTo>
                      <a:pt x="0" y="642821"/>
                      <a:pt x="151038" y="439958"/>
                      <a:pt x="363249" y="364872"/>
                    </a:cubicBezTo>
                    <a:close/>
                  </a:path>
                </a:pathLst>
              </a:custGeom>
              <a:gradFill>
                <a:gsLst>
                  <a:gs pos="0">
                    <a:sysClr val="window" lastClr="FFFFFF"/>
                  </a:gs>
                  <a:gs pos="55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27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4" name="等腰三角形 42"/>
              <p:cNvSpPr/>
              <p:nvPr/>
            </p:nvSpPr>
            <p:spPr>
              <a:xfrm>
                <a:off x="4044926" y="2251926"/>
                <a:ext cx="1054141" cy="1350591"/>
              </a:xfrm>
              <a:custGeom>
                <a:avLst/>
                <a:gdLst/>
                <a:ahLst/>
                <a:cxnLst/>
                <a:rect l="l" t="t" r="r" b="b"/>
                <a:pathLst>
                  <a:path w="1054142" h="1350592">
                    <a:moveTo>
                      <a:pt x="521627" y="0"/>
                    </a:moveTo>
                    <a:lnTo>
                      <a:pt x="682907" y="322559"/>
                    </a:lnTo>
                    <a:cubicBezTo>
                      <a:pt x="898294" y="386795"/>
                      <a:pt x="1054142" y="586958"/>
                      <a:pt x="1054142" y="823521"/>
                    </a:cubicBezTo>
                    <a:cubicBezTo>
                      <a:pt x="1054142" y="1114614"/>
                      <a:pt x="818164" y="1350592"/>
                      <a:pt x="527071" y="1350592"/>
                    </a:cubicBezTo>
                    <a:cubicBezTo>
                      <a:pt x="235978" y="1350592"/>
                      <a:pt x="0" y="1114614"/>
                      <a:pt x="0" y="823521"/>
                    </a:cubicBezTo>
                    <a:cubicBezTo>
                      <a:pt x="0" y="591722"/>
                      <a:pt x="149634" y="394871"/>
                      <a:pt x="358347" y="326560"/>
                    </a:cubicBezTo>
                    <a:close/>
                  </a:path>
                </a:pathLst>
              </a:custGeom>
              <a:gradFill>
                <a:gsLst>
                  <a:gs pos="0">
                    <a:sysClr val="window" lastClr="FFFFFF"/>
                  </a:gs>
                  <a:gs pos="43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75000"/>
                    </a:sysClr>
                  </a:gs>
                </a:gsLst>
                <a:lin ang="141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2" name="TextBox 33"/>
            <p:cNvSpPr>
              <a:spLocks noChangeArrowheads="1"/>
            </p:cNvSpPr>
            <p:nvPr/>
          </p:nvSpPr>
          <p:spPr bwMode="auto">
            <a:xfrm>
              <a:off x="5046808" y="2647389"/>
              <a:ext cx="842495" cy="258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有梦想</a:t>
              </a:r>
              <a:endPara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8814210" y="1236188"/>
            <a:ext cx="1677906" cy="1291458"/>
            <a:chOff x="5027106" y="2345385"/>
            <a:chExt cx="1172844" cy="902720"/>
          </a:xfrm>
        </p:grpSpPr>
        <p:grpSp>
          <p:nvGrpSpPr>
            <p:cNvPr id="46" name="组合 45"/>
            <p:cNvGrpSpPr/>
            <p:nvPr/>
          </p:nvGrpSpPr>
          <p:grpSpPr>
            <a:xfrm rot="5400000">
              <a:off x="5162168" y="2210323"/>
              <a:ext cx="902720" cy="1172844"/>
              <a:chOff x="4020870" y="2194485"/>
              <a:chExt cx="1102258" cy="143209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8" name="等腰三角形 43"/>
              <p:cNvSpPr/>
              <p:nvPr/>
            </p:nvSpPr>
            <p:spPr>
              <a:xfrm>
                <a:off x="4020870" y="2194485"/>
                <a:ext cx="1102258" cy="1432090"/>
              </a:xfrm>
              <a:custGeom>
                <a:avLst/>
                <a:gdLst/>
                <a:ahLst/>
                <a:cxnLst/>
                <a:rect l="l" t="t" r="r" b="b"/>
                <a:pathLst>
                  <a:path w="1102258" h="1432090">
                    <a:moveTo>
                      <a:pt x="761620" y="431870"/>
                    </a:moveTo>
                    <a:lnTo>
                      <a:pt x="856659" y="621949"/>
                    </a:lnTo>
                    <a:lnTo>
                      <a:pt x="234710" y="621949"/>
                    </a:lnTo>
                    <a:lnTo>
                      <a:pt x="325695" y="439980"/>
                    </a:lnTo>
                    <a:cubicBezTo>
                      <a:pt x="163858" y="520416"/>
                      <a:pt x="53779" y="687834"/>
                      <a:pt x="53779" y="880961"/>
                    </a:cubicBezTo>
                    <a:cubicBezTo>
                      <a:pt x="53779" y="1155639"/>
                      <a:pt x="276450" y="1378310"/>
                      <a:pt x="551128" y="1378310"/>
                    </a:cubicBezTo>
                    <a:cubicBezTo>
                      <a:pt x="825806" y="1378310"/>
                      <a:pt x="1048477" y="1155639"/>
                      <a:pt x="1048477" y="880961"/>
                    </a:cubicBezTo>
                    <a:cubicBezTo>
                      <a:pt x="1048477" y="681767"/>
                      <a:pt x="931374" y="509923"/>
                      <a:pt x="761620" y="431870"/>
                    </a:cubicBezTo>
                    <a:close/>
                    <a:moveTo>
                      <a:pt x="545685" y="0"/>
                    </a:moveTo>
                    <a:lnTo>
                      <a:pt x="726120" y="360871"/>
                    </a:lnTo>
                    <a:cubicBezTo>
                      <a:pt x="945108" y="431845"/>
                      <a:pt x="1102258" y="638051"/>
                      <a:pt x="1102258" y="880961"/>
                    </a:cubicBezTo>
                    <a:cubicBezTo>
                      <a:pt x="1102258" y="1185341"/>
                      <a:pt x="855509" y="1432090"/>
                      <a:pt x="551129" y="1432090"/>
                    </a:cubicBezTo>
                    <a:cubicBezTo>
                      <a:pt x="246749" y="1432090"/>
                      <a:pt x="0" y="1185341"/>
                      <a:pt x="0" y="880961"/>
                    </a:cubicBezTo>
                    <a:cubicBezTo>
                      <a:pt x="0" y="642821"/>
                      <a:pt x="151038" y="439958"/>
                      <a:pt x="363249" y="364872"/>
                    </a:cubicBezTo>
                    <a:close/>
                  </a:path>
                </a:pathLst>
              </a:custGeom>
              <a:gradFill>
                <a:gsLst>
                  <a:gs pos="0">
                    <a:sysClr val="window" lastClr="FFFFFF"/>
                  </a:gs>
                  <a:gs pos="55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27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9" name="等腰三角形 42"/>
              <p:cNvSpPr/>
              <p:nvPr/>
            </p:nvSpPr>
            <p:spPr>
              <a:xfrm>
                <a:off x="4044926" y="2251926"/>
                <a:ext cx="1054141" cy="1350591"/>
              </a:xfrm>
              <a:custGeom>
                <a:avLst/>
                <a:gdLst/>
                <a:ahLst/>
                <a:cxnLst/>
                <a:rect l="l" t="t" r="r" b="b"/>
                <a:pathLst>
                  <a:path w="1054142" h="1350592">
                    <a:moveTo>
                      <a:pt x="521627" y="0"/>
                    </a:moveTo>
                    <a:lnTo>
                      <a:pt x="682907" y="322559"/>
                    </a:lnTo>
                    <a:cubicBezTo>
                      <a:pt x="898294" y="386795"/>
                      <a:pt x="1054142" y="586958"/>
                      <a:pt x="1054142" y="823521"/>
                    </a:cubicBezTo>
                    <a:cubicBezTo>
                      <a:pt x="1054142" y="1114614"/>
                      <a:pt x="818164" y="1350592"/>
                      <a:pt x="527071" y="1350592"/>
                    </a:cubicBezTo>
                    <a:cubicBezTo>
                      <a:pt x="235978" y="1350592"/>
                      <a:pt x="0" y="1114614"/>
                      <a:pt x="0" y="823521"/>
                    </a:cubicBezTo>
                    <a:cubicBezTo>
                      <a:pt x="0" y="591722"/>
                      <a:pt x="149634" y="394871"/>
                      <a:pt x="358347" y="326560"/>
                    </a:cubicBezTo>
                    <a:close/>
                  </a:path>
                </a:pathLst>
              </a:custGeom>
              <a:gradFill>
                <a:gsLst>
                  <a:gs pos="0">
                    <a:sysClr val="window" lastClr="FFFFFF"/>
                  </a:gs>
                  <a:gs pos="43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75000"/>
                    </a:sysClr>
                  </a:gs>
                </a:gsLst>
                <a:lin ang="141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7" name="TextBox 33"/>
            <p:cNvSpPr>
              <a:spLocks noChangeArrowheads="1"/>
            </p:cNvSpPr>
            <p:nvPr/>
          </p:nvSpPr>
          <p:spPr bwMode="auto">
            <a:xfrm>
              <a:off x="5062170" y="2622796"/>
              <a:ext cx="903256" cy="273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行动力强</a:t>
              </a:r>
              <a:endPara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9933941" y="395501"/>
            <a:ext cx="225806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安心桥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-NB-IOT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物联网系统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华文细黑" panose="02010600040101010101" charset="-122"/>
              <a:ea typeface="华文细黑" panose="02010600040101010101" charset="-122"/>
            </a:endParaRPr>
          </a:p>
        </p:txBody>
      </p:sp>
      <p:cxnSp>
        <p:nvCxnSpPr>
          <p:cNvPr id="28" name="直接连接符 27"/>
          <p:cNvCxnSpPr/>
          <p:nvPr/>
        </p:nvCxnSpPr>
        <p:spPr>
          <a:xfrm>
            <a:off x="0" y="753534"/>
            <a:ext cx="12192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TextBox 12"/>
          <p:cNvSpPr>
            <a:spLocks noChangeArrowheads="1"/>
          </p:cNvSpPr>
          <p:nvPr/>
        </p:nvSpPr>
        <p:spPr bwMode="auto">
          <a:xfrm>
            <a:off x="7253" y="159454"/>
            <a:ext cx="1499815" cy="49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08" tIns="60955" rIns="121908" bIns="60955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公司介绍</a:t>
            </a:r>
            <a:endParaRPr lang="zh-CN" altLang="en-US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1227</Words>
  <Application>Microsoft Macintosh PowerPoint</Application>
  <PresentationFormat>宽屏</PresentationFormat>
  <Paragraphs>217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Calibri</vt:lpstr>
      <vt:lpstr>Calibri Light</vt:lpstr>
      <vt:lpstr>方正启体简体</vt:lpstr>
      <vt:lpstr>华康俪金黑W8</vt:lpstr>
      <vt:lpstr>华文细黑</vt:lpstr>
      <vt:lpstr>宋体</vt:lpstr>
      <vt:lpstr>微软雅黑</vt:lpstr>
      <vt:lpstr>Arial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wby898</dc:creator>
  <cp:lastModifiedBy>Microsoft Office 用户</cp:lastModifiedBy>
  <cp:revision>222</cp:revision>
  <dcterms:created xsi:type="dcterms:W3CDTF">2017-07-04T06:31:00Z</dcterms:created>
  <dcterms:modified xsi:type="dcterms:W3CDTF">2018-09-10T07:48:34Z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2052-10.1.0.7469</vt:lpwstr>
  </property>
</Properties>
</file>