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3"/>
    <p:sldId id="260" r:id="rId4"/>
    <p:sldId id="257" r:id="rId5"/>
    <p:sldId id="268" r:id="rId6"/>
    <p:sldId id="261" r:id="rId7"/>
    <p:sldId id="272" r:id="rId8"/>
    <p:sldId id="263" r:id="rId9"/>
    <p:sldId id="273" r:id="rId10"/>
    <p:sldId id="265" r:id="rId11"/>
    <p:sldId id="275" r:id="rId12"/>
    <p:sldId id="274" r:id="rId13"/>
    <p:sldId id="270" r:id="rId14"/>
    <p:sldId id="271" r:id="rId15"/>
  </p:sldIdLst>
  <p:sldSz cx="9144000" cy="6858000" type="screen4x3"/>
  <p:notesSz cx="6858000" cy="9144000"/>
  <p:embeddedFontLst>
    <p:embeddedFont>
      <p:font typeface="Nirmala UI Semilight" panose="020B0402040204020203" pitchFamily="34" charset="0"/>
      <p:regular r:id="rId20"/>
    </p:embeddedFont>
    <p:embeddedFont>
      <p:font typeface="等线 Light" panose="02010600030101010101" charset="-122"/>
      <p:regular r:id="rId21"/>
    </p:embeddedFont>
    <p:embeddedFont>
      <p:font typeface="等线" panose="02010600030101010101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F2F2F2"/>
    <a:srgbClr val="202020"/>
    <a:srgbClr val="7D70AA"/>
    <a:srgbClr val="92F078"/>
    <a:srgbClr val="88E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34" y="114"/>
      </p:cViewPr>
      <p:guideLst>
        <p:guide pos="2880"/>
        <p:guide orient="horz" pos="1094"/>
        <p:guide orient="horz" pos="1762"/>
        <p:guide orient="horz" pos="2962"/>
        <p:guide pos="4071"/>
        <p:guide pos="474"/>
        <p:guide pos="3650"/>
        <p:guide orient="horz" pos="18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C5F3A-B0EF-4580-98FA-DCB72414C9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D6ADB-5618-40B7-BD7C-1DA3D205FBF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13754-AFC7-430E-8846-55C1D1F62E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15267-9FB1-41CE-AC15-8AA47D87890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8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2" Type="http://schemas.openxmlformats.org/officeDocument/2006/relationships/slideLayout" Target="../slideLayouts/slideLayout2.xml"/><Relationship Id="rId21" Type="http://schemas.microsoft.com/office/2007/relationships/media" Target="../media/media7.mp3"/><Relationship Id="rId20" Type="http://schemas.openxmlformats.org/officeDocument/2006/relationships/audio" Target="../media/media7.mp3"/><Relationship Id="rId2" Type="http://schemas.openxmlformats.org/officeDocument/2006/relationships/image" Target="../media/image17.png"/><Relationship Id="rId19" Type="http://schemas.microsoft.com/office/2007/relationships/media" Target="../media/media6.mp3"/><Relationship Id="rId18" Type="http://schemas.openxmlformats.org/officeDocument/2006/relationships/audio" Target="../media/media6.mp3"/><Relationship Id="rId17" Type="http://schemas.microsoft.com/office/2007/relationships/media" Target="../media/audio2.wav"/><Relationship Id="rId16" Type="http://schemas.openxmlformats.org/officeDocument/2006/relationships/audio" Target="../media/audio2.wav"/><Relationship Id="rId15" Type="http://schemas.microsoft.com/office/2007/relationships/media" Target="../media/media5.mp3"/><Relationship Id="rId14" Type="http://schemas.openxmlformats.org/officeDocument/2006/relationships/audio" Target="../media/media5.mp3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76211" y="3367088"/>
            <a:ext cx="169211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苹方 常规" panose="020B0300000000000000" pitchFamily="34" charset="-122"/>
                <a:ea typeface="苹方 常规" panose="020B0300000000000000" pitchFamily="34" charset="-122"/>
              </a:rPr>
              <a:t>音乐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苹方 常规" panose="020B0300000000000000" pitchFamily="34" charset="-122"/>
                <a:ea typeface="苹方 常规" panose="020B0300000000000000" pitchFamily="34" charset="-122"/>
              </a:rPr>
              <a:t>AI</a:t>
            </a:r>
            <a:r>
              <a:rPr lang="en-US" altLang="zh-CN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+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苹方 常规" panose="020B0300000000000000" pitchFamily="34" charset="-122"/>
                <a:ea typeface="苹方 常规" panose="020B0300000000000000" pitchFamily="34" charset="-122"/>
              </a:rPr>
              <a:t>泛娱乐</a:t>
            </a:r>
            <a:endParaRPr lang="zh-CN" altLang="en-US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3976" y="2401750"/>
            <a:ext cx="596853" cy="682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933584" y="2756094"/>
            <a:ext cx="1989813" cy="1822878"/>
            <a:chOff x="1120486" y="2531792"/>
            <a:chExt cx="2653084" cy="2430504"/>
          </a:xfrm>
        </p:grpSpPr>
        <p:sp>
          <p:nvSpPr>
            <p:cNvPr id="6" name="矩形: 圆角 5"/>
            <p:cNvSpPr/>
            <p:nvPr/>
          </p:nvSpPr>
          <p:spPr>
            <a:xfrm>
              <a:off x="1120486" y="2552009"/>
              <a:ext cx="2653083" cy="10741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1122106" y="3412272"/>
              <a:ext cx="2651464" cy="1550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45304" y="3587119"/>
              <a:ext cx="2003446" cy="1229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降噪</a:t>
              </a:r>
              <a:endPara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增益</a:t>
              </a:r>
              <a:endPara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去回声</a:t>
              </a:r>
              <a:endPara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提升录音质量</a:t>
              </a:r>
              <a:endPara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026144" y="2801093"/>
              <a:ext cx="162560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b="1" dirty="0">
                  <a:latin typeface="苹方 粗体" panose="020B0600000000000000" pitchFamily="34" charset="-122"/>
                  <a:ea typeface="苹方 粗体" panose="020B0600000000000000" pitchFamily="34" charset="-122"/>
                </a:rPr>
                <a:t>原始语音增强</a:t>
              </a:r>
              <a:endParaRPr lang="zh-CN" altLang="en-US" sz="1350" b="1" dirty="0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209" y="2531792"/>
              <a:ext cx="848935" cy="848935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3442952" y="2771257"/>
            <a:ext cx="2220032" cy="1807715"/>
            <a:chOff x="4637566" y="4280075"/>
            <a:chExt cx="2960042" cy="2410287"/>
          </a:xfrm>
        </p:grpSpPr>
        <p:sp>
          <p:nvSpPr>
            <p:cNvPr id="16" name="矩形: 圆角 15"/>
            <p:cNvSpPr/>
            <p:nvPr/>
          </p:nvSpPr>
          <p:spPr>
            <a:xfrm>
              <a:off x="4637566" y="4280075"/>
              <a:ext cx="2960042" cy="10741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39186" y="5140338"/>
              <a:ext cx="2958236" cy="1550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962384" y="5315185"/>
              <a:ext cx="2386528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提升到</a:t>
              </a:r>
              <a:r>
                <a:rPr lang="en-US" altLang="zh-CN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95%</a:t>
              </a:r>
              <a:r>
                <a: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准确率</a:t>
              </a:r>
              <a:endPara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448280" y="4525541"/>
              <a:ext cx="2086187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b="1" dirty="0">
                  <a:latin typeface="苹方 粗体" panose="020B0600000000000000" pitchFamily="34" charset="-122"/>
                  <a:ea typeface="苹方 粗体" panose="020B0600000000000000" pitchFamily="34" charset="-122"/>
                </a:rPr>
                <a:t>提升元音检测性能</a:t>
              </a:r>
              <a:endParaRPr lang="en-US" altLang="zh-CN" sz="1350" b="1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182538" y="2756094"/>
            <a:ext cx="2222285" cy="1807715"/>
            <a:chOff x="8119092" y="4280075"/>
            <a:chExt cx="2963047" cy="2410287"/>
          </a:xfrm>
        </p:grpSpPr>
        <p:sp>
          <p:nvSpPr>
            <p:cNvPr id="21" name="矩形: 圆角 20"/>
            <p:cNvSpPr/>
            <p:nvPr/>
          </p:nvSpPr>
          <p:spPr>
            <a:xfrm>
              <a:off x="8119092" y="4280075"/>
              <a:ext cx="2960042" cy="10741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8120712" y="5140338"/>
              <a:ext cx="2958236" cy="1550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995952" y="4575226"/>
              <a:ext cx="2086187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b="1" dirty="0">
                  <a:latin typeface="苹方 粗体" panose="020B0600000000000000" pitchFamily="34" charset="-122"/>
                  <a:ea typeface="苹方 粗体" panose="020B0600000000000000" pitchFamily="34" charset="-122"/>
                </a:rPr>
                <a:t>提升弹性音频质量</a:t>
              </a:r>
              <a:endParaRPr lang="en-US" altLang="zh-CN" sz="1350" b="1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380091" y="5354258"/>
              <a:ext cx="2438044" cy="67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拉伸和变调更悦耳</a:t>
              </a:r>
              <a:endPara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94" y="2831794"/>
            <a:ext cx="546485" cy="5464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54" y="2792864"/>
            <a:ext cx="563162" cy="563162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38" name="文本框 37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latin typeface="苹方 中等"/>
                  <a:ea typeface="苹方 常规" panose="020B0300000000000000"/>
                </a:rPr>
                <a:t>近期规划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The development plan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3462020" y="4883150"/>
            <a:ext cx="2219960" cy="1270770"/>
            <a:chOff x="8119092" y="4280075"/>
            <a:chExt cx="2960042" cy="2453366"/>
          </a:xfrm>
        </p:grpSpPr>
        <p:sp>
          <p:nvSpPr>
            <p:cNvPr id="25" name="矩形: 圆角 20"/>
            <p:cNvSpPr/>
            <p:nvPr/>
          </p:nvSpPr>
          <p:spPr>
            <a:xfrm>
              <a:off x="8119092" y="4280075"/>
              <a:ext cx="2960042" cy="10741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9" name="矩形 28"/>
            <p:cNvSpPr/>
            <p:nvPr/>
          </p:nvSpPr>
          <p:spPr>
            <a:xfrm>
              <a:off x="8120712" y="5140338"/>
              <a:ext cx="2958236" cy="1550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653356" y="4527715"/>
              <a:ext cx="1839866" cy="577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50" b="1" dirty="0" smtClean="0">
                  <a:ea typeface="苹方 粗体" panose="020B0600000000000000" pitchFamily="34" charset="-122"/>
                </a:rPr>
                <a:t>个性化</a:t>
              </a:r>
              <a:r>
                <a:rPr lang="en-US" altLang="zh-CN" sz="1350" b="1" dirty="0">
                  <a:ea typeface="苹方 粗体" panose="020B0600000000000000" pitchFamily="34" charset="-122"/>
                </a:rPr>
                <a:t>R</a:t>
              </a:r>
              <a:r>
                <a:rPr lang="en-US" altLang="zh-CN" sz="1350" b="1" dirty="0" smtClean="0">
                  <a:ea typeface="苹方 粗体" panose="020B0600000000000000" pitchFamily="34" charset="-122"/>
                </a:rPr>
                <a:t>ap</a:t>
              </a:r>
              <a:r>
                <a:rPr lang="zh-CN" altLang="en-US" sz="1350" b="1" dirty="0" smtClean="0">
                  <a:ea typeface="苹方 粗体" panose="020B0600000000000000" pitchFamily="34" charset="-122"/>
                </a:rPr>
                <a:t>合成</a:t>
              </a:r>
              <a:endParaRPr lang="en-US" altLang="zh-CN" sz="1350" b="1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380091" y="5354259"/>
              <a:ext cx="2438044" cy="137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采样</a:t>
              </a:r>
              <a:r>
                <a:rPr lang="en-US" altLang="zh-CN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10</a:t>
              </a:r>
              <a:r>
                <a: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分钟</a:t>
              </a:r>
              <a:r>
                <a:rPr lang="zh-CN" altLang="en-US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用户声音，合成用户</a:t>
              </a:r>
              <a:r>
                <a:rPr lang="en-US" altLang="zh-CN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Rap</a:t>
              </a:r>
              <a:endPara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38" name="文本框 37"/>
            <p:cNvSpPr txBox="1"/>
            <p:nvPr/>
          </p:nvSpPr>
          <p:spPr>
            <a:xfrm>
              <a:off x="3759699" y="243595"/>
              <a:ext cx="4672600" cy="10447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 smtClean="0">
                  <a:latin typeface="苹方 中等"/>
                  <a:ea typeface="苹方 常规" panose="020B0300000000000000"/>
                </a:rPr>
                <a:t>融资计划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2228158" y="2843997"/>
            <a:ext cx="5183240" cy="1135037"/>
            <a:chOff x="8120712" y="4213126"/>
            <a:chExt cx="3268969" cy="2477236"/>
          </a:xfrm>
        </p:grpSpPr>
        <p:sp>
          <p:nvSpPr>
            <p:cNvPr id="25" name="矩形: 圆角 20"/>
            <p:cNvSpPr/>
            <p:nvPr/>
          </p:nvSpPr>
          <p:spPr>
            <a:xfrm>
              <a:off x="8120900" y="4213126"/>
              <a:ext cx="2960042" cy="10741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9" name="矩形 28"/>
            <p:cNvSpPr/>
            <p:nvPr/>
          </p:nvSpPr>
          <p:spPr>
            <a:xfrm>
              <a:off x="8120712" y="5140338"/>
              <a:ext cx="2958236" cy="1550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951637" y="4374455"/>
              <a:ext cx="2438044" cy="652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200</a:t>
              </a:r>
              <a:r>
                <a:rPr lang="zh-CN" altLang="en-US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万人民币</a:t>
              </a:r>
              <a:r>
                <a:rPr lang="en-US" altLang="zh-CN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=10%</a:t>
              </a:r>
              <a:r>
                <a:rPr lang="zh-CN" altLang="en-US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rPr>
                <a:t>股权</a:t>
              </a:r>
              <a:endPara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2639132" y="3311359"/>
            <a:ext cx="3865735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35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员工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工资（</a:t>
            </a:r>
            <a:r>
              <a:rPr lang="en-US" altLang="zh-CN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6-10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人）</a:t>
            </a:r>
            <a:endParaRPr lang="en-US" altLang="zh-CN" sz="1350" dirty="0" smtClean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购买</a:t>
            </a:r>
            <a:r>
              <a:rPr lang="en-US" altLang="zh-CN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GPU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等硬件</a:t>
            </a:r>
            <a:endParaRPr lang="en-US" altLang="zh-CN" sz="1350" dirty="0" smtClean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APP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开发，云服务器租赁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8" y="2414088"/>
            <a:ext cx="433447" cy="43344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1" y="3382815"/>
            <a:ext cx="446674" cy="446674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38" name="文本框 37"/>
            <p:cNvSpPr txBox="1"/>
            <p:nvPr/>
          </p:nvSpPr>
          <p:spPr>
            <a:xfrm>
              <a:off x="3759699" y="243595"/>
              <a:ext cx="4672600" cy="10447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500" b="1" dirty="0" smtClean="0">
                  <a:latin typeface="苹方 中等"/>
                  <a:ea typeface="苹方 常规" panose="020B0300000000000000"/>
                </a:rPr>
                <a:t>Demo </a:t>
              </a:r>
              <a:r>
                <a:rPr lang="zh-CN" altLang="en-US" sz="4500" b="1" dirty="0" smtClean="0">
                  <a:latin typeface="苹方 中等"/>
                  <a:ea typeface="苹方 常规" panose="020B0300000000000000"/>
                </a:rPr>
                <a:t>试听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11_(14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175" y="2484905"/>
            <a:ext cx="362630" cy="362630"/>
          </a:xfrm>
          <a:prstGeom prst="rect">
            <a:avLst/>
          </a:prstGeom>
        </p:spPr>
      </p:pic>
      <p:pic>
        <p:nvPicPr>
          <p:cNvPr id="5" name="14_1_mix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175" y="3560244"/>
            <a:ext cx="362630" cy="362630"/>
          </a:xfrm>
          <a:prstGeom prst="rect">
            <a:avLst/>
          </a:prstGeom>
        </p:spPr>
      </p:pic>
      <p:pic>
        <p:nvPicPr>
          <p:cNvPr id="9" name="14_5_mix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5781" y="3560244"/>
            <a:ext cx="362630" cy="36263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81" y="4277891"/>
            <a:ext cx="433447" cy="43344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04" y="5246618"/>
            <a:ext cx="446674" cy="446674"/>
          </a:xfrm>
          <a:prstGeom prst="rect">
            <a:avLst/>
          </a:prstGeom>
        </p:spPr>
      </p:pic>
      <p:pic>
        <p:nvPicPr>
          <p:cNvPr id="10" name="1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9106" y="4346362"/>
            <a:ext cx="362630" cy="362630"/>
          </a:xfrm>
          <a:prstGeom prst="rect">
            <a:avLst/>
          </a:prstGeom>
        </p:spPr>
      </p:pic>
      <p:pic>
        <p:nvPicPr>
          <p:cNvPr id="11" name="36_3_mix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9106" y="5421701"/>
            <a:ext cx="362630" cy="362630"/>
          </a:xfrm>
          <a:prstGeom prst="rect">
            <a:avLst/>
          </a:prstGeom>
        </p:spPr>
      </p:pic>
      <p:pic>
        <p:nvPicPr>
          <p:cNvPr id="12" name="36_5_mix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4574" y="5421701"/>
            <a:ext cx="362630" cy="3626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50" y="2507474"/>
            <a:ext cx="433447" cy="433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73" y="3476201"/>
            <a:ext cx="446674" cy="446674"/>
          </a:xfrm>
          <a:prstGeom prst="rect">
            <a:avLst/>
          </a:prstGeom>
        </p:spPr>
      </p:pic>
      <p:pic>
        <p:nvPicPr>
          <p:cNvPr id="2" name="11_(16)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7661" y="2480398"/>
            <a:ext cx="457200" cy="457200"/>
          </a:xfrm>
          <a:prstGeom prst="rect">
            <a:avLst/>
          </a:prstGeom>
        </p:spPr>
      </p:pic>
      <p:pic>
        <p:nvPicPr>
          <p:cNvPr id="3" name="16_1_mix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0089" y="3516781"/>
            <a:ext cx="457200" cy="457200"/>
          </a:xfrm>
          <a:prstGeom prst="rect">
            <a:avLst/>
          </a:prstGeom>
        </p:spPr>
      </p:pic>
      <p:pic>
        <p:nvPicPr>
          <p:cNvPr id="6" name="16_2_mix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9532" y="356024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2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61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07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9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69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0236" y="2730732"/>
            <a:ext cx="3928110" cy="1419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spc="600" dirty="0">
                <a:solidFill>
                  <a:schemeClr val="bg1"/>
                </a:solidFill>
                <a:latin typeface="苹方 常规" panose="020B0300000000000000" pitchFamily="34" charset="-122"/>
                <a:ea typeface="苹方 常规" panose="020B0300000000000000" pitchFamily="34" charset="-122"/>
              </a:rPr>
              <a:t>Thanks</a:t>
            </a:r>
            <a:endParaRPr lang="zh-CN" altLang="en-US" sz="8625" spc="600" dirty="0">
              <a:solidFill>
                <a:schemeClr val="bg1"/>
              </a:solidFill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99043" y="2525863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苹方 粗体" panose="020B0600000000000000" pitchFamily="34" charset="-122"/>
                <a:ea typeface="苹方 粗体" panose="020B0600000000000000" pitchFamily="34" charset="-122"/>
              </a:rPr>
              <a:t>简介</a:t>
            </a:r>
            <a:endParaRPr lang="zh-CN" altLang="en-US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03249" y="2532977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主创人背景</a:t>
            </a:r>
            <a:endParaRPr lang="zh-CN" altLang="en-US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99042" y="3387986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市场分析</a:t>
            </a:r>
            <a:endParaRPr lang="zh-CN" altLang="en-US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03249" y="339510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核心思路</a:t>
            </a:r>
            <a:endParaRPr lang="zh-CN" altLang="en-US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99041" y="425011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技术架构</a:t>
            </a:r>
            <a:endParaRPr lang="zh-CN" altLang="en-US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03249" y="4257224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产品介绍</a:t>
            </a:r>
            <a:endParaRPr lang="zh-CN" altLang="en-US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99041" y="5112234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近期规划</a:t>
            </a:r>
            <a:endParaRPr lang="zh-CN" altLang="en-US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566046" y="2525863"/>
            <a:ext cx="320523" cy="3205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11372" y="2547625"/>
            <a:ext cx="2686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苹方 粗体" panose="020B0600000000000000" pitchFamily="34" charset="-122"/>
                <a:ea typeface="苹方 粗体" panose="020B0600000000000000" pitchFamily="34" charset="-122"/>
              </a:rPr>
              <a:t>1</a:t>
            </a:r>
            <a:endParaRPr lang="zh-CN" altLang="en-US" sz="1350" dirty="0">
              <a:solidFill>
                <a:schemeClr val="bg1"/>
              </a:solidFill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566046" y="3379506"/>
            <a:ext cx="320523" cy="3205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611372" y="3401268"/>
            <a:ext cx="2686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苹方 粗体" panose="020B0600000000000000" pitchFamily="34" charset="-122"/>
                <a:ea typeface="苹方 粗体" panose="020B0600000000000000" pitchFamily="34" charset="-122"/>
              </a:rPr>
              <a:t>3</a:t>
            </a:r>
            <a:endParaRPr lang="zh-CN" altLang="en-US" sz="1350" dirty="0">
              <a:solidFill>
                <a:schemeClr val="bg1"/>
              </a:solidFill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566046" y="4255356"/>
            <a:ext cx="320523" cy="3205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11372" y="4277118"/>
            <a:ext cx="2686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苹方 粗体" panose="020B0600000000000000" pitchFamily="34" charset="-122"/>
                <a:ea typeface="苹方 粗体" panose="020B0600000000000000" pitchFamily="34" charset="-122"/>
              </a:rPr>
              <a:t>5</a:t>
            </a:r>
            <a:endParaRPr lang="zh-CN" altLang="en-US" sz="1350" dirty="0">
              <a:solidFill>
                <a:schemeClr val="bg1"/>
              </a:solidFill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566046" y="5116079"/>
            <a:ext cx="320523" cy="3205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611372" y="5137841"/>
            <a:ext cx="2686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苹方 粗体" panose="020B0600000000000000" pitchFamily="34" charset="-122"/>
                <a:ea typeface="苹方 粗体" panose="020B0600000000000000" pitchFamily="34" charset="-122"/>
              </a:rPr>
              <a:t>7</a:t>
            </a:r>
            <a:endParaRPr lang="zh-CN" altLang="en-US" sz="1350" dirty="0">
              <a:solidFill>
                <a:schemeClr val="bg1"/>
              </a:solidFill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272850" y="2552317"/>
            <a:ext cx="320523" cy="3205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318176" y="2574079"/>
            <a:ext cx="2686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苹方 粗体" panose="020B0600000000000000" pitchFamily="34" charset="-122"/>
                <a:ea typeface="苹方 粗体" panose="020B0600000000000000" pitchFamily="34" charset="-122"/>
              </a:rPr>
              <a:t>2</a:t>
            </a:r>
            <a:endParaRPr lang="zh-CN" altLang="en-US" sz="1350" dirty="0">
              <a:solidFill>
                <a:schemeClr val="bg1"/>
              </a:solidFill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272850" y="3406201"/>
            <a:ext cx="320523" cy="3205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318176" y="3427963"/>
            <a:ext cx="2686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苹方 粗体" panose="020B0600000000000000" pitchFamily="34" charset="-122"/>
                <a:ea typeface="苹方 粗体" panose="020B0600000000000000" pitchFamily="34" charset="-122"/>
              </a:rPr>
              <a:t>4</a:t>
            </a:r>
            <a:endParaRPr lang="zh-CN" altLang="en-US" sz="1350" dirty="0">
              <a:solidFill>
                <a:schemeClr val="bg1"/>
              </a:solidFill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272850" y="4263270"/>
            <a:ext cx="320523" cy="32052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318176" y="4285032"/>
            <a:ext cx="26860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苹方 粗体" panose="020B0600000000000000" pitchFamily="34" charset="-122"/>
                <a:ea typeface="苹方 粗体" panose="020B0600000000000000" pitchFamily="34" charset="-122"/>
              </a:rPr>
              <a:t>6</a:t>
            </a:r>
            <a:endParaRPr lang="zh-CN" altLang="en-US" sz="1350" dirty="0">
              <a:solidFill>
                <a:schemeClr val="bg1"/>
              </a:solidFill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32" name="文本框 31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latin typeface="苹方 中等"/>
                  <a:ea typeface="苹方 常规" panose="020B0300000000000000"/>
                </a:rPr>
                <a:t>目录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Directory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88925" y="1388712"/>
            <a:ext cx="2468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bg1">
                    <a:lumMod val="8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</a:rPr>
              <a:t>公司基本介绍</a:t>
            </a:r>
            <a:endParaRPr lang="zh-CN" altLang="en-US" sz="3000" dirty="0">
              <a:solidFill>
                <a:schemeClr val="bg1">
                  <a:lumMod val="8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98457" y="1815752"/>
            <a:ext cx="23164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spc="300" dirty="0">
                <a:solidFill>
                  <a:schemeClr val="bg1">
                    <a:lumMod val="65000"/>
                  </a:schemeClr>
                </a:solidFill>
                <a:latin typeface="Roboto Th" pitchFamily="2" charset="0"/>
                <a:ea typeface="Roboto Th" pitchFamily="2" charset="0"/>
              </a:rPr>
              <a:t>Company introduction</a:t>
            </a:r>
            <a:endParaRPr lang="zh-CN" altLang="en-US" sz="900" spc="300" dirty="0">
              <a:solidFill>
                <a:schemeClr val="bg1">
                  <a:lumMod val="65000"/>
                </a:schemeClr>
              </a:solidFill>
              <a:latin typeface="Roboto Th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73" y="85725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7" name="文本框 16"/>
          <p:cNvSpPr txBox="1"/>
          <p:nvPr/>
        </p:nvSpPr>
        <p:spPr>
          <a:xfrm>
            <a:off x="3222011" y="2893745"/>
            <a:ext cx="5051231" cy="2251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endParaRPr lang="en-US" altLang="zh-CN" sz="1350" dirty="0">
              <a:solidFill>
                <a:schemeClr val="tx1">
                  <a:lumMod val="95000"/>
                  <a:lumOff val="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</a:rPr>
              <a:t>一家</a:t>
            </a:r>
            <a:r>
              <a:rPr lang="zh-CN" alt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</a:rPr>
              <a:t>专注于泛娱乐科技化</a:t>
            </a:r>
            <a:r>
              <a:rPr lang="zh-CN" alt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的高科技</a:t>
            </a:r>
            <a:r>
              <a:rPr lang="zh-CN" alt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</a:rPr>
              <a:t>互联网企业</a:t>
            </a:r>
            <a:endParaRPr lang="en-US" altLang="zh-CN" sz="1350" dirty="0">
              <a:solidFill>
                <a:schemeClr val="tx1">
                  <a:lumMod val="95000"/>
                  <a:lumOff val="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音乐智能，说唱智能，自动伴奏，自动谱曲，歌词生成，</a:t>
            </a:r>
            <a:r>
              <a:rPr lang="en-US" altLang="zh-CN" sz="13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etc</a:t>
            </a:r>
            <a:endParaRPr lang="en-US" altLang="zh-CN" sz="1350" dirty="0" smtClean="0">
              <a:solidFill>
                <a:schemeClr val="tx1">
                  <a:lumMod val="95000"/>
                  <a:lumOff val="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音</a:t>
            </a:r>
            <a:r>
              <a:rPr lang="zh-CN" altLang="en-US" sz="13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视频联动</a:t>
            </a:r>
            <a:endParaRPr lang="en-US" altLang="zh-CN" sz="1350" dirty="0" smtClean="0">
              <a:solidFill>
                <a:schemeClr val="tx1">
                  <a:lumMod val="95000"/>
                  <a:lumOff val="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3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方向：智能说唱</a:t>
            </a:r>
            <a:r>
              <a:rPr lang="en-US" altLang="zh-CN" sz="13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+</a:t>
            </a:r>
            <a:r>
              <a:rPr lang="zh-CN" altLang="en-US" sz="13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智能二次元鬼畜</a:t>
            </a:r>
            <a:endParaRPr lang="en-US" altLang="zh-CN" sz="1350" dirty="0" smtClean="0">
              <a:solidFill>
                <a:schemeClr val="tx1">
                  <a:lumMod val="95000"/>
                  <a:lumOff val="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3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etc</a:t>
            </a:r>
            <a:endParaRPr lang="en-US" altLang="zh-CN" sz="1350" dirty="0" smtClean="0">
              <a:solidFill>
                <a:schemeClr val="tx1">
                  <a:lumMod val="95000"/>
                  <a:lumOff val="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350" dirty="0" smtClean="0">
              <a:solidFill>
                <a:schemeClr val="tx1">
                  <a:lumMod val="95000"/>
                  <a:lumOff val="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1350" dirty="0">
              <a:solidFill>
                <a:schemeClr val="tx1">
                  <a:lumMod val="95000"/>
                  <a:lumOff val="5000"/>
                </a:schemeClr>
              </a:solidFill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11" name="文本框 10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 smtClean="0">
                  <a:latin typeface="苹方 中等"/>
                  <a:ea typeface="苹方 常规" panose="020B0300000000000000"/>
                </a:rPr>
                <a:t>公司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I</a:t>
              </a:r>
              <a:r>
                <a:rPr lang="en-US" altLang="zh-CN" dirty="0" smtClean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ntroduction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598242" y="2768501"/>
            <a:ext cx="2754630" cy="2837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500" b="1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学历</a:t>
            </a:r>
            <a:endParaRPr lang="en-US" altLang="zh-CN" sz="1500" b="1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美国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博士后（</a:t>
            </a:r>
            <a:r>
              <a:rPr lang="en-US" altLang="zh-CN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UU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，</a:t>
            </a:r>
            <a:r>
              <a:rPr lang="en-US" altLang="zh-CN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UF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，</a:t>
            </a:r>
            <a:r>
              <a:rPr lang="en-US" altLang="zh-CN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UCSB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）    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机器学习方向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15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年科研经验   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2014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年回国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发表论文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16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篇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500" b="1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项目</a:t>
            </a:r>
            <a:endParaRPr lang="en-US" altLang="zh-CN" sz="1500" b="1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人脸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识别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（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863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）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社交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网络分析（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863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）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大型图挖掘（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863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）</a:t>
            </a:r>
            <a:endParaRPr lang="en-US" altLang="zh-CN" sz="1350" dirty="0" smtClean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音乐</a:t>
            </a:r>
            <a:r>
              <a:rPr lang="zh-CN" altLang="en-US" sz="1350" dirty="0" smtClean="0">
                <a:latin typeface="苹方 常规" panose="020B0300000000000000" pitchFamily="34" charset="-122"/>
                <a:ea typeface="苹方 常规" panose="020B0300000000000000" pitchFamily="34" charset="-122"/>
              </a:rPr>
              <a:t>信号抽取</a:t>
            </a:r>
            <a:endParaRPr lang="en-US" altLang="zh-CN" sz="1350" dirty="0" smtClean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深度学习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8575" y="4406111"/>
            <a:ext cx="9448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苹方 中等" panose="020B0400000000000000" pitchFamily="34" charset="-122"/>
                <a:ea typeface="苹方 中等" panose="020B0400000000000000" pitchFamily="34" charset="-122"/>
              </a:rPr>
              <a:t>汤影</a:t>
            </a:r>
            <a:endParaRPr lang="zh-CN" altLang="en-US" sz="3000" dirty="0">
              <a:solidFill>
                <a:schemeClr val="tx1">
                  <a:lumMod val="95000"/>
                  <a:lumOff val="5000"/>
                </a:schemeClr>
              </a:solidFill>
              <a:latin typeface="苹方 中等" panose="020B0400000000000000" pitchFamily="34" charset="-122"/>
              <a:ea typeface="苹方 中等" panose="020B0400000000000000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00" y="2445820"/>
            <a:ext cx="1960291" cy="1960291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001429" y="2767542"/>
            <a:ext cx="2240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500" b="1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创业经历</a:t>
            </a:r>
            <a:endParaRPr lang="en-US" altLang="zh-CN" sz="1500" b="1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  <a:p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2006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年创立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“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成都云洋科技有限公司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”</a:t>
            </a:r>
            <a:endParaRPr lang="en-US" altLang="zh-CN" sz="150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94022" y="4243714"/>
            <a:ext cx="2154555" cy="1153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500" b="1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音乐</a:t>
            </a:r>
            <a:endParaRPr lang="en-US" altLang="zh-CN" sz="1500" b="1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发行专辑 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《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地下上海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》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创作歌曲 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100 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余首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乐队 “胡桃夹子”主唱　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  <a:p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代表作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《</a:t>
            </a: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老师我来了</a:t>
            </a:r>
            <a:r>
              <a:rPr lang="en-US" altLang="zh-CN" sz="1350" dirty="0">
                <a:latin typeface="苹方 常规" panose="020B0300000000000000" pitchFamily="34" charset="-122"/>
                <a:ea typeface="苹方 常规" panose="020B0300000000000000" pitchFamily="34" charset="-122"/>
              </a:rPr>
              <a:t>》</a:t>
            </a:r>
            <a:endParaRPr lang="zh-CN" altLang="en-US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10" name="文本框 9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latin typeface="苹方 中等"/>
                  <a:ea typeface="苹方 常规" panose="020B0300000000000000"/>
                </a:rPr>
                <a:t>主创人背景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Entrepreneur background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4251" y="3085992"/>
            <a:ext cx="5140522" cy="112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市场上无音乐智能相关成熟应用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国内音乐智能领域研究还处于起步阶段</a:t>
            </a: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350" dirty="0">
              <a:latin typeface="苹方 常规" panose="020B0300000000000000" pitchFamily="34" charset="-122"/>
              <a:ea typeface="苹方 常规" panose="020B0300000000000000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350" dirty="0">
                <a:latin typeface="苹方 常规" panose="020B0300000000000000" pitchFamily="34" charset="-122"/>
                <a:ea typeface="苹方 常规" panose="020B0300000000000000" pitchFamily="34" charset="-122"/>
                <a:sym typeface="+mn-ea"/>
              </a:rPr>
              <a:t>缺乏专业人才资源</a:t>
            </a:r>
            <a:endParaRPr lang="zh-CN" altLang="en-US" sz="1350" dirty="0">
              <a:latin typeface="苹方 常规" panose="020B0300000000000000" pitchFamily="34" charset="-122"/>
              <a:ea typeface="苹方 常规" panose="020B03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87" y="3543545"/>
            <a:ext cx="759725" cy="7597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02" y="3543545"/>
            <a:ext cx="732745" cy="7327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2945" y="1020068"/>
            <a:ext cx="3504450" cy="1062728"/>
            <a:chOff x="3759699" y="243595"/>
            <a:chExt cx="4672600" cy="1416970"/>
          </a:xfrm>
        </p:grpSpPr>
        <p:sp>
          <p:nvSpPr>
            <p:cNvPr id="12" name="文本框 11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latin typeface="苹方 中等"/>
                  <a:ea typeface="苹方 常规" panose="020B0300000000000000"/>
                </a:rPr>
                <a:t>市场分析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Market analysis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/>
          <p:cNvSpPr txBox="1"/>
          <p:nvPr/>
        </p:nvSpPr>
        <p:spPr>
          <a:xfrm>
            <a:off x="3077281" y="1374632"/>
            <a:ext cx="232664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——</a:t>
            </a:r>
            <a:r>
              <a:rPr lang="zh-CN" altLang="en-US" sz="2100" b="1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国内市场分析</a:t>
            </a:r>
            <a:endParaRPr lang="en-US" altLang="zh-CN" sz="2100" b="1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350" dirty="0">
              <a:solidFill>
                <a:srgbClr val="FF0000"/>
              </a:solidFill>
            </a:endParaRPr>
          </a:p>
          <a:p>
            <a:endParaRPr lang="en-US" altLang="zh-CN" sz="1350" dirty="0">
              <a:solidFill>
                <a:srgbClr val="FF0000"/>
              </a:solidFill>
            </a:endParaRPr>
          </a:p>
          <a:p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                             </a:t>
            </a:r>
            <a:endParaRPr lang="en-US" altLang="zh-CN" sz="1350" dirty="0">
              <a:solidFill>
                <a:srgbClr val="FF0000"/>
              </a:solidFill>
            </a:endParaRPr>
          </a:p>
          <a:p>
            <a:endParaRPr lang="en-US" altLang="zh-CN" sz="1350" dirty="0">
              <a:solidFill>
                <a:srgbClr val="FF0000"/>
              </a:solidFill>
            </a:endParaRPr>
          </a:p>
          <a:p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                                   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                            </a:t>
            </a:r>
            <a:endParaRPr lang="en-US" altLang="zh-CN" sz="1350" b="1" dirty="0">
              <a:solidFill>
                <a:schemeClr val="tx1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145740" y="5082550"/>
            <a:ext cx="4851602" cy="632936"/>
            <a:chOff x="2860987" y="5782017"/>
            <a:chExt cx="6468802" cy="84391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987" y="5782017"/>
              <a:ext cx="836295" cy="836295"/>
            </a:xfrm>
            <a:prstGeom prst="rect">
              <a:avLst/>
            </a:prstGeom>
          </p:spPr>
        </p:pic>
        <p:pic>
          <p:nvPicPr>
            <p:cNvPr id="11" name="图片 10" descr="tim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8701" y="5782017"/>
              <a:ext cx="836295" cy="836295"/>
            </a:xfrm>
            <a:prstGeom prst="rect">
              <a:avLst/>
            </a:prstGeom>
          </p:spPr>
        </p:pic>
        <p:pic>
          <p:nvPicPr>
            <p:cNvPr id="12" name="图片 11" descr="smul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01749" y="5790272"/>
              <a:ext cx="828040" cy="828040"/>
            </a:xfrm>
            <a:prstGeom prst="rect">
              <a:avLst/>
            </a:prstGeom>
          </p:spPr>
        </p:pic>
        <p:pic>
          <p:nvPicPr>
            <p:cNvPr id="13" name="图片 12" descr="图层 2.png2232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6415" y="5782017"/>
              <a:ext cx="843915" cy="843915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817973" y="2373925"/>
            <a:ext cx="7601447" cy="2349720"/>
            <a:chOff x="1044441" y="2545002"/>
            <a:chExt cx="10075667" cy="3132960"/>
          </a:xfrm>
        </p:grpSpPr>
        <p:grpSp>
          <p:nvGrpSpPr>
            <p:cNvPr id="26" name="组合 25"/>
            <p:cNvGrpSpPr/>
            <p:nvPr/>
          </p:nvGrpSpPr>
          <p:grpSpPr>
            <a:xfrm>
              <a:off x="1044441" y="2545002"/>
              <a:ext cx="2679934" cy="3004947"/>
              <a:chOff x="1522237" y="2901583"/>
              <a:chExt cx="2679934" cy="3004947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530475" y="2901583"/>
                <a:ext cx="2671696" cy="6848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525382" y="3580538"/>
                <a:ext cx="2671696" cy="2325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2066809" y="3059063"/>
                <a:ext cx="1748187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dirty="0">
                    <a:solidFill>
                      <a:schemeClr val="bg1"/>
                    </a:solidFill>
                    <a:ea typeface="苹方 常规" panose="020B0300000000000000"/>
                  </a:rPr>
                  <a:t>较多专业人员</a:t>
                </a:r>
                <a:endParaRPr lang="en-US" altLang="zh-CN" sz="1350" dirty="0">
                  <a:solidFill>
                    <a:schemeClr val="bg1"/>
                  </a:solidFill>
                  <a:ea typeface="苹方 常规" panose="020B0300000000000000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522237" y="3697823"/>
                <a:ext cx="2466579" cy="952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350" dirty="0">
                    <a:ea typeface="苹方 常规" panose="020B0300000000000000"/>
                  </a:rPr>
                  <a:t>院校开设相关专业</a:t>
                </a:r>
                <a:endParaRPr lang="en-US" altLang="zh-CN" sz="1350" dirty="0">
                  <a:ea typeface="苹方 常规" panose="020B0300000000000000"/>
                </a:endParaRPr>
              </a:p>
              <a:p>
                <a:endParaRPr lang="en-US" altLang="zh-CN" sz="1350" dirty="0">
                  <a:ea typeface="苹方 常规" panose="020B030000000000000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350" dirty="0">
                    <a:ea typeface="苹方 常规" panose="020B0300000000000000"/>
                  </a:rPr>
                  <a:t>专业研究机构</a:t>
                </a:r>
                <a:endParaRPr lang="en-US" altLang="zh-CN" sz="1350" dirty="0">
                  <a:ea typeface="苹方 常规" panose="020B0300000000000000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688971" y="2545002"/>
              <a:ext cx="2835699" cy="2999061"/>
              <a:chOff x="4859250" y="2907469"/>
              <a:chExt cx="2835699" cy="2999061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4859250" y="2907469"/>
                <a:ext cx="2832554" cy="6848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862395" y="3586424"/>
                <a:ext cx="2832554" cy="23201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5722822" y="3064949"/>
                <a:ext cx="1384577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dirty="0">
                    <a:solidFill>
                      <a:schemeClr val="bg1"/>
                    </a:solidFill>
                    <a:ea typeface="苹方 常规" panose="020B0300000000000000"/>
                  </a:rPr>
                  <a:t>产品丰富</a:t>
                </a:r>
                <a:endParaRPr lang="en-US" altLang="zh-CN" sz="1350" dirty="0">
                  <a:solidFill>
                    <a:schemeClr val="bg1"/>
                  </a:solidFill>
                  <a:ea typeface="苹方 常规" panose="020B0300000000000000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4859250" y="3700566"/>
                <a:ext cx="2248258" cy="206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350" b="1" dirty="0"/>
                  <a:t>Auto rap</a:t>
                </a:r>
                <a:endParaRPr lang="en-US" altLang="zh-CN" sz="135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35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350" b="1" dirty="0" err="1"/>
                  <a:t>smule</a:t>
                </a:r>
                <a:r>
                  <a:rPr lang="en-US" altLang="zh-CN" sz="1350" b="1" dirty="0"/>
                  <a:t> piano</a:t>
                </a:r>
                <a:endParaRPr lang="en-US" altLang="zh-CN" sz="135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35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350" b="1" dirty="0" err="1"/>
                  <a:t>smule</a:t>
                </a:r>
                <a:r>
                  <a:rPr lang="en-US" altLang="zh-CN" sz="1350" b="1" dirty="0"/>
                  <a:t> guitar</a:t>
                </a:r>
                <a:endParaRPr lang="en-US" altLang="zh-CN" sz="135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35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350" b="1" dirty="0"/>
                  <a:t>sing</a:t>
                </a:r>
                <a:endParaRPr lang="zh-CN" altLang="en-US" sz="1350" dirty="0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494358" y="2545002"/>
              <a:ext cx="2625750" cy="3132960"/>
              <a:chOff x="8972154" y="2901583"/>
              <a:chExt cx="2625750" cy="313296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8972154" y="2901583"/>
                <a:ext cx="2557674" cy="684841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8975299" y="3580538"/>
                <a:ext cx="2557674" cy="2325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9686747" y="3059063"/>
                <a:ext cx="1350068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50" dirty="0">
                    <a:solidFill>
                      <a:schemeClr val="bg1"/>
                    </a:solidFill>
                    <a:ea typeface="苹方 常规" panose="020B0300000000000000"/>
                  </a:rPr>
                  <a:t>效果显著</a:t>
                </a:r>
                <a:endParaRPr lang="en-US" altLang="zh-CN" sz="1350" dirty="0">
                  <a:solidFill>
                    <a:schemeClr val="bg1"/>
                  </a:solidFill>
                  <a:ea typeface="苹方 常规" panose="020B0300000000000000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9003724" y="3696896"/>
                <a:ext cx="2594180" cy="2337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7100</a:t>
                </a:r>
                <a:r>
                  <a:rPr lang="zh-CN" altLang="en-US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万次下载</a:t>
                </a:r>
                <a:endParaRPr lang="en-US" altLang="zh-CN" sz="1350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350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150</a:t>
                </a:r>
                <a:r>
                  <a:rPr lang="zh-CN" altLang="en-US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万</a:t>
                </a:r>
                <a:r>
                  <a:rPr lang="en-US" altLang="zh-CN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/</a:t>
                </a:r>
                <a:r>
                  <a:rPr lang="zh-CN" altLang="en-US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月用户增量</a:t>
                </a:r>
                <a:endParaRPr lang="en-US" altLang="zh-CN" sz="1350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350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7.5</a:t>
                </a:r>
                <a:r>
                  <a:rPr lang="zh-CN" altLang="en-US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亿首</a:t>
                </a:r>
                <a:r>
                  <a:rPr lang="zh-CN" altLang="en-US" sz="1350" dirty="0" smtClean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作品</a:t>
                </a:r>
                <a:endParaRPr lang="en-US" altLang="zh-CN" sz="1350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年盈利</a:t>
                </a:r>
                <a:r>
                  <a:rPr lang="en-US" altLang="zh-CN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4500</a:t>
                </a:r>
                <a:r>
                  <a:rPr lang="zh-CN" altLang="en-US" sz="1350" dirty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万</a:t>
                </a:r>
                <a:r>
                  <a:rPr lang="zh-CN" altLang="en-US" sz="1350" dirty="0" smtClean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美金</a:t>
                </a:r>
                <a:endParaRPr lang="en-US" altLang="zh-CN" sz="1350" dirty="0" smtClean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1350" dirty="0" smtClean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腾讯注资</a:t>
                </a:r>
                <a:r>
                  <a:rPr lang="en-US" altLang="zh-CN" sz="1350" dirty="0" smtClean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5400</a:t>
                </a:r>
                <a:r>
                  <a:rPr lang="zh-CN" altLang="en-US" sz="1350" dirty="0" smtClean="0">
                    <a:latin typeface="苹方 常规" panose="020B0300000000000000" pitchFamily="34" charset="-122"/>
                    <a:ea typeface="苹方 常规" panose="020B0300000000000000" pitchFamily="34" charset="-122"/>
                  </a:rPr>
                  <a:t>万美元</a:t>
                </a:r>
                <a:endParaRPr lang="zh-CN" altLang="en-US" sz="1350" dirty="0">
                  <a:latin typeface="苹方 常规" panose="020B0300000000000000" pitchFamily="34" charset="-122"/>
                  <a:ea typeface="苹方 常规" panose="020B0300000000000000" pitchFamily="34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-2945" y="1020068"/>
            <a:ext cx="3504450" cy="1062728"/>
            <a:chOff x="3759699" y="243595"/>
            <a:chExt cx="4672600" cy="1416970"/>
          </a:xfrm>
        </p:grpSpPr>
        <p:sp>
          <p:nvSpPr>
            <p:cNvPr id="32" name="文本框 31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latin typeface="苹方 中等"/>
                  <a:ea typeface="苹方 常规" panose="020B0300000000000000"/>
                </a:rPr>
                <a:t>市场分析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Market analysis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3077281" y="1374632"/>
            <a:ext cx="24638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——</a:t>
            </a:r>
            <a:r>
              <a:rPr lang="en-US" altLang="zh-CN" sz="2100" b="1" dirty="0" err="1">
                <a:latin typeface="苹方 粗体" panose="020B0600000000000000" pitchFamily="34" charset="-122"/>
                <a:ea typeface="苹方 粗体" panose="020B0600000000000000" pitchFamily="34" charset="-122"/>
              </a:rPr>
              <a:t>Smule</a:t>
            </a:r>
            <a:r>
              <a:rPr lang="zh-CN" altLang="en-US" sz="2100" b="1" dirty="0">
                <a:latin typeface="苹方 粗体" panose="020B0600000000000000" pitchFamily="34" charset="-122"/>
                <a:ea typeface="苹方 粗体" panose="020B0600000000000000" pitchFamily="34" charset="-122"/>
              </a:rPr>
              <a:t>案例分析</a:t>
            </a:r>
            <a:endParaRPr lang="en-US" altLang="zh-CN" sz="2100" b="1" dirty="0">
              <a:latin typeface="苹方 粗体" panose="020B0600000000000000" pitchFamily="34" charset="-122"/>
              <a:ea typeface="苹方 粗体" panose="020B06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77415" y="5311775"/>
            <a:ext cx="46113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350" dirty="0"/>
              <a:t>平台化，可为不同人提供技术支持，尤其在词曲环节</a:t>
            </a:r>
            <a:endParaRPr lang="en-US" altLang="zh-CN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350" dirty="0"/>
              <a:t>以技术为切入点</a:t>
            </a:r>
            <a:endParaRPr lang="en-US" altLang="zh-CN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350" dirty="0"/>
              <a:t>立足于音乐智能，致力于泛娱乐科技化</a:t>
            </a:r>
            <a:endParaRPr lang="zh-CN" alt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350" dirty="0"/>
          </a:p>
        </p:txBody>
      </p:sp>
      <p:grpSp>
        <p:nvGrpSpPr>
          <p:cNvPr id="6" name="组合 5"/>
          <p:cNvGrpSpPr/>
          <p:nvPr/>
        </p:nvGrpSpPr>
        <p:grpSpPr>
          <a:xfrm>
            <a:off x="1333500" y="2581275"/>
            <a:ext cx="6472714" cy="2284271"/>
            <a:chOff x="1778000" y="2298700"/>
            <a:chExt cx="8630285" cy="3045695"/>
          </a:xfrm>
        </p:grpSpPr>
        <p:grpSp>
          <p:nvGrpSpPr>
            <p:cNvPr id="2" name="组合 1"/>
            <p:cNvGrpSpPr/>
            <p:nvPr/>
          </p:nvGrpSpPr>
          <p:grpSpPr>
            <a:xfrm>
              <a:off x="1778000" y="2298700"/>
              <a:ext cx="8630285" cy="2780030"/>
              <a:chOff x="1778000" y="2298700"/>
              <a:chExt cx="8630285" cy="2780030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6040" y="3218180"/>
                <a:ext cx="1101725" cy="1101725"/>
              </a:xfrm>
              <a:prstGeom prst="rect">
                <a:avLst/>
              </a:prstGeom>
            </p:spPr>
          </p:pic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8465" y="3941445"/>
                <a:ext cx="1099820" cy="1099820"/>
              </a:xfrm>
              <a:prstGeom prst="rect">
                <a:avLst/>
              </a:prstGeom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1410" y="3222625"/>
                <a:ext cx="1089660" cy="1089660"/>
              </a:xfrm>
              <a:prstGeom prst="rect">
                <a:avLst/>
              </a:prstGeom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2170" y="3193415"/>
                <a:ext cx="1118870" cy="1118870"/>
              </a:xfrm>
              <a:prstGeom prst="rect">
                <a:avLst/>
              </a:prstGeom>
            </p:spPr>
          </p:pic>
          <p:sp>
            <p:nvSpPr>
              <p:cNvPr id="26" name="椭圆 25"/>
              <p:cNvSpPr/>
              <p:nvPr/>
            </p:nvSpPr>
            <p:spPr>
              <a:xfrm>
                <a:off x="1781175" y="2298700"/>
                <a:ext cx="694690" cy="6946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790065" y="2461260"/>
                <a:ext cx="70104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作词</a:t>
                </a:r>
                <a:endParaRPr lang="zh-CN" altLang="en-US" sz="1350" dirty="0">
                  <a:solidFill>
                    <a:schemeClr val="bg1"/>
                  </a:solidFill>
                  <a:latin typeface="苹方 粗体" panose="020B0600000000000000" pitchFamily="34" charset="-122"/>
                  <a:ea typeface="苹方 粗体" panose="020B0600000000000000" pitchFamily="34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781175" y="4384040"/>
                <a:ext cx="694690" cy="6946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778000" y="4546600"/>
                <a:ext cx="70104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作曲</a:t>
                </a:r>
                <a:endParaRPr lang="zh-CN" altLang="en-US" sz="1350" dirty="0">
                  <a:solidFill>
                    <a:schemeClr val="bg1"/>
                  </a:solidFill>
                  <a:latin typeface="苹方 粗体" panose="020B0600000000000000" pitchFamily="34" charset="-122"/>
                  <a:ea typeface="苹方 粗体" panose="020B0600000000000000" pitchFamily="34" charset="-122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189605" y="3833495"/>
                <a:ext cx="694690" cy="69469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3186430" y="3996055"/>
                <a:ext cx="70104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编曲</a:t>
                </a:r>
                <a:endParaRPr lang="zh-CN" altLang="en-US" sz="1350" dirty="0">
                  <a:solidFill>
                    <a:schemeClr val="bg1"/>
                  </a:solidFill>
                  <a:latin typeface="苹方 粗体" panose="020B0600000000000000" pitchFamily="34" charset="-122"/>
                  <a:ea typeface="苹方 粗体" panose="020B0600000000000000" pitchFamily="34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4651375" y="3197860"/>
                <a:ext cx="1124585" cy="1124585"/>
              </a:xfrm>
              <a:prstGeom prst="ellipse">
                <a:avLst/>
              </a:prstGeom>
              <a:solidFill>
                <a:srgbClr val="20202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baseline="-25000" dirty="0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897120" y="3592195"/>
                <a:ext cx="70104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录音</a:t>
                </a:r>
                <a:endParaRPr lang="zh-CN" altLang="en-US" sz="1350" dirty="0">
                  <a:solidFill>
                    <a:schemeClr val="bg1"/>
                  </a:solidFill>
                  <a:latin typeface="苹方 粗体" panose="020B0600000000000000" pitchFamily="34" charset="-122"/>
                  <a:ea typeface="苹方 粗体" panose="020B0600000000000000" pitchFamily="34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6412230" y="3592195"/>
                <a:ext cx="70104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混音</a:t>
                </a:r>
                <a:endParaRPr lang="zh-CN" altLang="en-US" sz="1350" dirty="0">
                  <a:solidFill>
                    <a:schemeClr val="bg1"/>
                  </a:solidFill>
                  <a:latin typeface="苹方 粗体" panose="020B0600000000000000" pitchFamily="34" charset="-122"/>
                  <a:ea typeface="苹方 粗体" panose="020B0600000000000000" pitchFamily="34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7676198" y="3582670"/>
                <a:ext cx="115824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制作母带</a:t>
                </a:r>
                <a:endParaRPr lang="en-US" altLang="zh-CN" sz="1350" dirty="0">
                  <a:solidFill>
                    <a:schemeClr val="bg1"/>
                  </a:solidFill>
                  <a:latin typeface="苹方 粗体" panose="020B0600000000000000" pitchFamily="34" charset="-122"/>
                  <a:ea typeface="苹方 粗体" panose="020B0600000000000000" pitchFamily="34" charset="-122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9511030" y="4321175"/>
                <a:ext cx="70104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做</a:t>
                </a:r>
                <a:r>
                  <a:rPr lang="en-US" altLang="zh-CN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MV</a:t>
                </a:r>
                <a:endParaRPr lang="zh-CN" altLang="en-US" sz="1350" dirty="0">
                  <a:solidFill>
                    <a:schemeClr val="bg1"/>
                  </a:solidFill>
                  <a:latin typeface="苹方 粗体" panose="020B0600000000000000" pitchFamily="34" charset="-122"/>
                  <a:ea typeface="苹方 粗体" panose="020B0600000000000000" pitchFamily="34" charset="-122"/>
                </a:endParaRPr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 flipV="1">
                <a:off x="2538730" y="4384040"/>
                <a:ext cx="588010" cy="2444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2629535" y="2774950"/>
                <a:ext cx="1814195" cy="64516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V="1">
                <a:off x="3941445" y="3803650"/>
                <a:ext cx="534035" cy="2413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5848985" y="3777615"/>
                <a:ext cx="2584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7367270" y="3777615"/>
                <a:ext cx="2584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 flipV="1">
                <a:off x="8890000" y="3300095"/>
                <a:ext cx="417830" cy="2984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8465" y="2461260"/>
                <a:ext cx="1099820" cy="1099820"/>
              </a:xfrm>
              <a:prstGeom prst="rect">
                <a:avLst/>
              </a:prstGeom>
            </p:spPr>
          </p:pic>
          <p:sp>
            <p:nvSpPr>
              <p:cNvPr id="36" name="文本框 35"/>
              <p:cNvSpPr txBox="1"/>
              <p:nvPr/>
            </p:nvSpPr>
            <p:spPr>
              <a:xfrm>
                <a:off x="9393238" y="2849245"/>
                <a:ext cx="92964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350" dirty="0">
                    <a:solidFill>
                      <a:schemeClr val="bg1"/>
                    </a:solidFill>
                    <a:latin typeface="苹方 粗体" panose="020B0600000000000000" pitchFamily="34" charset="-122"/>
                    <a:ea typeface="苹方 粗体" panose="020B0600000000000000" pitchFamily="34" charset="-122"/>
                  </a:rPr>
                  <a:t>灌唱片</a:t>
                </a:r>
                <a:endParaRPr lang="zh-CN" altLang="en-US" sz="1350" dirty="0">
                  <a:solidFill>
                    <a:schemeClr val="bg1"/>
                  </a:solidFill>
                  <a:latin typeface="苹方 粗体" panose="020B0600000000000000" pitchFamily="34" charset="-122"/>
                  <a:ea typeface="苹方 粗体" panose="020B0600000000000000" pitchFamily="34" charset="-122"/>
                </a:endParaRPr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8890000" y="3941445"/>
                <a:ext cx="417830" cy="24003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"/>
            <p:cNvSpPr txBox="1"/>
            <p:nvPr/>
          </p:nvSpPr>
          <p:spPr>
            <a:xfrm>
              <a:off x="4897188" y="4945615"/>
              <a:ext cx="230124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350" dirty="0">
                  <a:latin typeface="苹方 中等" panose="020B0400000000000000" pitchFamily="34" charset="-122"/>
                  <a:ea typeface="苹方 中等" panose="020B0400000000000000" pitchFamily="34" charset="-122"/>
                </a:rPr>
                <a:t>传统唱片的制作过程</a:t>
              </a:r>
              <a:endParaRPr lang="en-US" altLang="zh-CN" sz="1350" dirty="0">
                <a:latin typeface="苹方 中等" panose="020B0400000000000000" pitchFamily="34" charset="-122"/>
                <a:ea typeface="苹方 中等" panose="020B0400000000000000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42" name="文本框 41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 smtClean="0">
                  <a:latin typeface="苹方 中等"/>
                  <a:ea typeface="苹方 常规" panose="020B0300000000000000"/>
                </a:rPr>
                <a:t>思路案列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The core idea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16133 0.0011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37356 0.0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013" y="2273463"/>
            <a:ext cx="8958263" cy="6470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应用技术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35605" y="2546210"/>
            <a:ext cx="832085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辅助作曲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0870" y="2552225"/>
            <a:ext cx="832085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智能作曲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90340" y="2534183"/>
            <a:ext cx="832085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智能混音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45075" y="2543203"/>
            <a:ext cx="832085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歌词生成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99810" y="2549216"/>
            <a:ext cx="832085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自动合唱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54545" y="2537189"/>
            <a:ext cx="832085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dirty="0">
                <a:solidFill>
                  <a:schemeClr val="tx1"/>
                </a:solidFill>
              </a:rPr>
              <a:t>MV</a:t>
            </a:r>
            <a:r>
              <a:rPr lang="zh-CN" altLang="en-US" sz="900" dirty="0">
                <a:solidFill>
                  <a:schemeClr val="tx1"/>
                </a:solidFill>
              </a:rPr>
              <a:t>生成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09282" y="2540196"/>
            <a:ext cx="832085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。。。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0013" y="2979908"/>
            <a:ext cx="8958263" cy="22414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  <a:latin typeface="苹方 常规" panose="020B0300000000000000"/>
              </a:rPr>
              <a:t>领域技术</a:t>
            </a:r>
            <a:endParaRPr lang="zh-CN" altLang="en-US" sz="1350" b="1" dirty="0">
              <a:solidFill>
                <a:schemeClr val="tx1"/>
              </a:solidFill>
              <a:latin typeface="苹方 常规" panose="020B030000000000000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0013" y="5303737"/>
            <a:ext cx="8958263" cy="6470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机器学习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76808" y="5560969"/>
            <a:ext cx="829504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chemeClr val="tx1"/>
                </a:solidFill>
              </a:rPr>
              <a:t>混合高斯模型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8300" y="5561134"/>
            <a:ext cx="829504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语言模型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415317" y="5560803"/>
            <a:ext cx="982628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chemeClr val="tx1"/>
                </a:solidFill>
              </a:rPr>
              <a:t>长短期记忆网络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606950" y="5560637"/>
            <a:ext cx="833702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dirty="0" err="1">
                <a:solidFill>
                  <a:schemeClr val="tx1"/>
                </a:solidFill>
              </a:rPr>
              <a:t>Wavenet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49656" y="5560472"/>
            <a:ext cx="1063592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chemeClr val="tx1"/>
                </a:solidFill>
              </a:rPr>
              <a:t>隐式马尔科夫模型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22253" y="5560306"/>
            <a:ext cx="833702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solidFill>
                  <a:schemeClr val="tx1"/>
                </a:solidFill>
              </a:rPr>
              <a:t>线性预测分析</a:t>
            </a:r>
            <a:endParaRPr lang="zh-CN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879797" y="5559974"/>
            <a:ext cx="1042706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 smtClean="0">
                <a:solidFill>
                  <a:schemeClr val="tx1"/>
                </a:solidFill>
              </a:rPr>
              <a:t>语音识别和合成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92879" y="3273526"/>
            <a:ext cx="1927706" cy="1828800"/>
            <a:chOff x="380184" y="3286125"/>
            <a:chExt cx="2570274" cy="2438400"/>
          </a:xfrm>
        </p:grpSpPr>
        <p:sp>
          <p:nvSpPr>
            <p:cNvPr id="25" name="矩形 24"/>
            <p:cNvSpPr/>
            <p:nvPr/>
          </p:nvSpPr>
          <p:spPr>
            <a:xfrm>
              <a:off x="531319" y="3614370"/>
              <a:ext cx="1116989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tx1"/>
                  </a:solidFill>
                </a:rPr>
                <a:t>自动旋律写作</a:t>
              </a:r>
              <a:endParaRPr lang="zh-CN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31319" y="4025248"/>
              <a:ext cx="1106005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结构分析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34051" y="4436126"/>
              <a:ext cx="1106005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调性检测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34051" y="4847004"/>
              <a:ext cx="1106005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打击乐分离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690844" y="3614370"/>
              <a:ext cx="1116989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tx1"/>
                  </a:solidFill>
                </a:rPr>
                <a:t>自动音乐串烧</a:t>
              </a:r>
              <a:endParaRPr lang="zh-CN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690844" y="4025728"/>
              <a:ext cx="1104907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音乐分段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690844" y="4437086"/>
              <a:ext cx="1104907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旋律提取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690844" y="4848444"/>
              <a:ext cx="1104907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和弦检测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531319" y="5257882"/>
              <a:ext cx="1103808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音乐对拍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691943" y="5259803"/>
              <a:ext cx="1103808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节拍检测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380184" y="3286125"/>
              <a:ext cx="2570274" cy="2438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</a:rPr>
                <a:t>算法作曲技术</a:t>
              </a:r>
              <a:endParaRPr lang="zh-CN" altLang="en-US" sz="105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44122" y="3273526"/>
            <a:ext cx="1769773" cy="1828800"/>
            <a:chOff x="4007347" y="3281765"/>
            <a:chExt cx="2359697" cy="2438400"/>
          </a:xfrm>
        </p:grpSpPr>
        <p:sp>
          <p:nvSpPr>
            <p:cNvPr id="37" name="矩形 36"/>
            <p:cNvSpPr/>
            <p:nvPr/>
          </p:nvSpPr>
          <p:spPr>
            <a:xfrm>
              <a:off x="4062871" y="3614370"/>
              <a:ext cx="1103808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自动声像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206713" y="3614370"/>
              <a:ext cx="1098883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tx1"/>
                  </a:solidFill>
                </a:rPr>
                <a:t>自动乐器编组</a:t>
              </a:r>
              <a:endParaRPr lang="zh-CN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4055363" y="5267294"/>
              <a:ext cx="1098883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自动均衡器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206713" y="4865728"/>
              <a:ext cx="1098883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自动增益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4062871" y="4017627"/>
              <a:ext cx="1087238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自动编辑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4062871" y="4865022"/>
              <a:ext cx="1087238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自动响度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007347" y="3281765"/>
              <a:ext cx="2359697" cy="2438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</a:rPr>
                <a:t>音乐处理技术</a:t>
              </a:r>
              <a:endParaRPr lang="zh-CN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5217240" y="5267439"/>
              <a:ext cx="1098883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自动衰减器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737432" y="3273526"/>
            <a:ext cx="1768295" cy="1828800"/>
            <a:chOff x="6454859" y="3281765"/>
            <a:chExt cx="2357727" cy="2438400"/>
          </a:xfrm>
        </p:grpSpPr>
        <p:sp>
          <p:nvSpPr>
            <p:cNvPr id="43" name="矩形 42"/>
            <p:cNvSpPr/>
            <p:nvPr/>
          </p:nvSpPr>
          <p:spPr>
            <a:xfrm>
              <a:off x="6525697" y="3614370"/>
              <a:ext cx="1087238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人声替换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525697" y="4026689"/>
              <a:ext cx="1084318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>
                  <a:solidFill>
                    <a:schemeClr val="tx1"/>
                  </a:solidFill>
                </a:rPr>
                <a:t>Rap</a:t>
              </a:r>
              <a:r>
                <a:rPr lang="zh-CN" altLang="en-US" sz="900" dirty="0" smtClean="0">
                  <a:solidFill>
                    <a:schemeClr val="tx1"/>
                  </a:solidFill>
                </a:rPr>
                <a:t>合成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525697" y="4839066"/>
              <a:ext cx="1084318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音高修正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525697" y="5251385"/>
              <a:ext cx="1084318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语音增强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657269" y="3614370"/>
              <a:ext cx="1087238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歌声合成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657269" y="4439008"/>
              <a:ext cx="1087238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元音检测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7657269" y="4851327"/>
              <a:ext cx="1087238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语音降噪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6454859" y="3281765"/>
              <a:ext cx="2357727" cy="2438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</a:rPr>
                <a:t>语音处理技术</a:t>
              </a:r>
              <a:endParaRPr lang="zh-CN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7657269" y="5242311"/>
              <a:ext cx="1087238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声码器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729263" y="3273526"/>
            <a:ext cx="1021482" cy="1828800"/>
            <a:chOff x="10566944" y="3268927"/>
            <a:chExt cx="1361976" cy="2438400"/>
          </a:xfrm>
        </p:grpSpPr>
        <p:sp>
          <p:nvSpPr>
            <p:cNvPr id="55" name="矩形 54"/>
            <p:cNvSpPr/>
            <p:nvPr/>
          </p:nvSpPr>
          <p:spPr>
            <a:xfrm>
              <a:off x="10735924" y="4082642"/>
              <a:ext cx="1084443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风格迁移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0735924" y="4499384"/>
              <a:ext cx="1084443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 smtClean="0">
                  <a:solidFill>
                    <a:schemeClr val="tx1"/>
                  </a:solidFill>
                </a:rPr>
                <a:t>图像</a:t>
              </a:r>
              <a:r>
                <a:rPr lang="zh-CN" altLang="en-US" sz="900" dirty="0">
                  <a:solidFill>
                    <a:schemeClr val="tx1"/>
                  </a:solidFill>
                </a:rPr>
                <a:t>处理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0566944" y="3268927"/>
              <a:ext cx="1361976" cy="2438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</a:rPr>
                <a:t>视觉技术</a:t>
              </a:r>
              <a:endParaRPr lang="zh-CN" altLang="en-US" sz="105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矩形 63"/>
          <p:cNvSpPr/>
          <p:nvPr/>
        </p:nvSpPr>
        <p:spPr>
          <a:xfrm>
            <a:off x="8007665" y="5559974"/>
            <a:ext cx="833702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 smtClean="0">
                <a:solidFill>
                  <a:schemeClr val="tx1"/>
                </a:solidFill>
              </a:rPr>
              <a:t>个性化合成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5604" y="3273526"/>
            <a:ext cx="993737" cy="1828800"/>
            <a:chOff x="8916057" y="3286125"/>
            <a:chExt cx="1324983" cy="2438400"/>
          </a:xfrm>
        </p:grpSpPr>
        <p:sp>
          <p:nvSpPr>
            <p:cNvPr id="51" name="矩形 50"/>
            <p:cNvSpPr/>
            <p:nvPr/>
          </p:nvSpPr>
          <p:spPr>
            <a:xfrm>
              <a:off x="9050877" y="3614370"/>
              <a:ext cx="1084443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文本生成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9050877" y="4026689"/>
              <a:ext cx="1084443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情感识别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9050877" y="4439008"/>
              <a:ext cx="1084443" cy="343528"/>
            </a:xfrm>
            <a:prstGeom prst="rect">
              <a:avLst/>
            </a:prstGeom>
            <a:solidFill>
              <a:srgbClr val="EEE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分句子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9050877" y="4851327"/>
              <a:ext cx="1084443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分词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8916057" y="3286125"/>
              <a:ext cx="1324983" cy="2438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1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</a:rPr>
                <a:t>语言处理技术</a:t>
              </a:r>
              <a:endParaRPr lang="zh-CN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9050877" y="5263646"/>
              <a:ext cx="1084443" cy="3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</a:rPr>
                <a:t>文章摘要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68" name="文本框 67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latin typeface="苹方 中等"/>
                  <a:ea typeface="苹方 常规" panose="020B0300000000000000"/>
                </a:rPr>
                <a:t>技术架构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Technical framework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矩形 70"/>
          <p:cNvSpPr/>
          <p:nvPr/>
        </p:nvSpPr>
        <p:spPr>
          <a:xfrm>
            <a:off x="7853291" y="3543737"/>
            <a:ext cx="813332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音</a:t>
            </a:r>
            <a:r>
              <a:rPr lang="zh-CN" altLang="en-US" sz="900" dirty="0" smtClean="0">
                <a:solidFill>
                  <a:schemeClr val="tx1"/>
                </a:solidFill>
              </a:rPr>
              <a:t>视频联动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860084" y="4573968"/>
            <a:ext cx="813332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视频</a:t>
            </a:r>
            <a:r>
              <a:rPr lang="zh-CN" altLang="en-US" sz="900" dirty="0" smtClean="0">
                <a:solidFill>
                  <a:schemeClr val="tx1"/>
                </a:solidFill>
              </a:rPr>
              <a:t>处理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648097" y="3828377"/>
            <a:ext cx="813332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 smtClean="0">
                <a:solidFill>
                  <a:schemeClr val="tx1"/>
                </a:solidFill>
              </a:rPr>
              <a:t>个性化</a:t>
            </a:r>
            <a:r>
              <a:rPr lang="en-US" altLang="zh-CN" sz="900" dirty="0" smtClean="0">
                <a:solidFill>
                  <a:schemeClr val="tx1"/>
                </a:solidFill>
              </a:rPr>
              <a:t>Rap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794641" y="4136336"/>
            <a:ext cx="813239" cy="257646"/>
          </a:xfrm>
          <a:prstGeom prst="rect">
            <a:avLst/>
          </a:prstGeom>
          <a:solidFill>
            <a:srgbClr val="EEE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 smtClean="0">
                <a:solidFill>
                  <a:schemeClr val="tx1"/>
                </a:solidFill>
              </a:rPr>
              <a:t>语音</a:t>
            </a:r>
            <a:r>
              <a:rPr lang="zh-CN" altLang="en-US" sz="900" dirty="0">
                <a:solidFill>
                  <a:schemeClr val="tx1"/>
                </a:solidFill>
              </a:rPr>
              <a:t>识别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85800" y="2207274"/>
            <a:ext cx="7623313" cy="3625454"/>
          </a:xfrm>
          <a:prstGeom prst="rect">
            <a:avLst/>
          </a:prstGeom>
          <a:solidFill>
            <a:schemeClr val="bg1"/>
          </a:solidFill>
          <a:ln w="127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: 圆角 4"/>
          <p:cNvSpPr/>
          <p:nvPr/>
        </p:nvSpPr>
        <p:spPr>
          <a:xfrm>
            <a:off x="1171355" y="4887336"/>
            <a:ext cx="1142414" cy="8481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" name="矩形: 圆角 38"/>
          <p:cNvSpPr/>
          <p:nvPr/>
        </p:nvSpPr>
        <p:spPr>
          <a:xfrm>
            <a:off x="1171355" y="3817860"/>
            <a:ext cx="1142414" cy="9136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" name="矩形: 圆角 40"/>
          <p:cNvSpPr/>
          <p:nvPr/>
        </p:nvSpPr>
        <p:spPr>
          <a:xfrm>
            <a:off x="1171355" y="3185249"/>
            <a:ext cx="1142414" cy="5422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1928191" y="4887336"/>
            <a:ext cx="6003235" cy="848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1928191" y="3817860"/>
            <a:ext cx="6003235" cy="9136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2" name="矩形 41"/>
          <p:cNvSpPr/>
          <p:nvPr/>
        </p:nvSpPr>
        <p:spPr>
          <a:xfrm>
            <a:off x="1928191" y="3185249"/>
            <a:ext cx="6003235" cy="5422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3" name="矩形: 圆角 42"/>
          <p:cNvSpPr/>
          <p:nvPr/>
        </p:nvSpPr>
        <p:spPr>
          <a:xfrm>
            <a:off x="1171355" y="2578543"/>
            <a:ext cx="1282527" cy="5422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4" name="矩形 43"/>
          <p:cNvSpPr/>
          <p:nvPr/>
        </p:nvSpPr>
        <p:spPr>
          <a:xfrm>
            <a:off x="1928191" y="2578543"/>
            <a:ext cx="6003235" cy="5422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5219699" y="271358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对战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04221" y="437093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帮派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92904" y="3337476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热门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92904" y="271358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自动</a:t>
            </a:r>
            <a:r>
              <a:rPr lang="en-US" altLang="zh-CN" sz="900" b="1" dirty="0">
                <a:solidFill>
                  <a:schemeClr val="tx1"/>
                </a:solidFill>
                <a:latin typeface="苹方 粗体"/>
              </a:rPr>
              <a:t>MV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94684" y="271358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串烧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74068" y="271358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独白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74068" y="3343655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推荐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86575" y="3343655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排行榜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74068" y="3973721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评论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186575" y="3973721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评委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92904" y="3973721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礼物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199233" y="3973721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试听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217919" y="3967157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地图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64684" y="4374881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私信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186575" y="4371968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转发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192904" y="437093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关注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174068" y="500211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经验等级体系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186575" y="500561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会员权利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192904" y="5007506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商品销售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99233" y="5007506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积分奖励机制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217919" y="5002119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第三方支付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174068" y="5399193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积分商城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86575" y="5404877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积分获取机制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192904" y="5399193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称号装扮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196723" y="5399193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积分消费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224098" y="5404877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商品定价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0153" y="2732871"/>
            <a:ext cx="861060" cy="26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25" b="1" dirty="0"/>
              <a:t>主要功能</a:t>
            </a:r>
            <a:endParaRPr lang="zh-CN" altLang="en-US" sz="1125" b="1" dirty="0"/>
          </a:p>
        </p:txBody>
      </p:sp>
      <p:sp>
        <p:nvSpPr>
          <p:cNvPr id="33" name="文本框 32"/>
          <p:cNvSpPr txBox="1"/>
          <p:nvPr/>
        </p:nvSpPr>
        <p:spPr>
          <a:xfrm>
            <a:off x="1252553" y="3343655"/>
            <a:ext cx="861060" cy="26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25" b="1" dirty="0"/>
              <a:t>歌曲发布</a:t>
            </a:r>
            <a:endParaRPr lang="zh-CN" altLang="en-US" sz="1125" b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1361889" y="4151602"/>
            <a:ext cx="534182" cy="26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25" b="1" dirty="0"/>
              <a:t>社交</a:t>
            </a:r>
            <a:endParaRPr lang="zh-CN" altLang="en-US" sz="1125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1374430" y="5185442"/>
            <a:ext cx="524935" cy="26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25" b="1" dirty="0"/>
              <a:t>等级</a:t>
            </a:r>
            <a:endParaRPr lang="zh-CN" altLang="en-US" sz="1125" b="1" dirty="0"/>
          </a:p>
        </p:txBody>
      </p:sp>
      <p:grpSp>
        <p:nvGrpSpPr>
          <p:cNvPr id="36" name="组合 35"/>
          <p:cNvGrpSpPr/>
          <p:nvPr/>
        </p:nvGrpSpPr>
        <p:grpSpPr>
          <a:xfrm>
            <a:off x="2819775" y="1020068"/>
            <a:ext cx="3504450" cy="1062728"/>
            <a:chOff x="3759699" y="243595"/>
            <a:chExt cx="4672600" cy="1416970"/>
          </a:xfrm>
        </p:grpSpPr>
        <p:sp>
          <p:nvSpPr>
            <p:cNvPr id="37" name="文本框 36"/>
            <p:cNvSpPr txBox="1"/>
            <p:nvPr/>
          </p:nvSpPr>
          <p:spPr>
            <a:xfrm>
              <a:off x="3759699" y="243595"/>
              <a:ext cx="4672600" cy="1413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500" b="1" dirty="0">
                  <a:latin typeface="苹方 中等"/>
                  <a:ea typeface="苹方 常规" panose="020B0300000000000000"/>
                </a:rPr>
                <a:t>产品介绍</a:t>
              </a:r>
              <a:endParaRPr lang="en-US" altLang="zh-CN" sz="4500" b="1" dirty="0">
                <a:latin typeface="苹方 中等"/>
                <a:ea typeface="苹方 常规" panose="020B0300000000000000"/>
              </a:endParaRPr>
            </a:p>
            <a:p>
              <a:pPr algn="ctr"/>
              <a:r>
                <a:rPr lang="en-US" altLang="zh-CN" dirty="0">
                  <a:solidFill>
                    <a:schemeClr val="bg1">
                      <a:lumMod val="65000"/>
                    </a:schemeClr>
                  </a:solidFill>
                  <a:latin typeface="Nirmala UI Semilight" panose="020B0402040204020203" pitchFamily="34" charset="0"/>
                  <a:ea typeface="苹方 常规" panose="020B0300000000000000"/>
                  <a:cs typeface="Nirmala UI Semilight" panose="020B0402040204020203" pitchFamily="34" charset="0"/>
                </a:rPr>
                <a:t>Product introduction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Nirmala UI Semilight" panose="020B0402040204020203" pitchFamily="34" charset="0"/>
                <a:ea typeface="苹方 常规" panose="020B0300000000000000"/>
                <a:cs typeface="Nirmala UI Semilight" panose="020B0402040204020203" pitchFamily="34" charset="0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5670112" y="1660565"/>
              <a:ext cx="83722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44"/>
          <p:cNvSpPr txBox="1"/>
          <p:nvPr/>
        </p:nvSpPr>
        <p:spPr>
          <a:xfrm>
            <a:off x="4080747" y="2230568"/>
            <a:ext cx="982506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b="1" dirty="0" smtClean="0">
                <a:latin typeface="苹方 常规" panose="020B0300000000000000"/>
              </a:rPr>
              <a:t>产品</a:t>
            </a:r>
            <a:endParaRPr lang="zh-CN" altLang="en-US" sz="1350" b="1" dirty="0">
              <a:latin typeface="苹方 常规" panose="020B030000000000000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219699" y="3337476"/>
            <a:ext cx="918376" cy="271463"/>
          </a:xfrm>
          <a:prstGeom prst="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chemeClr val="tx1"/>
                </a:solidFill>
                <a:latin typeface="苹方 粗体"/>
              </a:rPr>
              <a:t>最新</a:t>
            </a:r>
            <a:endParaRPr lang="zh-CN" altLang="en-US" sz="900" b="1" dirty="0">
              <a:solidFill>
                <a:schemeClr val="tx1"/>
              </a:solidFill>
              <a:latin typeface="苹方 粗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1328</Words>
  <Application>WPS 演示</Application>
  <PresentationFormat>宽屏</PresentationFormat>
  <Paragraphs>377</Paragraphs>
  <Slides>13</Slides>
  <Notes>0</Notes>
  <HiddenSlides>0</HiddenSlides>
  <MMClips>9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苹方 常规</vt:lpstr>
      <vt:lpstr>苹方 粗体</vt:lpstr>
      <vt:lpstr>苹方 中等</vt:lpstr>
      <vt:lpstr>苹方 常规</vt:lpstr>
      <vt:lpstr>Nirmala UI Semilight</vt:lpstr>
      <vt:lpstr>Roboto Th</vt:lpstr>
      <vt:lpstr>苹方 中等</vt:lpstr>
      <vt:lpstr>苹方 粗体</vt:lpstr>
      <vt:lpstr>隶书</vt:lpstr>
      <vt:lpstr>微软雅黑</vt:lpstr>
      <vt:lpstr>Arial Unicode MS</vt:lpstr>
      <vt:lpstr>等线 Light</vt:lpstr>
      <vt:lpstr>等线</vt:lpstr>
      <vt:lpstr>Yu Gothic UI Light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krystal</dc:creator>
  <cp:lastModifiedBy>陆家嘴新青年</cp:lastModifiedBy>
  <cp:revision>178</cp:revision>
  <dcterms:created xsi:type="dcterms:W3CDTF">2017-04-26T07:38:00Z</dcterms:created>
  <dcterms:modified xsi:type="dcterms:W3CDTF">2018-05-22T06:04:49Z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