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/>
    <p:restoredTop sz="94661"/>
  </p:normalViewPr>
  <p:slideViewPr>
    <p:cSldViewPr snapToGrid="0" snapToObjects="1" showGuides="1">
      <p:cViewPr varScale="1">
        <p:scale>
          <a:sx n="132" d="100"/>
          <a:sy n="132" d="100"/>
        </p:scale>
        <p:origin x="58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462346-1A89-4750-B1FB-EDDCA290EFFB}" type="doc">
      <dgm:prSet loTypeId="urn:microsoft.com/office/officeart/2005/8/layout/matrix3" loCatId="matrix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A0BFDC6B-7235-475D-B79D-341999A8C2C2}">
      <dgm:prSet phldrT="[文本]"/>
      <dgm:spPr>
        <a:solidFill>
          <a:schemeClr val="accent2"/>
        </a:solidFill>
      </dgm:spPr>
      <dgm:t>
        <a:bodyPr/>
        <a:lstStyle/>
        <a:p>
          <a:r>
            <a:rPr lang="en-US" altLang="zh-CN" dirty="0" smtClean="0"/>
            <a:t>21</a:t>
          </a:r>
          <a:r>
            <a:rPr lang="zh-CN" altLang="en-US" dirty="0" smtClean="0"/>
            <a:t>项相关专利</a:t>
          </a:r>
          <a:endParaRPr lang="zh-CN" altLang="en-US" dirty="0"/>
        </a:p>
      </dgm:t>
    </dgm:pt>
    <dgm:pt modelId="{A7AA5D21-3261-4879-87D8-F22D638427DD}" type="parTrans" cxnId="{BB0599B2-6B8B-4346-AC7E-51C4CCE99894}">
      <dgm:prSet/>
      <dgm:spPr/>
      <dgm:t>
        <a:bodyPr/>
        <a:lstStyle/>
        <a:p>
          <a:endParaRPr lang="zh-CN" altLang="en-US"/>
        </a:p>
      </dgm:t>
    </dgm:pt>
    <dgm:pt modelId="{00494C13-F6B4-4724-BC80-649DE28E68FD}" type="sibTrans" cxnId="{BB0599B2-6B8B-4346-AC7E-51C4CCE99894}">
      <dgm:prSet/>
      <dgm:spPr/>
      <dgm:t>
        <a:bodyPr/>
        <a:lstStyle/>
        <a:p>
          <a:endParaRPr lang="zh-CN" altLang="en-US"/>
        </a:p>
      </dgm:t>
    </dgm:pt>
    <dgm:pt modelId="{1E3C5958-966C-43D8-A476-CE7B28B0E481}">
      <dgm:prSet phldrT="[文本]"/>
      <dgm:spPr>
        <a:solidFill>
          <a:schemeClr val="accent2"/>
        </a:solidFill>
      </dgm:spPr>
      <dgm:t>
        <a:bodyPr/>
        <a:lstStyle/>
        <a:p>
          <a:r>
            <a:rPr lang="zh-CN" altLang="en-US" dirty="0" smtClean="0"/>
            <a:t>全自主知识产权</a:t>
          </a:r>
          <a:endParaRPr lang="zh-CN" altLang="en-US" dirty="0"/>
        </a:p>
      </dgm:t>
    </dgm:pt>
    <dgm:pt modelId="{6C9079FC-0228-462B-ADEF-4EEFC6D268F2}" type="parTrans" cxnId="{AC640ED9-9531-4A8A-94EC-4EA8FF64B17E}">
      <dgm:prSet/>
      <dgm:spPr/>
      <dgm:t>
        <a:bodyPr/>
        <a:lstStyle/>
        <a:p>
          <a:endParaRPr lang="zh-CN" altLang="en-US"/>
        </a:p>
      </dgm:t>
    </dgm:pt>
    <dgm:pt modelId="{F5ECFBA2-0080-4168-9757-AC098BD0CAD1}" type="sibTrans" cxnId="{AC640ED9-9531-4A8A-94EC-4EA8FF64B17E}">
      <dgm:prSet/>
      <dgm:spPr/>
      <dgm:t>
        <a:bodyPr/>
        <a:lstStyle/>
        <a:p>
          <a:endParaRPr lang="zh-CN" altLang="en-US"/>
        </a:p>
      </dgm:t>
    </dgm:pt>
    <dgm:pt modelId="{E4C5AF6B-14C2-4D79-84DB-E977475B4F07}">
      <dgm:prSet phldrT="[文本]"/>
      <dgm:spPr>
        <a:solidFill>
          <a:schemeClr val="accent2"/>
        </a:solidFill>
      </dgm:spPr>
      <dgm:t>
        <a:bodyPr/>
        <a:lstStyle/>
        <a:p>
          <a:r>
            <a:rPr lang="zh-CN" altLang="en-US" dirty="0" smtClean="0"/>
            <a:t>行业顶尖的研发团队</a:t>
          </a:r>
          <a:endParaRPr lang="zh-CN" altLang="en-US" dirty="0"/>
        </a:p>
      </dgm:t>
    </dgm:pt>
    <dgm:pt modelId="{943AAA08-3CFE-415F-8CCE-E31D14F5DB93}" type="parTrans" cxnId="{6457868F-DD6A-4B6A-97C3-E0AF463007C2}">
      <dgm:prSet/>
      <dgm:spPr/>
      <dgm:t>
        <a:bodyPr/>
        <a:lstStyle/>
        <a:p>
          <a:endParaRPr lang="zh-CN" altLang="en-US"/>
        </a:p>
      </dgm:t>
    </dgm:pt>
    <dgm:pt modelId="{22F570D0-0C67-4406-A8A0-4DE7B3DE5F4F}" type="sibTrans" cxnId="{6457868F-DD6A-4B6A-97C3-E0AF463007C2}">
      <dgm:prSet/>
      <dgm:spPr/>
      <dgm:t>
        <a:bodyPr/>
        <a:lstStyle/>
        <a:p>
          <a:endParaRPr lang="zh-CN" altLang="en-US"/>
        </a:p>
      </dgm:t>
    </dgm:pt>
    <dgm:pt modelId="{E9686F7C-2099-4B11-933C-C52BE0AE3281}">
      <dgm:prSet phldrT="[文本]"/>
      <dgm:spPr>
        <a:solidFill>
          <a:schemeClr val="accent2"/>
        </a:solidFill>
      </dgm:spPr>
      <dgm:t>
        <a:bodyPr/>
        <a:lstStyle/>
        <a:p>
          <a:r>
            <a:rPr lang="zh-CN" altLang="en-US" dirty="0" smtClean="0"/>
            <a:t>已突破关键核心技术</a:t>
          </a:r>
          <a:endParaRPr lang="zh-CN" altLang="en-US" dirty="0"/>
        </a:p>
      </dgm:t>
    </dgm:pt>
    <dgm:pt modelId="{12394C91-F588-436B-A780-11F6F9466665}" type="parTrans" cxnId="{95C896B1-A67B-4060-97D5-9D7B1A87582F}">
      <dgm:prSet/>
      <dgm:spPr/>
      <dgm:t>
        <a:bodyPr/>
        <a:lstStyle/>
        <a:p>
          <a:endParaRPr lang="zh-CN" altLang="en-US"/>
        </a:p>
      </dgm:t>
    </dgm:pt>
    <dgm:pt modelId="{09DCBE88-35BA-4049-8AD1-2B94C1C095A8}" type="sibTrans" cxnId="{95C896B1-A67B-4060-97D5-9D7B1A87582F}">
      <dgm:prSet/>
      <dgm:spPr/>
      <dgm:t>
        <a:bodyPr/>
        <a:lstStyle/>
        <a:p>
          <a:endParaRPr lang="zh-CN" altLang="en-US"/>
        </a:p>
      </dgm:t>
    </dgm:pt>
    <dgm:pt modelId="{AC2753C8-FE98-427A-9B7C-4AD967595626}" type="pres">
      <dgm:prSet presAssocID="{EC462346-1A89-4750-B1FB-EDDCA290EFF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FED9541-E9AE-4259-B178-FB07AC07AC26}" type="pres">
      <dgm:prSet presAssocID="{EC462346-1A89-4750-B1FB-EDDCA290EFFB}" presName="diamond" presStyleLbl="bgShp" presStyleIdx="0" presStyleCnt="1" custScaleX="135549"/>
      <dgm:spPr>
        <a:solidFill>
          <a:schemeClr val="accent6">
            <a:lumMod val="60000"/>
            <a:lumOff val="40000"/>
          </a:schemeClr>
        </a:solidFill>
      </dgm:spPr>
    </dgm:pt>
    <dgm:pt modelId="{B8838291-4B91-41A4-9874-F4B2431D8899}" type="pres">
      <dgm:prSet presAssocID="{EC462346-1A89-4750-B1FB-EDDCA290EFF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FB15AB5-40C0-4CEC-8E02-B465EFBAAE23}" type="pres">
      <dgm:prSet presAssocID="{EC462346-1A89-4750-B1FB-EDDCA290EFF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86BAE49-1AD6-4B78-8AED-581AE000A33F}" type="pres">
      <dgm:prSet presAssocID="{EC462346-1A89-4750-B1FB-EDDCA290EFF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579A4D-155B-4872-A92B-F140D7CF5741}" type="pres">
      <dgm:prSet presAssocID="{EC462346-1A89-4750-B1FB-EDDCA290EFFB}" presName="quad4" presStyleLbl="node1" presStyleIdx="3" presStyleCnt="4" custLinFactNeighborX="-439" custLinFactNeighborY="-25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B0599B2-6B8B-4346-AC7E-51C4CCE99894}" srcId="{EC462346-1A89-4750-B1FB-EDDCA290EFFB}" destId="{A0BFDC6B-7235-475D-B79D-341999A8C2C2}" srcOrd="0" destOrd="0" parTransId="{A7AA5D21-3261-4879-87D8-F22D638427DD}" sibTransId="{00494C13-F6B4-4724-BC80-649DE28E68FD}"/>
    <dgm:cxn modelId="{DB96849E-22FE-E146-B23A-93D168366081}" type="presOf" srcId="{1E3C5958-966C-43D8-A476-CE7B28B0E481}" destId="{FFB15AB5-40C0-4CEC-8E02-B465EFBAAE23}" srcOrd="0" destOrd="0" presId="urn:microsoft.com/office/officeart/2005/8/layout/matrix3"/>
    <dgm:cxn modelId="{639448A3-1066-3F4F-896A-2CDB4D6D7AB2}" type="presOf" srcId="{E4C5AF6B-14C2-4D79-84DB-E977475B4F07}" destId="{486BAE49-1AD6-4B78-8AED-581AE000A33F}" srcOrd="0" destOrd="0" presId="urn:microsoft.com/office/officeart/2005/8/layout/matrix3"/>
    <dgm:cxn modelId="{041AB12C-E7D0-964B-8D87-A093B296D6F9}" type="presOf" srcId="{A0BFDC6B-7235-475D-B79D-341999A8C2C2}" destId="{B8838291-4B91-41A4-9874-F4B2431D8899}" srcOrd="0" destOrd="0" presId="urn:microsoft.com/office/officeart/2005/8/layout/matrix3"/>
    <dgm:cxn modelId="{8B250A5F-C42E-034C-8395-77D0B9F29FDB}" type="presOf" srcId="{E9686F7C-2099-4B11-933C-C52BE0AE3281}" destId="{10579A4D-155B-4872-A92B-F140D7CF5741}" srcOrd="0" destOrd="0" presId="urn:microsoft.com/office/officeart/2005/8/layout/matrix3"/>
    <dgm:cxn modelId="{95C896B1-A67B-4060-97D5-9D7B1A87582F}" srcId="{EC462346-1A89-4750-B1FB-EDDCA290EFFB}" destId="{E9686F7C-2099-4B11-933C-C52BE0AE3281}" srcOrd="3" destOrd="0" parTransId="{12394C91-F588-436B-A780-11F6F9466665}" sibTransId="{09DCBE88-35BA-4049-8AD1-2B94C1C095A8}"/>
    <dgm:cxn modelId="{0A9AFBB6-EB91-DB40-9B91-780D2E06EB23}" type="presOf" srcId="{EC462346-1A89-4750-B1FB-EDDCA290EFFB}" destId="{AC2753C8-FE98-427A-9B7C-4AD967595626}" srcOrd="0" destOrd="0" presId="urn:microsoft.com/office/officeart/2005/8/layout/matrix3"/>
    <dgm:cxn modelId="{6457868F-DD6A-4B6A-97C3-E0AF463007C2}" srcId="{EC462346-1A89-4750-B1FB-EDDCA290EFFB}" destId="{E4C5AF6B-14C2-4D79-84DB-E977475B4F07}" srcOrd="2" destOrd="0" parTransId="{943AAA08-3CFE-415F-8CCE-E31D14F5DB93}" sibTransId="{22F570D0-0C67-4406-A8A0-4DE7B3DE5F4F}"/>
    <dgm:cxn modelId="{AC640ED9-9531-4A8A-94EC-4EA8FF64B17E}" srcId="{EC462346-1A89-4750-B1FB-EDDCA290EFFB}" destId="{1E3C5958-966C-43D8-A476-CE7B28B0E481}" srcOrd="1" destOrd="0" parTransId="{6C9079FC-0228-462B-ADEF-4EEFC6D268F2}" sibTransId="{F5ECFBA2-0080-4168-9757-AC098BD0CAD1}"/>
    <dgm:cxn modelId="{179FAA96-94F3-C146-A278-1A92B339A402}" type="presParOf" srcId="{AC2753C8-FE98-427A-9B7C-4AD967595626}" destId="{DFED9541-E9AE-4259-B178-FB07AC07AC26}" srcOrd="0" destOrd="0" presId="urn:microsoft.com/office/officeart/2005/8/layout/matrix3"/>
    <dgm:cxn modelId="{E6E045E3-C79A-FB45-918F-1BEB2C73973B}" type="presParOf" srcId="{AC2753C8-FE98-427A-9B7C-4AD967595626}" destId="{B8838291-4B91-41A4-9874-F4B2431D8899}" srcOrd="1" destOrd="0" presId="urn:microsoft.com/office/officeart/2005/8/layout/matrix3"/>
    <dgm:cxn modelId="{260344ED-ADF5-804D-8EF3-221172F026D9}" type="presParOf" srcId="{AC2753C8-FE98-427A-9B7C-4AD967595626}" destId="{FFB15AB5-40C0-4CEC-8E02-B465EFBAAE23}" srcOrd="2" destOrd="0" presId="urn:microsoft.com/office/officeart/2005/8/layout/matrix3"/>
    <dgm:cxn modelId="{C127D0C3-83D5-DF41-A3EB-BC6AF529D983}" type="presParOf" srcId="{AC2753C8-FE98-427A-9B7C-4AD967595626}" destId="{486BAE49-1AD6-4B78-8AED-581AE000A33F}" srcOrd="3" destOrd="0" presId="urn:microsoft.com/office/officeart/2005/8/layout/matrix3"/>
    <dgm:cxn modelId="{F54F3AAF-528E-774D-B077-D60753881E50}" type="presParOf" srcId="{AC2753C8-FE98-427A-9B7C-4AD967595626}" destId="{10579A4D-155B-4872-A92B-F140D7CF574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F4A99-A98C-4B7C-A1A4-27C2244346FA}" type="doc">
      <dgm:prSet loTypeId="urn:microsoft.com/office/officeart/2005/8/layout/chart3#1" loCatId="cycle" qsTypeId="urn:microsoft.com/office/officeart/2005/8/quickstyle/simple1#4" qsCatId="simple" csTypeId="urn:microsoft.com/office/officeart/2005/8/colors/accent1_2#2" csCatId="accent1" phldr="1"/>
      <dgm:spPr/>
    </dgm:pt>
    <dgm:pt modelId="{98852232-CBBE-478E-BD83-86D3E9D2F227}">
      <dgm:prSet phldrT="[文本]"/>
      <dgm:spPr/>
      <dgm:t>
        <a:bodyPr/>
        <a:lstStyle/>
        <a:p>
          <a:r>
            <a:rPr lang="en-US" altLang="zh-CN" dirty="0" smtClean="0"/>
            <a:t>15%</a:t>
          </a:r>
          <a:r>
            <a:rPr lang="zh-CN" altLang="en-US" dirty="0" smtClean="0"/>
            <a:t>股池</a:t>
          </a:r>
          <a:endParaRPr lang="zh-CN" altLang="en-US" dirty="0"/>
        </a:p>
      </dgm:t>
    </dgm:pt>
    <dgm:pt modelId="{BF651279-ACAE-470C-937A-C4FE2DCCA11A}" type="parTrans" cxnId="{4E031DA4-2787-4206-9024-F0060CCA8326}">
      <dgm:prSet/>
      <dgm:spPr/>
      <dgm:t>
        <a:bodyPr/>
        <a:lstStyle/>
        <a:p>
          <a:endParaRPr lang="zh-CN" altLang="en-US"/>
        </a:p>
      </dgm:t>
    </dgm:pt>
    <dgm:pt modelId="{B3E5F797-68C0-4CEC-B042-F05A6EDD12BE}" type="sibTrans" cxnId="{4E031DA4-2787-4206-9024-F0060CCA8326}">
      <dgm:prSet/>
      <dgm:spPr/>
      <dgm:t>
        <a:bodyPr/>
        <a:lstStyle/>
        <a:p>
          <a:endParaRPr lang="zh-CN" altLang="en-US"/>
        </a:p>
      </dgm:t>
    </dgm:pt>
    <dgm:pt modelId="{653B57DE-787B-4942-8FDD-FA096D832750}">
      <dgm:prSet phldrT="[文本]"/>
      <dgm:spPr/>
      <dgm:t>
        <a:bodyPr/>
        <a:lstStyle/>
        <a:p>
          <a:r>
            <a:rPr lang="en-US" altLang="zh-CN" dirty="0" smtClean="0"/>
            <a:t>70%</a:t>
          </a:r>
          <a:r>
            <a:rPr lang="zh-CN" altLang="en-US" dirty="0" smtClean="0"/>
            <a:t>创始股</a:t>
          </a:r>
          <a:endParaRPr lang="zh-CN" altLang="en-US" dirty="0"/>
        </a:p>
      </dgm:t>
    </dgm:pt>
    <dgm:pt modelId="{93AD5FD4-1DF8-4852-80C8-DB619A2D1B25}" type="parTrans" cxnId="{74D4F1EE-05DE-48A5-BD97-7CDAB0323572}">
      <dgm:prSet/>
      <dgm:spPr/>
      <dgm:t>
        <a:bodyPr/>
        <a:lstStyle/>
        <a:p>
          <a:endParaRPr lang="zh-CN" altLang="en-US"/>
        </a:p>
      </dgm:t>
    </dgm:pt>
    <dgm:pt modelId="{502E8794-64DF-4975-A281-6C187DB331AD}" type="sibTrans" cxnId="{74D4F1EE-05DE-48A5-BD97-7CDAB0323572}">
      <dgm:prSet/>
      <dgm:spPr/>
      <dgm:t>
        <a:bodyPr/>
        <a:lstStyle/>
        <a:p>
          <a:endParaRPr lang="zh-CN" altLang="en-US"/>
        </a:p>
      </dgm:t>
    </dgm:pt>
    <dgm:pt modelId="{FEE02BEA-2613-4181-8613-E6ACB5792C4E}">
      <dgm:prSet phldrT="[文本]"/>
      <dgm:spPr/>
      <dgm:t>
        <a:bodyPr/>
        <a:lstStyle/>
        <a:p>
          <a:r>
            <a:rPr lang="en-US" altLang="zh-CN" dirty="0" smtClean="0"/>
            <a:t>15%</a:t>
          </a:r>
          <a:r>
            <a:rPr lang="zh-CN" altLang="en-US" dirty="0" smtClean="0"/>
            <a:t>融资</a:t>
          </a:r>
          <a:endParaRPr lang="zh-CN" altLang="en-US" dirty="0"/>
        </a:p>
      </dgm:t>
    </dgm:pt>
    <dgm:pt modelId="{48E83975-E739-4EE6-B0C8-D919AE341688}" type="parTrans" cxnId="{26A120A4-F6E2-4F38-8D8E-D7A9E5DA5C56}">
      <dgm:prSet/>
      <dgm:spPr/>
      <dgm:t>
        <a:bodyPr/>
        <a:lstStyle/>
        <a:p>
          <a:endParaRPr lang="zh-CN" altLang="en-US"/>
        </a:p>
      </dgm:t>
    </dgm:pt>
    <dgm:pt modelId="{53855553-F06B-4CD6-AE0C-4CF66A6E3CB0}" type="sibTrans" cxnId="{26A120A4-F6E2-4F38-8D8E-D7A9E5DA5C56}">
      <dgm:prSet/>
      <dgm:spPr/>
      <dgm:t>
        <a:bodyPr/>
        <a:lstStyle/>
        <a:p>
          <a:endParaRPr lang="zh-CN" altLang="en-US"/>
        </a:p>
      </dgm:t>
    </dgm:pt>
    <dgm:pt modelId="{2B05F7F8-D7AA-400B-8494-6D6E0CEDA928}" type="pres">
      <dgm:prSet presAssocID="{6E9F4A99-A98C-4B7C-A1A4-27C2244346FA}" presName="compositeShape" presStyleCnt="0">
        <dgm:presLayoutVars>
          <dgm:chMax val="7"/>
          <dgm:dir/>
          <dgm:resizeHandles val="exact"/>
        </dgm:presLayoutVars>
      </dgm:prSet>
      <dgm:spPr/>
    </dgm:pt>
    <dgm:pt modelId="{4BC11A76-CD48-49B7-A52D-F8ECE815C241}" type="pres">
      <dgm:prSet presAssocID="{6E9F4A99-A98C-4B7C-A1A4-27C2244346FA}" presName="wedge1" presStyleLbl="node1" presStyleIdx="0" presStyleCnt="3" custScaleY="101438"/>
      <dgm:spPr/>
      <dgm:t>
        <a:bodyPr/>
        <a:lstStyle/>
        <a:p>
          <a:endParaRPr lang="zh-CN" altLang="en-US"/>
        </a:p>
      </dgm:t>
    </dgm:pt>
    <dgm:pt modelId="{4D5C6A53-6E99-4B65-A4C6-9A04751D394D}" type="pres">
      <dgm:prSet presAssocID="{6E9F4A99-A98C-4B7C-A1A4-27C2244346F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84DF30-C1B7-4C0C-8DA9-E7C7ACA42223}" type="pres">
      <dgm:prSet presAssocID="{6E9F4A99-A98C-4B7C-A1A4-27C2244346FA}" presName="wedge2" presStyleLbl="node1" presStyleIdx="1" presStyleCnt="3"/>
      <dgm:spPr/>
      <dgm:t>
        <a:bodyPr/>
        <a:lstStyle/>
        <a:p>
          <a:endParaRPr lang="zh-CN" altLang="en-US"/>
        </a:p>
      </dgm:t>
    </dgm:pt>
    <dgm:pt modelId="{B1A06712-76D5-4AC2-BEB5-E16153C42EE3}" type="pres">
      <dgm:prSet presAssocID="{6E9F4A99-A98C-4B7C-A1A4-27C2244346F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2D412D-9972-432A-A6EC-1BEA3DF23925}" type="pres">
      <dgm:prSet presAssocID="{6E9F4A99-A98C-4B7C-A1A4-27C2244346FA}" presName="wedge3" presStyleLbl="node1" presStyleIdx="2" presStyleCnt="3"/>
      <dgm:spPr/>
      <dgm:t>
        <a:bodyPr/>
        <a:lstStyle/>
        <a:p>
          <a:endParaRPr lang="zh-CN" altLang="en-US"/>
        </a:p>
      </dgm:t>
    </dgm:pt>
    <dgm:pt modelId="{6C18D0F0-8A9B-44DE-8596-667BCB9D4451}" type="pres">
      <dgm:prSet presAssocID="{6E9F4A99-A98C-4B7C-A1A4-27C2244346F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E031DA4-2787-4206-9024-F0060CCA8326}" srcId="{6E9F4A99-A98C-4B7C-A1A4-27C2244346FA}" destId="{98852232-CBBE-478E-BD83-86D3E9D2F227}" srcOrd="0" destOrd="0" parTransId="{BF651279-ACAE-470C-937A-C4FE2DCCA11A}" sibTransId="{B3E5F797-68C0-4CEC-B042-F05A6EDD12BE}"/>
    <dgm:cxn modelId="{26A120A4-F6E2-4F38-8D8E-D7A9E5DA5C56}" srcId="{6E9F4A99-A98C-4B7C-A1A4-27C2244346FA}" destId="{FEE02BEA-2613-4181-8613-E6ACB5792C4E}" srcOrd="2" destOrd="0" parTransId="{48E83975-E739-4EE6-B0C8-D919AE341688}" sibTransId="{53855553-F06B-4CD6-AE0C-4CF66A6E3CB0}"/>
    <dgm:cxn modelId="{74D4F1EE-05DE-48A5-BD97-7CDAB0323572}" srcId="{6E9F4A99-A98C-4B7C-A1A4-27C2244346FA}" destId="{653B57DE-787B-4942-8FDD-FA096D832750}" srcOrd="1" destOrd="0" parTransId="{93AD5FD4-1DF8-4852-80C8-DB619A2D1B25}" sibTransId="{502E8794-64DF-4975-A281-6C187DB331AD}"/>
    <dgm:cxn modelId="{E59016BA-A751-204A-8348-6FACF434CEC0}" type="presOf" srcId="{FEE02BEA-2613-4181-8613-E6ACB5792C4E}" destId="{C62D412D-9972-432A-A6EC-1BEA3DF23925}" srcOrd="0" destOrd="0" presId="urn:microsoft.com/office/officeart/2005/8/layout/chart3#1"/>
    <dgm:cxn modelId="{D9829360-05F8-FF45-AF73-8A5A8213FAEB}" type="presOf" srcId="{98852232-CBBE-478E-BD83-86D3E9D2F227}" destId="{4D5C6A53-6E99-4B65-A4C6-9A04751D394D}" srcOrd="1" destOrd="0" presId="urn:microsoft.com/office/officeart/2005/8/layout/chart3#1"/>
    <dgm:cxn modelId="{D3E8424A-9A77-D644-AB63-DC4226911674}" type="presOf" srcId="{653B57DE-787B-4942-8FDD-FA096D832750}" destId="{1884DF30-C1B7-4C0C-8DA9-E7C7ACA42223}" srcOrd="0" destOrd="0" presId="urn:microsoft.com/office/officeart/2005/8/layout/chart3#1"/>
    <dgm:cxn modelId="{3690680A-64F0-5A4B-BEF5-9695961DA1C8}" type="presOf" srcId="{6E9F4A99-A98C-4B7C-A1A4-27C2244346FA}" destId="{2B05F7F8-D7AA-400B-8494-6D6E0CEDA928}" srcOrd="0" destOrd="0" presId="urn:microsoft.com/office/officeart/2005/8/layout/chart3#1"/>
    <dgm:cxn modelId="{59B04DAD-3359-5D4A-8429-39CC9DC02D5A}" type="presOf" srcId="{653B57DE-787B-4942-8FDD-FA096D832750}" destId="{B1A06712-76D5-4AC2-BEB5-E16153C42EE3}" srcOrd="1" destOrd="0" presId="urn:microsoft.com/office/officeart/2005/8/layout/chart3#1"/>
    <dgm:cxn modelId="{5AFC8C4D-A4D0-BA49-A695-2B624B633DB1}" type="presOf" srcId="{98852232-CBBE-478E-BD83-86D3E9D2F227}" destId="{4BC11A76-CD48-49B7-A52D-F8ECE815C241}" srcOrd="0" destOrd="0" presId="urn:microsoft.com/office/officeart/2005/8/layout/chart3#1"/>
    <dgm:cxn modelId="{DFA60674-22E3-FA40-8938-AF95E60596CD}" type="presOf" srcId="{FEE02BEA-2613-4181-8613-E6ACB5792C4E}" destId="{6C18D0F0-8A9B-44DE-8596-667BCB9D4451}" srcOrd="1" destOrd="0" presId="urn:microsoft.com/office/officeart/2005/8/layout/chart3#1"/>
    <dgm:cxn modelId="{4AD5D3BE-4BDE-8249-91A4-A4777309EFB6}" type="presParOf" srcId="{2B05F7F8-D7AA-400B-8494-6D6E0CEDA928}" destId="{4BC11A76-CD48-49B7-A52D-F8ECE815C241}" srcOrd="0" destOrd="0" presId="urn:microsoft.com/office/officeart/2005/8/layout/chart3#1"/>
    <dgm:cxn modelId="{210343F6-C953-1C4D-9202-B6B5B4ECCF8A}" type="presParOf" srcId="{2B05F7F8-D7AA-400B-8494-6D6E0CEDA928}" destId="{4D5C6A53-6E99-4B65-A4C6-9A04751D394D}" srcOrd="1" destOrd="0" presId="urn:microsoft.com/office/officeart/2005/8/layout/chart3#1"/>
    <dgm:cxn modelId="{87972930-93F7-3043-B03B-CC57476E52A7}" type="presParOf" srcId="{2B05F7F8-D7AA-400B-8494-6D6E0CEDA928}" destId="{1884DF30-C1B7-4C0C-8DA9-E7C7ACA42223}" srcOrd="2" destOrd="0" presId="urn:microsoft.com/office/officeart/2005/8/layout/chart3#1"/>
    <dgm:cxn modelId="{CA2663D3-BA75-C648-9274-966767FD2FA3}" type="presParOf" srcId="{2B05F7F8-D7AA-400B-8494-6D6E0CEDA928}" destId="{B1A06712-76D5-4AC2-BEB5-E16153C42EE3}" srcOrd="3" destOrd="0" presId="urn:microsoft.com/office/officeart/2005/8/layout/chart3#1"/>
    <dgm:cxn modelId="{6D548C05-B8CF-F143-BB71-83B7E78ACCD5}" type="presParOf" srcId="{2B05F7F8-D7AA-400B-8494-6D6E0CEDA928}" destId="{C62D412D-9972-432A-A6EC-1BEA3DF23925}" srcOrd="4" destOrd="0" presId="urn:microsoft.com/office/officeart/2005/8/layout/chart3#1"/>
    <dgm:cxn modelId="{24792ED1-BE30-BE44-B080-08D6682E060A}" type="presParOf" srcId="{2B05F7F8-D7AA-400B-8494-6D6E0CEDA928}" destId="{6C18D0F0-8A9B-44DE-8596-667BCB9D4451}" srcOrd="5" destOrd="0" presId="urn:microsoft.com/office/officeart/2005/8/layout/char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D9541-E9AE-4259-B178-FB07AC07AC26}">
      <dsp:nvSpPr>
        <dsp:cNvPr id="0" name=""/>
        <dsp:cNvSpPr/>
      </dsp:nvSpPr>
      <dsp:spPr>
        <a:xfrm>
          <a:off x="936004" y="0"/>
          <a:ext cx="7343991" cy="5417961"/>
        </a:xfrm>
        <a:prstGeom prst="diamond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838291-4B91-41A4-9874-F4B2431D8899}">
      <dsp:nvSpPr>
        <dsp:cNvPr id="0" name=""/>
        <dsp:cNvSpPr/>
      </dsp:nvSpPr>
      <dsp:spPr>
        <a:xfrm>
          <a:off x="2413725" y="514706"/>
          <a:ext cx="2113004" cy="211300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400" kern="1200" dirty="0" smtClean="0"/>
            <a:t>21</a:t>
          </a:r>
          <a:r>
            <a:rPr lang="zh-CN" altLang="en-US" sz="3400" kern="1200" dirty="0" smtClean="0"/>
            <a:t>项相关专利</a:t>
          </a:r>
          <a:endParaRPr lang="zh-CN" altLang="en-US" sz="3400" kern="1200" dirty="0"/>
        </a:p>
      </dsp:txBody>
      <dsp:txXfrm>
        <a:off x="2516873" y="617854"/>
        <a:ext cx="1906708" cy="1906708"/>
      </dsp:txXfrm>
    </dsp:sp>
    <dsp:sp modelId="{FFB15AB5-40C0-4CEC-8E02-B465EFBAAE23}">
      <dsp:nvSpPr>
        <dsp:cNvPr id="0" name=""/>
        <dsp:cNvSpPr/>
      </dsp:nvSpPr>
      <dsp:spPr>
        <a:xfrm>
          <a:off x="4689269" y="514706"/>
          <a:ext cx="2113004" cy="211300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/>
            <a:t>全自主知识产权</a:t>
          </a:r>
          <a:endParaRPr lang="zh-CN" altLang="en-US" sz="3400" kern="1200" dirty="0"/>
        </a:p>
      </dsp:txBody>
      <dsp:txXfrm>
        <a:off x="4792417" y="617854"/>
        <a:ext cx="1906708" cy="1906708"/>
      </dsp:txXfrm>
    </dsp:sp>
    <dsp:sp modelId="{486BAE49-1AD6-4B78-8AED-581AE000A33F}">
      <dsp:nvSpPr>
        <dsp:cNvPr id="0" name=""/>
        <dsp:cNvSpPr/>
      </dsp:nvSpPr>
      <dsp:spPr>
        <a:xfrm>
          <a:off x="2413725" y="2790249"/>
          <a:ext cx="2113004" cy="211300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/>
            <a:t>行业顶尖的研发团队</a:t>
          </a:r>
          <a:endParaRPr lang="zh-CN" altLang="en-US" sz="3400" kern="1200" dirty="0"/>
        </a:p>
      </dsp:txBody>
      <dsp:txXfrm>
        <a:off x="2516873" y="2893397"/>
        <a:ext cx="1906708" cy="1906708"/>
      </dsp:txXfrm>
    </dsp:sp>
    <dsp:sp modelId="{10579A4D-155B-4872-A92B-F140D7CF5741}">
      <dsp:nvSpPr>
        <dsp:cNvPr id="0" name=""/>
        <dsp:cNvSpPr/>
      </dsp:nvSpPr>
      <dsp:spPr>
        <a:xfrm>
          <a:off x="4679993" y="2736009"/>
          <a:ext cx="2113004" cy="211300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 smtClean="0"/>
            <a:t>已突破关键核心技术</a:t>
          </a:r>
          <a:endParaRPr lang="zh-CN" altLang="en-US" sz="3400" kern="1200" dirty="0"/>
        </a:p>
      </dsp:txBody>
      <dsp:txXfrm>
        <a:off x="4783141" y="2839157"/>
        <a:ext cx="1906708" cy="1906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11A76-CD48-49B7-A52D-F8ECE815C241}">
      <dsp:nvSpPr>
        <dsp:cNvPr id="0" name=""/>
        <dsp:cNvSpPr/>
      </dsp:nvSpPr>
      <dsp:spPr>
        <a:xfrm>
          <a:off x="775582" y="290739"/>
          <a:ext cx="3787544" cy="3842008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400" kern="1200" dirty="0" smtClean="0"/>
            <a:t>15%</a:t>
          </a:r>
          <a:r>
            <a:rPr lang="zh-CN" altLang="en-US" sz="3400" kern="1200" dirty="0" smtClean="0"/>
            <a:t>股池</a:t>
          </a:r>
          <a:endParaRPr lang="zh-CN" altLang="en-US" sz="3400" kern="1200" dirty="0"/>
        </a:p>
      </dsp:txBody>
      <dsp:txXfrm>
        <a:off x="2834834" y="999682"/>
        <a:ext cx="1285059" cy="1280669"/>
      </dsp:txXfrm>
    </dsp:sp>
    <dsp:sp modelId="{1884DF30-C1B7-4C0C-8DA9-E7C7ACA42223}">
      <dsp:nvSpPr>
        <dsp:cNvPr id="0" name=""/>
        <dsp:cNvSpPr/>
      </dsp:nvSpPr>
      <dsp:spPr>
        <a:xfrm>
          <a:off x="580344" y="430696"/>
          <a:ext cx="3787544" cy="378754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400" kern="1200" dirty="0" smtClean="0"/>
            <a:t>70%</a:t>
          </a:r>
          <a:r>
            <a:rPr lang="zh-CN" altLang="en-US" sz="3400" kern="1200" dirty="0" smtClean="0"/>
            <a:t>创始股</a:t>
          </a:r>
          <a:endParaRPr lang="zh-CN" altLang="en-US" sz="3400" kern="1200" dirty="0"/>
        </a:p>
      </dsp:txBody>
      <dsp:txXfrm>
        <a:off x="1617409" y="2820456"/>
        <a:ext cx="1713412" cy="1172335"/>
      </dsp:txXfrm>
    </dsp:sp>
    <dsp:sp modelId="{C62D412D-9972-432A-A6EC-1BEA3DF23925}">
      <dsp:nvSpPr>
        <dsp:cNvPr id="0" name=""/>
        <dsp:cNvSpPr/>
      </dsp:nvSpPr>
      <dsp:spPr>
        <a:xfrm>
          <a:off x="580344" y="430696"/>
          <a:ext cx="3787544" cy="378754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3400" kern="1200" dirty="0" smtClean="0"/>
            <a:t>15%</a:t>
          </a:r>
          <a:r>
            <a:rPr lang="zh-CN" altLang="en-US" sz="3400" kern="1200" dirty="0" smtClean="0"/>
            <a:t>融资</a:t>
          </a:r>
          <a:endParaRPr lang="zh-CN" altLang="en-US" sz="3400" kern="1200" dirty="0"/>
        </a:p>
      </dsp:txBody>
      <dsp:txXfrm>
        <a:off x="986152" y="1174678"/>
        <a:ext cx="1285059" cy="1262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#1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ar" val="1"/>
      <dgm:param type="vertAlign" val="mid"/>
      <dgm:param type="horzAlign" val="ctr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D0379-7E79-2C47-AAF4-792F990F2B00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5E586-D282-554C-A633-53912176A23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37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https://unsplash.com/photos/f7YQo-eYHdM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41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https://unsplash.com/photos/5YM26lUicfU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1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809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50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300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>
              <a:latin typeface="Lato Light" panose="020F0302020204030203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 sz="36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1826895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defTabSz="1826895" fontAlgn="base">
              <a:spcBef>
                <a:spcPct val="0"/>
              </a:spcBef>
              <a:spcAft>
                <a:spcPct val="0"/>
              </a:spcAft>
            </a:pPr>
            <a:fld id="{DFD49F3B-BBF8-4C22-A710-4BF5898AB422}" type="slidenum">
              <a:rPr lang="en-US" sz="1200">
                <a:latin typeface="Lato Light" panose="020F0302020204030203" pitchFamily="34" charset="0"/>
              </a:rPr>
              <a:t>3</a:t>
            </a:fld>
            <a:endParaRPr lang="en-US" sz="120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7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https://www.pexels.com/photo/blur-close-up-depth-of-field-device-407237/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541A1-C8A3-42CC-A9F6-C0333299B7F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92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99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51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4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194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https://unsplash.com/photos/5YM26lUicfU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D708B-2ACF-43B6-BF01-7546B66481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01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399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196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98760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s.unsplash.com/photo-1462332420958-a05d1e002413?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17252" y="1"/>
            <a:ext cx="12174747" cy="68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solidFill>
            <a:srgbClr val="000000">
              <a:alpha val="8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blipFill dpi="0" rotWithShape="1">
            <a:blip r:embed="rId3" cstate="print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7736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4067" y="-14068"/>
            <a:ext cx="12224825" cy="69080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 flip="none" rotWithShape="1">
            <a:gsLst>
              <a:gs pos="2000">
                <a:schemeClr val="tx1">
                  <a:alpha val="87000"/>
                </a:schemeClr>
              </a:gs>
              <a:gs pos="58000">
                <a:schemeClr val="tx1">
                  <a:alpha val="65000"/>
                </a:schemeClr>
              </a:gs>
              <a:gs pos="10000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9940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4067" y="-14068"/>
            <a:ext cx="12224825" cy="69080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 flip="none" rotWithShape="1">
            <a:gsLst>
              <a:gs pos="2000">
                <a:schemeClr val="tx1">
                  <a:alpha val="87000"/>
                </a:schemeClr>
              </a:gs>
              <a:gs pos="58000">
                <a:schemeClr val="tx1">
                  <a:alpha val="65000"/>
                </a:schemeClr>
              </a:gs>
              <a:gs pos="10000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4777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ages.unsplash.com/photo-1462332420958-a05d1e002413?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17252" y="1"/>
            <a:ext cx="12174747" cy="68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solidFill>
            <a:srgbClr val="000000">
              <a:alpha val="8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blipFill dpi="0" rotWithShape="1">
            <a:blip r:embed="rId3" cstate="print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24167" y="826396"/>
            <a:ext cx="2601003" cy="260040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4067" y="-14068"/>
            <a:ext cx="12224825" cy="69080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 flip="none" rotWithShape="1">
            <a:gsLst>
              <a:gs pos="2000">
                <a:schemeClr val="tx1">
                  <a:alpha val="87000"/>
                </a:schemeClr>
              </a:gs>
              <a:gs pos="58000">
                <a:schemeClr val="tx1">
                  <a:alpha val="65000"/>
                </a:schemeClr>
              </a:gs>
              <a:gs pos="10000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507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4067" y="-14068"/>
            <a:ext cx="12224825" cy="69080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 flip="none" rotWithShape="1">
            <a:gsLst>
              <a:gs pos="2000">
                <a:schemeClr val="tx1">
                  <a:alpha val="87000"/>
                </a:schemeClr>
              </a:gs>
              <a:gs pos="58000">
                <a:schemeClr val="tx1">
                  <a:alpha val="65000"/>
                </a:schemeClr>
              </a:gs>
              <a:gs pos="10000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897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s.unsplash.com/photo-1502134249126-9f3755a50d78?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0" y="-48992"/>
            <a:ext cx="12192000" cy="6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>
            <a:gsLst>
              <a:gs pos="100000">
                <a:schemeClr val="tx1"/>
              </a:gs>
              <a:gs pos="49000">
                <a:schemeClr val="tx1">
                  <a:lumMod val="95000"/>
                  <a:lumOff val="5000"/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blipFill dpi="0" rotWithShape="1">
            <a:blip r:embed="rId3" cstate="print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4539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ages.unsplash.com/photo-1502134249126-9f3755a50d78?dpr=1&amp;auto=format&amp;fit=crop&amp;w=1000&amp;q=80&amp;cs=tinysrgb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 bwMode="auto">
          <a:xfrm>
            <a:off x="0" y="-48992"/>
            <a:ext cx="12192000" cy="6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>
            <a:gsLst>
              <a:gs pos="100000">
                <a:schemeClr val="tx1"/>
              </a:gs>
              <a:gs pos="49000">
                <a:schemeClr val="tx1">
                  <a:lumMod val="95000"/>
                  <a:lumOff val="5000"/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blipFill dpi="0" rotWithShape="1">
            <a:blip r:embed="rId3" cstate="print">
              <a:alphaModFix amt="4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68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6291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-14067" y="-14068"/>
            <a:ext cx="12224825" cy="69080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gradFill flip="none" rotWithShape="1">
            <a:gsLst>
              <a:gs pos="2000">
                <a:schemeClr val="tx1">
                  <a:alpha val="87000"/>
                </a:schemeClr>
              </a:gs>
              <a:gs pos="58000">
                <a:schemeClr val="tx1">
                  <a:alpha val="65000"/>
                </a:schemeClr>
              </a:gs>
              <a:gs pos="10000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5417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0361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1"/>
            <a:ext cx="12192000" cy="6858847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14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78"/>
    </mc:Choice>
    <mc:Fallback xmlns="">
      <p:transition spd="slow" advClick="0" advTm="30378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946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7501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88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142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928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19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273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F3755-35D9-3F42-9967-D989EB7EE319}" type="datetimeFigureOut">
              <a:rPr kumimoji="1" lang="zh-CN" altLang="en-US" smtClean="0"/>
              <a:t>2018/9/14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411A1-15A0-054A-82E2-2A2A5F42AA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60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0" y="-31108"/>
            <a:ext cx="12192000" cy="688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0" y="424"/>
            <a:ext cx="12192000" cy="6858000"/>
          </a:xfrm>
          <a:prstGeom prst="rect">
            <a:avLst/>
          </a:prstGeom>
          <a:blipFill dpi="0" rotWithShape="1">
            <a:blip r:embed="rId4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0" y="424"/>
            <a:ext cx="12192000" cy="6858000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9584">
            <a:off x="3042164" y="296978"/>
            <a:ext cx="6238563" cy="6233359"/>
          </a:xfrm>
          <a:prstGeom prst="rect">
            <a:avLst/>
          </a:prstGeom>
        </p:spPr>
      </p:pic>
      <p:sp>
        <p:nvSpPr>
          <p:cNvPr id="6" name="文本框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2284503" y="3201268"/>
            <a:ext cx="7904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+mn-ea"/>
                <a:sym typeface="+mn-ea"/>
              </a:rPr>
              <a:t>太赫兹安检仪</a:t>
            </a:r>
          </a:p>
        </p:txBody>
      </p:sp>
      <p:sp>
        <p:nvSpPr>
          <p:cNvPr id="9" name="TextBox 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689560" y="4349453"/>
            <a:ext cx="5094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b="1" dirty="0">
                <a:solidFill>
                  <a:schemeClr val="bg1"/>
                </a:solidFill>
                <a:latin typeface="+mn-ea"/>
                <a:cs typeface="+mn-ea"/>
                <a:sym typeface="+mn-ea"/>
              </a:rPr>
              <a:t>四川军民融合协同创新中心</a:t>
            </a:r>
            <a:r>
              <a:rPr lang="zh-CN" altLang="en-US" sz="2000" dirty="0">
                <a:solidFill>
                  <a:schemeClr val="bg1"/>
                </a:solidFill>
                <a:latin typeface="+mn-ea"/>
                <a:cs typeface="+mn-ea"/>
              </a:rPr>
              <a:t> </a:t>
            </a:r>
          </a:p>
        </p:txBody>
      </p:sp>
      <p:cxnSp>
        <p:nvCxnSpPr>
          <p:cNvPr id="5" name="直接连接符 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3755143" y="4170216"/>
            <a:ext cx="5254172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843570">
            <a:off x="5390147" y="1817193"/>
            <a:ext cx="1407695" cy="56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9270508">
            <a:off x="5822528" y="1570153"/>
            <a:ext cx="542933" cy="107777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821866">
            <a:off x="5822528" y="1566144"/>
            <a:ext cx="542933" cy="107777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5400000">
            <a:off x="5943933" y="1455838"/>
            <a:ext cx="300124" cy="1288857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6400800" y="1817192"/>
            <a:ext cx="84221" cy="842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5554579" y="2162098"/>
            <a:ext cx="84221" cy="842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82433" y="2538714"/>
            <a:ext cx="2468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4400" dirty="0" err="1">
                <a:solidFill>
                  <a:schemeClr val="bg1"/>
                </a:solidFill>
              </a:rPr>
              <a:t>Terahertz</a:t>
            </a:r>
            <a:endParaRPr lang="zh-CN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8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252" y="-9946791"/>
            <a:ext cx="11761496" cy="11780981"/>
          </a:xfrm>
          <a:prstGeom prst="rect">
            <a:avLst/>
          </a:prstGeom>
        </p:spPr>
      </p:pic>
      <p:grpSp>
        <p:nvGrpSpPr>
          <p:cNvPr id="3" name="组合 3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265909" y="5552997"/>
            <a:ext cx="11660183" cy="1159911"/>
            <a:chOff x="265908" y="5552573"/>
            <a:chExt cx="11660183" cy="1159911"/>
          </a:xfrm>
        </p:grpSpPr>
        <p:grpSp>
          <p:nvGrpSpPr>
            <p:cNvPr id="27" name="Group 21"/>
            <p:cNvGrpSpPr/>
            <p:nvPr/>
          </p:nvGrpSpPr>
          <p:grpSpPr>
            <a:xfrm flipV="1">
              <a:off x="265908" y="5552573"/>
              <a:ext cx="11660183" cy="1121811"/>
              <a:chOff x="229294" y="81425"/>
              <a:chExt cx="26553599" cy="3406250"/>
            </a:xfrm>
          </p:grpSpPr>
          <p:cxnSp>
            <p:nvCxnSpPr>
              <p:cNvPr id="4" name="Straight Connector 22"/>
              <p:cNvCxnSpPr/>
              <p:nvPr/>
            </p:nvCxnSpPr>
            <p:spPr>
              <a:xfrm>
                <a:off x="866689" y="81425"/>
                <a:ext cx="0" cy="340625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36000">
                      <a:srgbClr val="D6A718"/>
                    </a:gs>
                    <a:gs pos="54000">
                      <a:schemeClr val="accent2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23"/>
              <p:cNvCxnSpPr/>
              <p:nvPr/>
            </p:nvCxnSpPr>
            <p:spPr>
              <a:xfrm>
                <a:off x="229294" y="880137"/>
                <a:ext cx="26553599" cy="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36000">
                      <a:srgbClr val="D6A718"/>
                    </a:gs>
                    <a:gs pos="54000">
                      <a:schemeClr val="accent2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22"/>
            <p:cNvCxnSpPr/>
            <p:nvPr/>
          </p:nvCxnSpPr>
          <p:spPr>
            <a:xfrm flipV="1">
              <a:off x="11766250" y="5590673"/>
              <a:ext cx="0" cy="1121811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6000">
                    <a:srgbClr val="D6A718"/>
                  </a:gs>
                  <a:gs pos="54000">
                    <a:schemeClr val="accent2"/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6096000" y="1590598"/>
            <a:ext cx="0" cy="526009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6000">
                  <a:srgbClr val="D6A718"/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4978379" y="66759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项目团队</a:t>
            </a:r>
            <a:endParaRPr lang="zh-CN" altLang="en-US" sz="4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94" y="1942889"/>
            <a:ext cx="10662285" cy="39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252" y="-9946791"/>
            <a:ext cx="11761496" cy="11780981"/>
          </a:xfrm>
          <a:prstGeom prst="rect">
            <a:avLst/>
          </a:prstGeom>
        </p:spPr>
      </p:pic>
      <p:grpSp>
        <p:nvGrpSpPr>
          <p:cNvPr id="3" name="组合 3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265909" y="5552997"/>
            <a:ext cx="11660183" cy="1159911"/>
            <a:chOff x="265908" y="5552573"/>
            <a:chExt cx="11660183" cy="1159911"/>
          </a:xfrm>
        </p:grpSpPr>
        <p:grpSp>
          <p:nvGrpSpPr>
            <p:cNvPr id="27" name="Group 21"/>
            <p:cNvGrpSpPr/>
            <p:nvPr/>
          </p:nvGrpSpPr>
          <p:grpSpPr>
            <a:xfrm flipV="1">
              <a:off x="265908" y="5552573"/>
              <a:ext cx="11660183" cy="1121811"/>
              <a:chOff x="229294" y="81425"/>
              <a:chExt cx="26553599" cy="3406250"/>
            </a:xfrm>
          </p:grpSpPr>
          <p:cxnSp>
            <p:nvCxnSpPr>
              <p:cNvPr id="4" name="Straight Connector 22"/>
              <p:cNvCxnSpPr/>
              <p:nvPr/>
            </p:nvCxnSpPr>
            <p:spPr>
              <a:xfrm>
                <a:off x="866689" y="81425"/>
                <a:ext cx="0" cy="340625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36000">
                      <a:srgbClr val="D6A718"/>
                    </a:gs>
                    <a:gs pos="54000">
                      <a:schemeClr val="accent2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23"/>
              <p:cNvCxnSpPr/>
              <p:nvPr/>
            </p:nvCxnSpPr>
            <p:spPr>
              <a:xfrm>
                <a:off x="229294" y="880137"/>
                <a:ext cx="26553599" cy="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36000">
                      <a:srgbClr val="D6A718"/>
                    </a:gs>
                    <a:gs pos="54000">
                      <a:schemeClr val="accent2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22"/>
            <p:cNvCxnSpPr/>
            <p:nvPr/>
          </p:nvCxnSpPr>
          <p:spPr>
            <a:xfrm flipV="1">
              <a:off x="11766250" y="5590673"/>
              <a:ext cx="0" cy="1121811"/>
            </a:xfrm>
            <a:prstGeom prst="line">
              <a:avLst/>
            </a:prstGeom>
            <a:ln w="28575"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36000">
                    <a:srgbClr val="D6A718"/>
                  </a:gs>
                  <a:gs pos="54000">
                    <a:schemeClr val="accent2"/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6096000" y="1590598"/>
            <a:ext cx="0" cy="526009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6000">
                  <a:srgbClr val="D6A718"/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4978379" y="66759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项目团队</a:t>
            </a:r>
            <a:endParaRPr lang="zh-CN" altLang="en-US" sz="4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1" y="2029248"/>
            <a:ext cx="10532111" cy="38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0" y="424"/>
            <a:ext cx="12192000" cy="6858000"/>
          </a:xfrm>
          <a:prstGeom prst="rect">
            <a:avLst/>
          </a:prstGeom>
          <a:solidFill>
            <a:schemeClr val="dk1">
              <a:alpha val="4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142096" y="-5190"/>
            <a:ext cx="7321145" cy="7332375"/>
          </a:xfrm>
          <a:prstGeom prst="rect">
            <a:avLst/>
          </a:prstGeom>
        </p:spPr>
      </p:pic>
      <p:sp>
        <p:nvSpPr>
          <p:cNvPr id="7" name="TextBox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4978379" y="66759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项目筹划</a:t>
            </a:r>
            <a:endParaRPr lang="zh-CN" altLang="en-US" sz="4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aphicFrame>
        <p:nvGraphicFramePr>
          <p:cNvPr id="20" name="图示 19"/>
          <p:cNvGraphicFramePr/>
          <p:nvPr/>
        </p:nvGraphicFramePr>
        <p:xfrm>
          <a:off x="6607787" y="1711180"/>
          <a:ext cx="5143471" cy="45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00711" y="2996661"/>
            <a:ext cx="6184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初期融资规划</a:t>
            </a:r>
            <a:r>
              <a:rPr lang="en-US" altLang="zh-CN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1000</a:t>
            </a:r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万元  </a:t>
            </a:r>
            <a:endParaRPr lang="en-US" altLang="zh-CN" sz="4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</a:t>
            </a:r>
          </a:p>
          <a:p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出让</a:t>
            </a:r>
            <a:r>
              <a:rPr lang="en-US" altLang="zh-CN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15%</a:t>
            </a:r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股权   </a:t>
            </a:r>
          </a:p>
        </p:txBody>
      </p:sp>
    </p:spTree>
    <p:extLst>
      <p:ext uri="{BB962C8B-B14F-4D97-AF65-F5344CB8AC3E}">
        <p14:creationId xmlns:p14="http://schemas.microsoft.com/office/powerpoint/2010/main" val="6197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4354">
            <a:off x="-2480450" y="1358595"/>
            <a:ext cx="4778019" cy="4798812"/>
          </a:xfrm>
          <a:prstGeom prst="rect">
            <a:avLst/>
          </a:prstGeom>
        </p:spPr>
      </p:pic>
      <p:cxnSp>
        <p:nvCxnSpPr>
          <p:cNvPr id="4" name="Straight Connector 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5970148" y="1235369"/>
            <a:ext cx="0" cy="606723"/>
          </a:xfrm>
          <a:prstGeom prst="line">
            <a:avLst/>
          </a:prstGeom>
          <a:ln w="127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7934200" y="2464540"/>
            <a:ext cx="0" cy="606723"/>
          </a:xfrm>
          <a:prstGeom prst="line">
            <a:avLst/>
          </a:prstGeom>
          <a:ln w="127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8017751" y="3874077"/>
            <a:ext cx="0" cy="606723"/>
          </a:xfrm>
          <a:prstGeom prst="line">
            <a:avLst/>
          </a:prstGeom>
          <a:ln w="127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6019279" y="5554836"/>
            <a:ext cx="0" cy="606723"/>
          </a:xfrm>
          <a:prstGeom prst="line">
            <a:avLst/>
          </a:prstGeom>
          <a:ln w="127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140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-20995" y="1199766"/>
            <a:ext cx="2496408" cy="4992817"/>
          </a:xfrm>
          <a:custGeom>
            <a:avLst/>
            <a:gdLst>
              <a:gd name="T0" fmla="*/ 0 w 660"/>
              <a:gd name="T1" fmla="*/ 1320 h 1320"/>
              <a:gd name="T2" fmla="*/ 0 w 660"/>
              <a:gd name="T3" fmla="*/ 1304 h 1320"/>
              <a:gd name="T4" fmla="*/ 644 w 660"/>
              <a:gd name="T5" fmla="*/ 660 h 1320"/>
              <a:gd name="T6" fmla="*/ 0 w 660"/>
              <a:gd name="T7" fmla="*/ 16 h 1320"/>
              <a:gd name="T8" fmla="*/ 0 w 660"/>
              <a:gd name="T9" fmla="*/ 0 h 1320"/>
              <a:gd name="T10" fmla="*/ 660 w 660"/>
              <a:gd name="T11" fmla="*/ 660 h 1320"/>
              <a:gd name="T12" fmla="*/ 0 w 660"/>
              <a:gd name="T13" fmla="*/ 1320 h 1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0" h="1320">
                <a:moveTo>
                  <a:pt x="0" y="1320"/>
                </a:moveTo>
                <a:cubicBezTo>
                  <a:pt x="0" y="1304"/>
                  <a:pt x="0" y="1304"/>
                  <a:pt x="0" y="1304"/>
                </a:cubicBezTo>
                <a:cubicBezTo>
                  <a:pt x="355" y="1304"/>
                  <a:pt x="644" y="1015"/>
                  <a:pt x="644" y="660"/>
                </a:cubicBezTo>
                <a:cubicBezTo>
                  <a:pt x="644" y="305"/>
                  <a:pt x="355" y="16"/>
                  <a:pt x="0" y="16"/>
                </a:cubicBezTo>
                <a:cubicBezTo>
                  <a:pt x="0" y="0"/>
                  <a:pt x="0" y="0"/>
                  <a:pt x="0" y="0"/>
                </a:cubicBezTo>
                <a:cubicBezTo>
                  <a:pt x="364" y="0"/>
                  <a:pt x="660" y="296"/>
                  <a:pt x="660" y="660"/>
                </a:cubicBezTo>
                <a:cubicBezTo>
                  <a:pt x="660" y="1024"/>
                  <a:pt x="364" y="1320"/>
                  <a:pt x="0" y="1320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Freeform 114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-20994" y="1305673"/>
            <a:ext cx="2390500" cy="4781000"/>
          </a:xfrm>
          <a:custGeom>
            <a:avLst/>
            <a:gdLst>
              <a:gd name="T0" fmla="*/ 0 w 632"/>
              <a:gd name="T1" fmla="*/ 1264 h 1264"/>
              <a:gd name="T2" fmla="*/ 0 w 632"/>
              <a:gd name="T3" fmla="*/ 1248 h 1264"/>
              <a:gd name="T4" fmla="*/ 616 w 632"/>
              <a:gd name="T5" fmla="*/ 632 h 1264"/>
              <a:gd name="T6" fmla="*/ 0 w 632"/>
              <a:gd name="T7" fmla="*/ 16 h 1264"/>
              <a:gd name="T8" fmla="*/ 0 w 632"/>
              <a:gd name="T9" fmla="*/ 0 h 1264"/>
              <a:gd name="T10" fmla="*/ 632 w 632"/>
              <a:gd name="T11" fmla="*/ 632 h 1264"/>
              <a:gd name="T12" fmla="*/ 0 w 632"/>
              <a:gd name="T13" fmla="*/ 1264 h 1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2" h="1264">
                <a:moveTo>
                  <a:pt x="0" y="1264"/>
                </a:moveTo>
                <a:cubicBezTo>
                  <a:pt x="0" y="1248"/>
                  <a:pt x="0" y="1248"/>
                  <a:pt x="0" y="1248"/>
                </a:cubicBezTo>
                <a:cubicBezTo>
                  <a:pt x="339" y="1248"/>
                  <a:pt x="616" y="972"/>
                  <a:pt x="616" y="632"/>
                </a:cubicBezTo>
                <a:cubicBezTo>
                  <a:pt x="616" y="293"/>
                  <a:pt x="339" y="16"/>
                  <a:pt x="0" y="16"/>
                </a:cubicBezTo>
                <a:cubicBezTo>
                  <a:pt x="0" y="0"/>
                  <a:pt x="0" y="0"/>
                  <a:pt x="0" y="0"/>
                </a:cubicBezTo>
                <a:cubicBezTo>
                  <a:pt x="348" y="0"/>
                  <a:pt x="632" y="284"/>
                  <a:pt x="632" y="632"/>
                </a:cubicBezTo>
                <a:cubicBezTo>
                  <a:pt x="632" y="980"/>
                  <a:pt x="348" y="1264"/>
                  <a:pt x="0" y="1264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Freeform 114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-20994" y="117988"/>
            <a:ext cx="3576295" cy="7020203"/>
          </a:xfrm>
          <a:custGeom>
            <a:avLst/>
            <a:gdLst>
              <a:gd name="T0" fmla="*/ 191 w 946"/>
              <a:gd name="T1" fmla="*/ 1856 h 1856"/>
              <a:gd name="T2" fmla="*/ 930 w 946"/>
              <a:gd name="T3" fmla="*/ 946 h 1856"/>
              <a:gd name="T4" fmla="*/ 0 w 946"/>
              <a:gd name="T5" fmla="*/ 16 h 1856"/>
              <a:gd name="T6" fmla="*/ 0 w 946"/>
              <a:gd name="T7" fmla="*/ 0 h 1856"/>
              <a:gd name="T8" fmla="*/ 669 w 946"/>
              <a:gd name="T9" fmla="*/ 277 h 1856"/>
              <a:gd name="T10" fmla="*/ 946 w 946"/>
              <a:gd name="T11" fmla="*/ 946 h 1856"/>
              <a:gd name="T12" fmla="*/ 669 w 946"/>
              <a:gd name="T13" fmla="*/ 1615 h 1856"/>
              <a:gd name="T14" fmla="*/ 259 w 946"/>
              <a:gd name="T15" fmla="*/ 1856 h 1856"/>
              <a:gd name="T16" fmla="*/ 191 w 946"/>
              <a:gd name="T17" fmla="*/ 1856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6" h="1856">
                <a:moveTo>
                  <a:pt x="191" y="1856"/>
                </a:moveTo>
                <a:cubicBezTo>
                  <a:pt x="612" y="1768"/>
                  <a:pt x="930" y="1393"/>
                  <a:pt x="930" y="946"/>
                </a:cubicBezTo>
                <a:cubicBezTo>
                  <a:pt x="930" y="433"/>
                  <a:pt x="513" y="16"/>
                  <a:pt x="0" y="16"/>
                </a:cubicBezTo>
                <a:cubicBezTo>
                  <a:pt x="0" y="0"/>
                  <a:pt x="0" y="0"/>
                  <a:pt x="0" y="0"/>
                </a:cubicBezTo>
                <a:cubicBezTo>
                  <a:pt x="253" y="0"/>
                  <a:pt x="490" y="99"/>
                  <a:pt x="669" y="277"/>
                </a:cubicBezTo>
                <a:cubicBezTo>
                  <a:pt x="847" y="456"/>
                  <a:pt x="946" y="693"/>
                  <a:pt x="946" y="946"/>
                </a:cubicBezTo>
                <a:cubicBezTo>
                  <a:pt x="946" y="1199"/>
                  <a:pt x="847" y="1436"/>
                  <a:pt x="669" y="1615"/>
                </a:cubicBezTo>
                <a:cubicBezTo>
                  <a:pt x="553" y="1731"/>
                  <a:pt x="412" y="1813"/>
                  <a:pt x="259" y="1856"/>
                </a:cubicBezTo>
                <a:lnTo>
                  <a:pt x="191" y="1856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7" name="Freeform 114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1196951" y="1543968"/>
            <a:ext cx="1601863" cy="30259"/>
          </a:xfrm>
          <a:custGeom>
            <a:avLst/>
            <a:gdLst>
              <a:gd name="T0" fmla="*/ 148 w 424"/>
              <a:gd name="T1" fmla="*/ 8 h 8"/>
              <a:gd name="T2" fmla="*/ 132 w 424"/>
              <a:gd name="T3" fmla="*/ 0 h 8"/>
              <a:gd name="T4" fmla="*/ 136 w 424"/>
              <a:gd name="T5" fmla="*/ 4 h 8"/>
              <a:gd name="T6" fmla="*/ 176 w 424"/>
              <a:gd name="T7" fmla="*/ 4 h 8"/>
              <a:gd name="T8" fmla="*/ 180 w 424"/>
              <a:gd name="T9" fmla="*/ 0 h 8"/>
              <a:gd name="T10" fmla="*/ 212 w 424"/>
              <a:gd name="T11" fmla="*/ 8 h 8"/>
              <a:gd name="T12" fmla="*/ 196 w 424"/>
              <a:gd name="T13" fmla="*/ 0 h 8"/>
              <a:gd name="T14" fmla="*/ 200 w 424"/>
              <a:gd name="T15" fmla="*/ 4 h 8"/>
              <a:gd name="T16" fmla="*/ 112 w 424"/>
              <a:gd name="T17" fmla="*/ 4 h 8"/>
              <a:gd name="T18" fmla="*/ 116 w 424"/>
              <a:gd name="T19" fmla="*/ 0 h 8"/>
              <a:gd name="T20" fmla="*/ 164 w 424"/>
              <a:gd name="T21" fmla="*/ 8 h 8"/>
              <a:gd name="T22" fmla="*/ 20 w 424"/>
              <a:gd name="T23" fmla="*/ 0 h 8"/>
              <a:gd name="T24" fmla="*/ 24 w 424"/>
              <a:gd name="T25" fmla="*/ 4 h 8"/>
              <a:gd name="T26" fmla="*/ 96 w 424"/>
              <a:gd name="T27" fmla="*/ 4 h 8"/>
              <a:gd name="T28" fmla="*/ 100 w 424"/>
              <a:gd name="T29" fmla="*/ 0 h 8"/>
              <a:gd name="T30" fmla="*/ 4 w 424"/>
              <a:gd name="T31" fmla="*/ 8 h 8"/>
              <a:gd name="T32" fmla="*/ 36 w 424"/>
              <a:gd name="T33" fmla="*/ 0 h 8"/>
              <a:gd name="T34" fmla="*/ 40 w 424"/>
              <a:gd name="T35" fmla="*/ 4 h 8"/>
              <a:gd name="T36" fmla="*/ 80 w 424"/>
              <a:gd name="T37" fmla="*/ 4 h 8"/>
              <a:gd name="T38" fmla="*/ 84 w 424"/>
              <a:gd name="T39" fmla="*/ 0 h 8"/>
              <a:gd name="T40" fmla="*/ 68 w 424"/>
              <a:gd name="T41" fmla="*/ 8 h 8"/>
              <a:gd name="T42" fmla="*/ 52 w 424"/>
              <a:gd name="T43" fmla="*/ 0 h 8"/>
              <a:gd name="T44" fmla="*/ 56 w 424"/>
              <a:gd name="T45" fmla="*/ 4 h 8"/>
              <a:gd name="T46" fmla="*/ 336 w 424"/>
              <a:gd name="T47" fmla="*/ 4 h 8"/>
              <a:gd name="T48" fmla="*/ 340 w 424"/>
              <a:gd name="T49" fmla="*/ 0 h 8"/>
              <a:gd name="T50" fmla="*/ 372 w 424"/>
              <a:gd name="T51" fmla="*/ 8 h 8"/>
              <a:gd name="T52" fmla="*/ 356 w 424"/>
              <a:gd name="T53" fmla="*/ 0 h 8"/>
              <a:gd name="T54" fmla="*/ 360 w 424"/>
              <a:gd name="T55" fmla="*/ 4 h 8"/>
              <a:gd name="T56" fmla="*/ 384 w 424"/>
              <a:gd name="T57" fmla="*/ 4 h 8"/>
              <a:gd name="T58" fmla="*/ 388 w 424"/>
              <a:gd name="T59" fmla="*/ 0 h 8"/>
              <a:gd name="T60" fmla="*/ 420 w 424"/>
              <a:gd name="T61" fmla="*/ 8 h 8"/>
              <a:gd name="T62" fmla="*/ 404 w 424"/>
              <a:gd name="T63" fmla="*/ 0 h 8"/>
              <a:gd name="T64" fmla="*/ 408 w 424"/>
              <a:gd name="T65" fmla="*/ 4 h 8"/>
              <a:gd name="T66" fmla="*/ 224 w 424"/>
              <a:gd name="T67" fmla="*/ 4 h 8"/>
              <a:gd name="T68" fmla="*/ 228 w 424"/>
              <a:gd name="T69" fmla="*/ 0 h 8"/>
              <a:gd name="T70" fmla="*/ 260 w 424"/>
              <a:gd name="T71" fmla="*/ 8 h 8"/>
              <a:gd name="T72" fmla="*/ 244 w 424"/>
              <a:gd name="T73" fmla="*/ 0 h 8"/>
              <a:gd name="T74" fmla="*/ 248 w 424"/>
              <a:gd name="T75" fmla="*/ 4 h 8"/>
              <a:gd name="T76" fmla="*/ 272 w 424"/>
              <a:gd name="T77" fmla="*/ 4 h 8"/>
              <a:gd name="T78" fmla="*/ 276 w 424"/>
              <a:gd name="T79" fmla="*/ 0 h 8"/>
              <a:gd name="T80" fmla="*/ 308 w 424"/>
              <a:gd name="T81" fmla="*/ 8 h 8"/>
              <a:gd name="T82" fmla="*/ 324 w 424"/>
              <a:gd name="T83" fmla="*/ 0 h 8"/>
              <a:gd name="T84" fmla="*/ 328 w 424"/>
              <a:gd name="T85" fmla="*/ 4 h 8"/>
              <a:gd name="T86" fmla="*/ 288 w 424"/>
              <a:gd name="T87" fmla="*/ 4 h 8"/>
              <a:gd name="T88" fmla="*/ 292 w 424"/>
              <a:gd name="T8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4" h="8">
                <a:moveTo>
                  <a:pt x="148" y="0"/>
                </a:moveTo>
                <a:cubicBezTo>
                  <a:pt x="146" y="0"/>
                  <a:pt x="144" y="2"/>
                  <a:pt x="144" y="4"/>
                </a:cubicBezTo>
                <a:cubicBezTo>
                  <a:pt x="144" y="7"/>
                  <a:pt x="146" y="8"/>
                  <a:pt x="148" y="8"/>
                </a:cubicBezTo>
                <a:cubicBezTo>
                  <a:pt x="150" y="8"/>
                  <a:pt x="152" y="7"/>
                  <a:pt x="152" y="4"/>
                </a:cubicBezTo>
                <a:cubicBezTo>
                  <a:pt x="152" y="2"/>
                  <a:pt x="150" y="0"/>
                  <a:pt x="148" y="0"/>
                </a:cubicBezTo>
                <a:close/>
                <a:moveTo>
                  <a:pt x="132" y="0"/>
                </a:moveTo>
                <a:cubicBezTo>
                  <a:pt x="130" y="0"/>
                  <a:pt x="128" y="2"/>
                  <a:pt x="128" y="4"/>
                </a:cubicBezTo>
                <a:cubicBezTo>
                  <a:pt x="128" y="7"/>
                  <a:pt x="130" y="8"/>
                  <a:pt x="132" y="8"/>
                </a:cubicBezTo>
                <a:cubicBezTo>
                  <a:pt x="134" y="8"/>
                  <a:pt x="136" y="7"/>
                  <a:pt x="136" y="4"/>
                </a:cubicBezTo>
                <a:cubicBezTo>
                  <a:pt x="136" y="2"/>
                  <a:pt x="134" y="0"/>
                  <a:pt x="132" y="0"/>
                </a:cubicBezTo>
                <a:close/>
                <a:moveTo>
                  <a:pt x="180" y="0"/>
                </a:moveTo>
                <a:cubicBezTo>
                  <a:pt x="178" y="0"/>
                  <a:pt x="176" y="2"/>
                  <a:pt x="176" y="4"/>
                </a:cubicBezTo>
                <a:cubicBezTo>
                  <a:pt x="176" y="7"/>
                  <a:pt x="178" y="8"/>
                  <a:pt x="180" y="8"/>
                </a:cubicBezTo>
                <a:cubicBezTo>
                  <a:pt x="182" y="8"/>
                  <a:pt x="184" y="7"/>
                  <a:pt x="184" y="4"/>
                </a:cubicBezTo>
                <a:cubicBezTo>
                  <a:pt x="184" y="2"/>
                  <a:pt x="182" y="0"/>
                  <a:pt x="180" y="0"/>
                </a:cubicBezTo>
                <a:close/>
                <a:moveTo>
                  <a:pt x="212" y="0"/>
                </a:moveTo>
                <a:cubicBezTo>
                  <a:pt x="210" y="0"/>
                  <a:pt x="208" y="2"/>
                  <a:pt x="208" y="4"/>
                </a:cubicBezTo>
                <a:cubicBezTo>
                  <a:pt x="208" y="7"/>
                  <a:pt x="210" y="8"/>
                  <a:pt x="212" y="8"/>
                </a:cubicBezTo>
                <a:cubicBezTo>
                  <a:pt x="214" y="8"/>
                  <a:pt x="216" y="7"/>
                  <a:pt x="216" y="4"/>
                </a:cubicBezTo>
                <a:cubicBezTo>
                  <a:pt x="216" y="2"/>
                  <a:pt x="214" y="0"/>
                  <a:pt x="212" y="0"/>
                </a:cubicBezTo>
                <a:close/>
                <a:moveTo>
                  <a:pt x="196" y="0"/>
                </a:moveTo>
                <a:cubicBezTo>
                  <a:pt x="194" y="0"/>
                  <a:pt x="192" y="2"/>
                  <a:pt x="192" y="4"/>
                </a:cubicBezTo>
                <a:cubicBezTo>
                  <a:pt x="192" y="7"/>
                  <a:pt x="194" y="8"/>
                  <a:pt x="196" y="8"/>
                </a:cubicBezTo>
                <a:cubicBezTo>
                  <a:pt x="198" y="8"/>
                  <a:pt x="200" y="7"/>
                  <a:pt x="200" y="4"/>
                </a:cubicBezTo>
                <a:cubicBezTo>
                  <a:pt x="200" y="2"/>
                  <a:pt x="198" y="0"/>
                  <a:pt x="196" y="0"/>
                </a:cubicBezTo>
                <a:close/>
                <a:moveTo>
                  <a:pt x="116" y="0"/>
                </a:moveTo>
                <a:cubicBezTo>
                  <a:pt x="114" y="0"/>
                  <a:pt x="112" y="2"/>
                  <a:pt x="112" y="4"/>
                </a:cubicBezTo>
                <a:cubicBezTo>
                  <a:pt x="112" y="7"/>
                  <a:pt x="114" y="8"/>
                  <a:pt x="116" y="8"/>
                </a:cubicBezTo>
                <a:cubicBezTo>
                  <a:pt x="118" y="8"/>
                  <a:pt x="120" y="7"/>
                  <a:pt x="120" y="4"/>
                </a:cubicBezTo>
                <a:cubicBezTo>
                  <a:pt x="120" y="2"/>
                  <a:pt x="118" y="0"/>
                  <a:pt x="116" y="0"/>
                </a:cubicBezTo>
                <a:close/>
                <a:moveTo>
                  <a:pt x="164" y="0"/>
                </a:moveTo>
                <a:cubicBezTo>
                  <a:pt x="162" y="0"/>
                  <a:pt x="160" y="2"/>
                  <a:pt x="160" y="4"/>
                </a:cubicBezTo>
                <a:cubicBezTo>
                  <a:pt x="160" y="7"/>
                  <a:pt x="162" y="8"/>
                  <a:pt x="164" y="8"/>
                </a:cubicBezTo>
                <a:cubicBezTo>
                  <a:pt x="166" y="8"/>
                  <a:pt x="168" y="7"/>
                  <a:pt x="168" y="4"/>
                </a:cubicBezTo>
                <a:cubicBezTo>
                  <a:pt x="168" y="2"/>
                  <a:pt x="166" y="0"/>
                  <a:pt x="164" y="0"/>
                </a:cubicBezTo>
                <a:close/>
                <a:moveTo>
                  <a:pt x="20" y="0"/>
                </a:moveTo>
                <a:cubicBezTo>
                  <a:pt x="18" y="0"/>
                  <a:pt x="16" y="2"/>
                  <a:pt x="16" y="4"/>
                </a:cubicBezTo>
                <a:cubicBezTo>
                  <a:pt x="16" y="7"/>
                  <a:pt x="18" y="8"/>
                  <a:pt x="20" y="8"/>
                </a:cubicBezTo>
                <a:cubicBezTo>
                  <a:pt x="22" y="8"/>
                  <a:pt x="24" y="7"/>
                  <a:pt x="24" y="4"/>
                </a:cubicBezTo>
                <a:cubicBezTo>
                  <a:pt x="24" y="2"/>
                  <a:pt x="22" y="0"/>
                  <a:pt x="20" y="0"/>
                </a:cubicBezTo>
                <a:close/>
                <a:moveTo>
                  <a:pt x="100" y="0"/>
                </a:moveTo>
                <a:cubicBezTo>
                  <a:pt x="98" y="0"/>
                  <a:pt x="96" y="2"/>
                  <a:pt x="96" y="4"/>
                </a:cubicBezTo>
                <a:cubicBezTo>
                  <a:pt x="96" y="7"/>
                  <a:pt x="98" y="8"/>
                  <a:pt x="100" y="8"/>
                </a:cubicBezTo>
                <a:cubicBezTo>
                  <a:pt x="102" y="8"/>
                  <a:pt x="104" y="7"/>
                  <a:pt x="104" y="4"/>
                </a:cubicBezTo>
                <a:cubicBezTo>
                  <a:pt x="104" y="2"/>
                  <a:pt x="102" y="0"/>
                  <a:pt x="100" y="0"/>
                </a:cubicBezTo>
                <a:close/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  <a:cubicBezTo>
                  <a:pt x="6" y="8"/>
                  <a:pt x="8" y="7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  <a:moveTo>
                  <a:pt x="36" y="0"/>
                </a:moveTo>
                <a:cubicBezTo>
                  <a:pt x="34" y="0"/>
                  <a:pt x="32" y="2"/>
                  <a:pt x="32" y="4"/>
                </a:cubicBezTo>
                <a:cubicBezTo>
                  <a:pt x="32" y="7"/>
                  <a:pt x="34" y="8"/>
                  <a:pt x="36" y="8"/>
                </a:cubicBezTo>
                <a:cubicBezTo>
                  <a:pt x="38" y="8"/>
                  <a:pt x="40" y="7"/>
                  <a:pt x="40" y="4"/>
                </a:cubicBezTo>
                <a:cubicBezTo>
                  <a:pt x="40" y="2"/>
                  <a:pt x="38" y="0"/>
                  <a:pt x="36" y="0"/>
                </a:cubicBezTo>
                <a:close/>
                <a:moveTo>
                  <a:pt x="84" y="0"/>
                </a:moveTo>
                <a:cubicBezTo>
                  <a:pt x="82" y="0"/>
                  <a:pt x="80" y="2"/>
                  <a:pt x="80" y="4"/>
                </a:cubicBezTo>
                <a:cubicBezTo>
                  <a:pt x="80" y="7"/>
                  <a:pt x="82" y="8"/>
                  <a:pt x="84" y="8"/>
                </a:cubicBezTo>
                <a:cubicBezTo>
                  <a:pt x="86" y="8"/>
                  <a:pt x="88" y="7"/>
                  <a:pt x="88" y="4"/>
                </a:cubicBezTo>
                <a:cubicBezTo>
                  <a:pt x="88" y="2"/>
                  <a:pt x="86" y="0"/>
                  <a:pt x="84" y="0"/>
                </a:cubicBezTo>
                <a:close/>
                <a:moveTo>
                  <a:pt x="68" y="0"/>
                </a:moveTo>
                <a:cubicBezTo>
                  <a:pt x="66" y="0"/>
                  <a:pt x="64" y="2"/>
                  <a:pt x="64" y="4"/>
                </a:cubicBezTo>
                <a:cubicBezTo>
                  <a:pt x="64" y="7"/>
                  <a:pt x="66" y="8"/>
                  <a:pt x="68" y="8"/>
                </a:cubicBezTo>
                <a:cubicBezTo>
                  <a:pt x="70" y="8"/>
                  <a:pt x="72" y="7"/>
                  <a:pt x="72" y="4"/>
                </a:cubicBezTo>
                <a:cubicBezTo>
                  <a:pt x="72" y="2"/>
                  <a:pt x="70" y="0"/>
                  <a:pt x="68" y="0"/>
                </a:cubicBezTo>
                <a:close/>
                <a:moveTo>
                  <a:pt x="52" y="0"/>
                </a:moveTo>
                <a:cubicBezTo>
                  <a:pt x="50" y="0"/>
                  <a:pt x="48" y="2"/>
                  <a:pt x="48" y="4"/>
                </a:cubicBezTo>
                <a:cubicBezTo>
                  <a:pt x="48" y="7"/>
                  <a:pt x="50" y="8"/>
                  <a:pt x="52" y="8"/>
                </a:cubicBezTo>
                <a:cubicBezTo>
                  <a:pt x="54" y="8"/>
                  <a:pt x="56" y="7"/>
                  <a:pt x="56" y="4"/>
                </a:cubicBezTo>
                <a:cubicBezTo>
                  <a:pt x="56" y="2"/>
                  <a:pt x="54" y="0"/>
                  <a:pt x="52" y="0"/>
                </a:cubicBezTo>
                <a:close/>
                <a:moveTo>
                  <a:pt x="340" y="0"/>
                </a:moveTo>
                <a:cubicBezTo>
                  <a:pt x="338" y="0"/>
                  <a:pt x="336" y="2"/>
                  <a:pt x="336" y="4"/>
                </a:cubicBezTo>
                <a:cubicBezTo>
                  <a:pt x="336" y="7"/>
                  <a:pt x="338" y="8"/>
                  <a:pt x="340" y="8"/>
                </a:cubicBezTo>
                <a:cubicBezTo>
                  <a:pt x="342" y="8"/>
                  <a:pt x="344" y="7"/>
                  <a:pt x="344" y="4"/>
                </a:cubicBezTo>
                <a:cubicBezTo>
                  <a:pt x="344" y="2"/>
                  <a:pt x="342" y="0"/>
                  <a:pt x="340" y="0"/>
                </a:cubicBezTo>
                <a:close/>
                <a:moveTo>
                  <a:pt x="372" y="0"/>
                </a:moveTo>
                <a:cubicBezTo>
                  <a:pt x="370" y="0"/>
                  <a:pt x="368" y="2"/>
                  <a:pt x="368" y="4"/>
                </a:cubicBezTo>
                <a:cubicBezTo>
                  <a:pt x="368" y="7"/>
                  <a:pt x="370" y="8"/>
                  <a:pt x="372" y="8"/>
                </a:cubicBezTo>
                <a:cubicBezTo>
                  <a:pt x="374" y="8"/>
                  <a:pt x="376" y="7"/>
                  <a:pt x="376" y="4"/>
                </a:cubicBezTo>
                <a:cubicBezTo>
                  <a:pt x="376" y="2"/>
                  <a:pt x="374" y="0"/>
                  <a:pt x="372" y="0"/>
                </a:cubicBezTo>
                <a:close/>
                <a:moveTo>
                  <a:pt x="356" y="0"/>
                </a:moveTo>
                <a:cubicBezTo>
                  <a:pt x="354" y="0"/>
                  <a:pt x="352" y="2"/>
                  <a:pt x="352" y="4"/>
                </a:cubicBezTo>
                <a:cubicBezTo>
                  <a:pt x="352" y="7"/>
                  <a:pt x="354" y="8"/>
                  <a:pt x="356" y="8"/>
                </a:cubicBezTo>
                <a:cubicBezTo>
                  <a:pt x="358" y="8"/>
                  <a:pt x="360" y="7"/>
                  <a:pt x="360" y="4"/>
                </a:cubicBezTo>
                <a:cubicBezTo>
                  <a:pt x="360" y="2"/>
                  <a:pt x="358" y="0"/>
                  <a:pt x="356" y="0"/>
                </a:cubicBezTo>
                <a:close/>
                <a:moveTo>
                  <a:pt x="388" y="0"/>
                </a:moveTo>
                <a:cubicBezTo>
                  <a:pt x="386" y="0"/>
                  <a:pt x="384" y="2"/>
                  <a:pt x="384" y="4"/>
                </a:cubicBezTo>
                <a:cubicBezTo>
                  <a:pt x="384" y="7"/>
                  <a:pt x="386" y="8"/>
                  <a:pt x="388" y="8"/>
                </a:cubicBezTo>
                <a:cubicBezTo>
                  <a:pt x="390" y="8"/>
                  <a:pt x="392" y="7"/>
                  <a:pt x="392" y="4"/>
                </a:cubicBezTo>
                <a:cubicBezTo>
                  <a:pt x="392" y="2"/>
                  <a:pt x="390" y="0"/>
                  <a:pt x="388" y="0"/>
                </a:cubicBezTo>
                <a:close/>
                <a:moveTo>
                  <a:pt x="420" y="0"/>
                </a:moveTo>
                <a:cubicBezTo>
                  <a:pt x="418" y="0"/>
                  <a:pt x="416" y="2"/>
                  <a:pt x="416" y="4"/>
                </a:cubicBezTo>
                <a:cubicBezTo>
                  <a:pt x="416" y="7"/>
                  <a:pt x="418" y="8"/>
                  <a:pt x="420" y="8"/>
                </a:cubicBezTo>
                <a:cubicBezTo>
                  <a:pt x="422" y="8"/>
                  <a:pt x="424" y="7"/>
                  <a:pt x="424" y="4"/>
                </a:cubicBezTo>
                <a:cubicBezTo>
                  <a:pt x="424" y="2"/>
                  <a:pt x="422" y="0"/>
                  <a:pt x="420" y="0"/>
                </a:cubicBezTo>
                <a:close/>
                <a:moveTo>
                  <a:pt x="404" y="0"/>
                </a:moveTo>
                <a:cubicBezTo>
                  <a:pt x="402" y="0"/>
                  <a:pt x="400" y="2"/>
                  <a:pt x="400" y="4"/>
                </a:cubicBezTo>
                <a:cubicBezTo>
                  <a:pt x="400" y="7"/>
                  <a:pt x="402" y="8"/>
                  <a:pt x="404" y="8"/>
                </a:cubicBezTo>
                <a:cubicBezTo>
                  <a:pt x="406" y="8"/>
                  <a:pt x="408" y="7"/>
                  <a:pt x="408" y="4"/>
                </a:cubicBezTo>
                <a:cubicBezTo>
                  <a:pt x="408" y="2"/>
                  <a:pt x="406" y="0"/>
                  <a:pt x="404" y="0"/>
                </a:cubicBezTo>
                <a:close/>
                <a:moveTo>
                  <a:pt x="228" y="0"/>
                </a:moveTo>
                <a:cubicBezTo>
                  <a:pt x="226" y="0"/>
                  <a:pt x="224" y="2"/>
                  <a:pt x="224" y="4"/>
                </a:cubicBezTo>
                <a:cubicBezTo>
                  <a:pt x="224" y="7"/>
                  <a:pt x="226" y="8"/>
                  <a:pt x="228" y="8"/>
                </a:cubicBezTo>
                <a:cubicBezTo>
                  <a:pt x="230" y="8"/>
                  <a:pt x="232" y="7"/>
                  <a:pt x="232" y="4"/>
                </a:cubicBezTo>
                <a:cubicBezTo>
                  <a:pt x="232" y="2"/>
                  <a:pt x="230" y="0"/>
                  <a:pt x="228" y="0"/>
                </a:cubicBezTo>
                <a:close/>
                <a:moveTo>
                  <a:pt x="260" y="0"/>
                </a:moveTo>
                <a:cubicBezTo>
                  <a:pt x="258" y="0"/>
                  <a:pt x="256" y="2"/>
                  <a:pt x="256" y="4"/>
                </a:cubicBezTo>
                <a:cubicBezTo>
                  <a:pt x="256" y="7"/>
                  <a:pt x="258" y="8"/>
                  <a:pt x="260" y="8"/>
                </a:cubicBezTo>
                <a:cubicBezTo>
                  <a:pt x="262" y="8"/>
                  <a:pt x="264" y="7"/>
                  <a:pt x="264" y="4"/>
                </a:cubicBezTo>
                <a:cubicBezTo>
                  <a:pt x="264" y="2"/>
                  <a:pt x="262" y="0"/>
                  <a:pt x="260" y="0"/>
                </a:cubicBezTo>
                <a:close/>
                <a:moveTo>
                  <a:pt x="244" y="0"/>
                </a:moveTo>
                <a:cubicBezTo>
                  <a:pt x="242" y="0"/>
                  <a:pt x="240" y="2"/>
                  <a:pt x="240" y="4"/>
                </a:cubicBezTo>
                <a:cubicBezTo>
                  <a:pt x="240" y="7"/>
                  <a:pt x="242" y="8"/>
                  <a:pt x="244" y="8"/>
                </a:cubicBezTo>
                <a:cubicBezTo>
                  <a:pt x="246" y="8"/>
                  <a:pt x="248" y="7"/>
                  <a:pt x="248" y="4"/>
                </a:cubicBezTo>
                <a:cubicBezTo>
                  <a:pt x="248" y="2"/>
                  <a:pt x="246" y="0"/>
                  <a:pt x="244" y="0"/>
                </a:cubicBezTo>
                <a:close/>
                <a:moveTo>
                  <a:pt x="276" y="0"/>
                </a:moveTo>
                <a:cubicBezTo>
                  <a:pt x="274" y="0"/>
                  <a:pt x="272" y="2"/>
                  <a:pt x="272" y="4"/>
                </a:cubicBezTo>
                <a:cubicBezTo>
                  <a:pt x="272" y="7"/>
                  <a:pt x="274" y="8"/>
                  <a:pt x="276" y="8"/>
                </a:cubicBezTo>
                <a:cubicBezTo>
                  <a:pt x="278" y="8"/>
                  <a:pt x="280" y="7"/>
                  <a:pt x="280" y="4"/>
                </a:cubicBezTo>
                <a:cubicBezTo>
                  <a:pt x="280" y="2"/>
                  <a:pt x="278" y="0"/>
                  <a:pt x="276" y="0"/>
                </a:cubicBezTo>
                <a:close/>
                <a:moveTo>
                  <a:pt x="308" y="0"/>
                </a:moveTo>
                <a:cubicBezTo>
                  <a:pt x="306" y="0"/>
                  <a:pt x="304" y="2"/>
                  <a:pt x="304" y="4"/>
                </a:cubicBezTo>
                <a:cubicBezTo>
                  <a:pt x="304" y="7"/>
                  <a:pt x="306" y="8"/>
                  <a:pt x="308" y="8"/>
                </a:cubicBezTo>
                <a:cubicBezTo>
                  <a:pt x="310" y="8"/>
                  <a:pt x="312" y="7"/>
                  <a:pt x="312" y="4"/>
                </a:cubicBezTo>
                <a:cubicBezTo>
                  <a:pt x="312" y="2"/>
                  <a:pt x="310" y="0"/>
                  <a:pt x="308" y="0"/>
                </a:cubicBezTo>
                <a:close/>
                <a:moveTo>
                  <a:pt x="324" y="0"/>
                </a:moveTo>
                <a:cubicBezTo>
                  <a:pt x="322" y="0"/>
                  <a:pt x="320" y="2"/>
                  <a:pt x="320" y="4"/>
                </a:cubicBezTo>
                <a:cubicBezTo>
                  <a:pt x="320" y="7"/>
                  <a:pt x="322" y="8"/>
                  <a:pt x="324" y="8"/>
                </a:cubicBezTo>
                <a:cubicBezTo>
                  <a:pt x="326" y="8"/>
                  <a:pt x="328" y="7"/>
                  <a:pt x="328" y="4"/>
                </a:cubicBezTo>
                <a:cubicBezTo>
                  <a:pt x="328" y="2"/>
                  <a:pt x="326" y="0"/>
                  <a:pt x="324" y="0"/>
                </a:cubicBezTo>
                <a:close/>
                <a:moveTo>
                  <a:pt x="292" y="0"/>
                </a:moveTo>
                <a:cubicBezTo>
                  <a:pt x="290" y="0"/>
                  <a:pt x="288" y="2"/>
                  <a:pt x="288" y="4"/>
                </a:cubicBezTo>
                <a:cubicBezTo>
                  <a:pt x="288" y="7"/>
                  <a:pt x="290" y="8"/>
                  <a:pt x="292" y="8"/>
                </a:cubicBezTo>
                <a:cubicBezTo>
                  <a:pt x="294" y="8"/>
                  <a:pt x="296" y="7"/>
                  <a:pt x="296" y="4"/>
                </a:cubicBezTo>
                <a:cubicBezTo>
                  <a:pt x="296" y="2"/>
                  <a:pt x="294" y="0"/>
                  <a:pt x="2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8" name="Freeform 114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646383" y="2752769"/>
            <a:ext cx="1178231" cy="30259"/>
          </a:xfrm>
          <a:custGeom>
            <a:avLst/>
            <a:gdLst>
              <a:gd name="T0" fmla="*/ 96 w 312"/>
              <a:gd name="T1" fmla="*/ 4 h 8"/>
              <a:gd name="T2" fmla="*/ 104 w 312"/>
              <a:gd name="T3" fmla="*/ 4 h 8"/>
              <a:gd name="T4" fmla="*/ 116 w 312"/>
              <a:gd name="T5" fmla="*/ 0 h 8"/>
              <a:gd name="T6" fmla="*/ 116 w 312"/>
              <a:gd name="T7" fmla="*/ 8 h 8"/>
              <a:gd name="T8" fmla="*/ 116 w 312"/>
              <a:gd name="T9" fmla="*/ 0 h 8"/>
              <a:gd name="T10" fmla="*/ 128 w 312"/>
              <a:gd name="T11" fmla="*/ 4 h 8"/>
              <a:gd name="T12" fmla="*/ 136 w 312"/>
              <a:gd name="T13" fmla="*/ 4 h 8"/>
              <a:gd name="T14" fmla="*/ 84 w 312"/>
              <a:gd name="T15" fmla="*/ 0 h 8"/>
              <a:gd name="T16" fmla="*/ 84 w 312"/>
              <a:gd name="T17" fmla="*/ 8 h 8"/>
              <a:gd name="T18" fmla="*/ 84 w 312"/>
              <a:gd name="T19" fmla="*/ 0 h 8"/>
              <a:gd name="T20" fmla="*/ 144 w 312"/>
              <a:gd name="T21" fmla="*/ 4 h 8"/>
              <a:gd name="T22" fmla="*/ 152 w 312"/>
              <a:gd name="T23" fmla="*/ 4 h 8"/>
              <a:gd name="T24" fmla="*/ 68 w 312"/>
              <a:gd name="T25" fmla="*/ 0 h 8"/>
              <a:gd name="T26" fmla="*/ 68 w 312"/>
              <a:gd name="T27" fmla="*/ 8 h 8"/>
              <a:gd name="T28" fmla="*/ 68 w 312"/>
              <a:gd name="T29" fmla="*/ 0 h 8"/>
              <a:gd name="T30" fmla="*/ 16 w 312"/>
              <a:gd name="T31" fmla="*/ 4 h 8"/>
              <a:gd name="T32" fmla="*/ 24 w 312"/>
              <a:gd name="T33" fmla="*/ 4 h 8"/>
              <a:gd name="T34" fmla="*/ 4 w 312"/>
              <a:gd name="T35" fmla="*/ 0 h 8"/>
              <a:gd name="T36" fmla="*/ 4 w 312"/>
              <a:gd name="T37" fmla="*/ 8 h 8"/>
              <a:gd name="T38" fmla="*/ 4 w 312"/>
              <a:gd name="T39" fmla="*/ 0 h 8"/>
              <a:gd name="T40" fmla="*/ 48 w 312"/>
              <a:gd name="T41" fmla="*/ 4 h 8"/>
              <a:gd name="T42" fmla="*/ 56 w 312"/>
              <a:gd name="T43" fmla="*/ 4 h 8"/>
              <a:gd name="T44" fmla="*/ 36 w 312"/>
              <a:gd name="T45" fmla="*/ 0 h 8"/>
              <a:gd name="T46" fmla="*/ 36 w 312"/>
              <a:gd name="T47" fmla="*/ 8 h 8"/>
              <a:gd name="T48" fmla="*/ 36 w 312"/>
              <a:gd name="T49" fmla="*/ 0 h 8"/>
              <a:gd name="T50" fmla="*/ 160 w 312"/>
              <a:gd name="T51" fmla="*/ 4 h 8"/>
              <a:gd name="T52" fmla="*/ 168 w 312"/>
              <a:gd name="T53" fmla="*/ 4 h 8"/>
              <a:gd name="T54" fmla="*/ 276 w 312"/>
              <a:gd name="T55" fmla="*/ 0 h 8"/>
              <a:gd name="T56" fmla="*/ 276 w 312"/>
              <a:gd name="T57" fmla="*/ 8 h 8"/>
              <a:gd name="T58" fmla="*/ 276 w 312"/>
              <a:gd name="T59" fmla="*/ 0 h 8"/>
              <a:gd name="T60" fmla="*/ 288 w 312"/>
              <a:gd name="T61" fmla="*/ 4 h 8"/>
              <a:gd name="T62" fmla="*/ 296 w 312"/>
              <a:gd name="T63" fmla="*/ 4 h 8"/>
              <a:gd name="T64" fmla="*/ 180 w 312"/>
              <a:gd name="T65" fmla="*/ 0 h 8"/>
              <a:gd name="T66" fmla="*/ 180 w 312"/>
              <a:gd name="T67" fmla="*/ 8 h 8"/>
              <a:gd name="T68" fmla="*/ 180 w 312"/>
              <a:gd name="T69" fmla="*/ 0 h 8"/>
              <a:gd name="T70" fmla="*/ 304 w 312"/>
              <a:gd name="T71" fmla="*/ 4 h 8"/>
              <a:gd name="T72" fmla="*/ 312 w 312"/>
              <a:gd name="T73" fmla="*/ 4 h 8"/>
              <a:gd name="T74" fmla="*/ 260 w 312"/>
              <a:gd name="T75" fmla="*/ 0 h 8"/>
              <a:gd name="T76" fmla="*/ 260 w 312"/>
              <a:gd name="T77" fmla="*/ 8 h 8"/>
              <a:gd name="T78" fmla="*/ 260 w 312"/>
              <a:gd name="T79" fmla="*/ 0 h 8"/>
              <a:gd name="T80" fmla="*/ 192 w 312"/>
              <a:gd name="T81" fmla="*/ 4 h 8"/>
              <a:gd name="T82" fmla="*/ 200 w 312"/>
              <a:gd name="T83" fmla="*/ 4 h 8"/>
              <a:gd name="T84" fmla="*/ 244 w 312"/>
              <a:gd name="T85" fmla="*/ 0 h 8"/>
              <a:gd name="T86" fmla="*/ 244 w 312"/>
              <a:gd name="T87" fmla="*/ 8 h 8"/>
              <a:gd name="T88" fmla="*/ 244 w 312"/>
              <a:gd name="T89" fmla="*/ 0 h 8"/>
              <a:gd name="T90" fmla="*/ 208 w 312"/>
              <a:gd name="T91" fmla="*/ 4 h 8"/>
              <a:gd name="T92" fmla="*/ 216 w 312"/>
              <a:gd name="T93" fmla="*/ 4 h 8"/>
              <a:gd name="T94" fmla="*/ 228 w 312"/>
              <a:gd name="T95" fmla="*/ 0 h 8"/>
              <a:gd name="T96" fmla="*/ 228 w 312"/>
              <a:gd name="T97" fmla="*/ 8 h 8"/>
              <a:gd name="T98" fmla="*/ 228 w 312"/>
              <a:gd name="T9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12" h="8">
                <a:moveTo>
                  <a:pt x="100" y="0"/>
                </a:moveTo>
                <a:cubicBezTo>
                  <a:pt x="97" y="0"/>
                  <a:pt x="96" y="2"/>
                  <a:pt x="96" y="4"/>
                </a:cubicBezTo>
                <a:cubicBezTo>
                  <a:pt x="96" y="6"/>
                  <a:pt x="97" y="8"/>
                  <a:pt x="100" y="8"/>
                </a:cubicBezTo>
                <a:cubicBezTo>
                  <a:pt x="102" y="8"/>
                  <a:pt x="104" y="6"/>
                  <a:pt x="104" y="4"/>
                </a:cubicBezTo>
                <a:cubicBezTo>
                  <a:pt x="104" y="2"/>
                  <a:pt x="102" y="0"/>
                  <a:pt x="100" y="0"/>
                </a:cubicBezTo>
                <a:close/>
                <a:moveTo>
                  <a:pt x="116" y="0"/>
                </a:moveTo>
                <a:cubicBezTo>
                  <a:pt x="113" y="0"/>
                  <a:pt x="112" y="2"/>
                  <a:pt x="112" y="4"/>
                </a:cubicBezTo>
                <a:cubicBezTo>
                  <a:pt x="112" y="6"/>
                  <a:pt x="113" y="8"/>
                  <a:pt x="116" y="8"/>
                </a:cubicBezTo>
                <a:cubicBezTo>
                  <a:pt x="118" y="8"/>
                  <a:pt x="120" y="6"/>
                  <a:pt x="120" y="4"/>
                </a:cubicBezTo>
                <a:cubicBezTo>
                  <a:pt x="120" y="2"/>
                  <a:pt x="118" y="0"/>
                  <a:pt x="116" y="0"/>
                </a:cubicBezTo>
                <a:close/>
                <a:moveTo>
                  <a:pt x="132" y="0"/>
                </a:moveTo>
                <a:cubicBezTo>
                  <a:pt x="129" y="0"/>
                  <a:pt x="128" y="2"/>
                  <a:pt x="128" y="4"/>
                </a:cubicBezTo>
                <a:cubicBezTo>
                  <a:pt x="128" y="6"/>
                  <a:pt x="129" y="8"/>
                  <a:pt x="132" y="8"/>
                </a:cubicBezTo>
                <a:cubicBezTo>
                  <a:pt x="134" y="8"/>
                  <a:pt x="136" y="6"/>
                  <a:pt x="136" y="4"/>
                </a:cubicBezTo>
                <a:cubicBezTo>
                  <a:pt x="136" y="2"/>
                  <a:pt x="134" y="0"/>
                  <a:pt x="132" y="0"/>
                </a:cubicBezTo>
                <a:close/>
                <a:moveTo>
                  <a:pt x="84" y="0"/>
                </a:moveTo>
                <a:cubicBezTo>
                  <a:pt x="81" y="0"/>
                  <a:pt x="80" y="2"/>
                  <a:pt x="80" y="4"/>
                </a:cubicBezTo>
                <a:cubicBezTo>
                  <a:pt x="80" y="6"/>
                  <a:pt x="81" y="8"/>
                  <a:pt x="84" y="8"/>
                </a:cubicBezTo>
                <a:cubicBezTo>
                  <a:pt x="86" y="8"/>
                  <a:pt x="88" y="6"/>
                  <a:pt x="88" y="4"/>
                </a:cubicBezTo>
                <a:cubicBezTo>
                  <a:pt x="88" y="2"/>
                  <a:pt x="86" y="0"/>
                  <a:pt x="84" y="0"/>
                </a:cubicBezTo>
                <a:close/>
                <a:moveTo>
                  <a:pt x="148" y="0"/>
                </a:moveTo>
                <a:cubicBezTo>
                  <a:pt x="145" y="0"/>
                  <a:pt x="144" y="2"/>
                  <a:pt x="144" y="4"/>
                </a:cubicBezTo>
                <a:cubicBezTo>
                  <a:pt x="144" y="6"/>
                  <a:pt x="145" y="8"/>
                  <a:pt x="148" y="8"/>
                </a:cubicBezTo>
                <a:cubicBezTo>
                  <a:pt x="150" y="8"/>
                  <a:pt x="152" y="6"/>
                  <a:pt x="152" y="4"/>
                </a:cubicBezTo>
                <a:cubicBezTo>
                  <a:pt x="152" y="2"/>
                  <a:pt x="150" y="0"/>
                  <a:pt x="148" y="0"/>
                </a:cubicBezTo>
                <a:close/>
                <a:moveTo>
                  <a:pt x="68" y="0"/>
                </a:moveTo>
                <a:cubicBezTo>
                  <a:pt x="65" y="0"/>
                  <a:pt x="64" y="2"/>
                  <a:pt x="64" y="4"/>
                </a:cubicBezTo>
                <a:cubicBezTo>
                  <a:pt x="64" y="6"/>
                  <a:pt x="65" y="8"/>
                  <a:pt x="68" y="8"/>
                </a:cubicBezTo>
                <a:cubicBezTo>
                  <a:pt x="70" y="8"/>
                  <a:pt x="72" y="6"/>
                  <a:pt x="72" y="4"/>
                </a:cubicBezTo>
                <a:cubicBezTo>
                  <a:pt x="72" y="2"/>
                  <a:pt x="70" y="0"/>
                  <a:pt x="68" y="0"/>
                </a:cubicBezTo>
                <a:close/>
                <a:moveTo>
                  <a:pt x="20" y="0"/>
                </a:moveTo>
                <a:cubicBezTo>
                  <a:pt x="17" y="0"/>
                  <a:pt x="16" y="2"/>
                  <a:pt x="16" y="4"/>
                </a:cubicBezTo>
                <a:cubicBezTo>
                  <a:pt x="16" y="6"/>
                  <a:pt x="17" y="8"/>
                  <a:pt x="20" y="8"/>
                </a:cubicBezTo>
                <a:cubicBezTo>
                  <a:pt x="22" y="8"/>
                  <a:pt x="24" y="6"/>
                  <a:pt x="24" y="4"/>
                </a:cubicBezTo>
                <a:cubicBezTo>
                  <a:pt x="24" y="2"/>
                  <a:pt x="22" y="0"/>
                  <a:pt x="20" y="0"/>
                </a:cubicBezTo>
                <a:close/>
                <a:moveTo>
                  <a:pt x="4" y="0"/>
                </a:moveTo>
                <a:cubicBezTo>
                  <a:pt x="1" y="0"/>
                  <a:pt x="0" y="2"/>
                  <a:pt x="0" y="4"/>
                </a:cubicBezTo>
                <a:cubicBezTo>
                  <a:pt x="0" y="6"/>
                  <a:pt x="1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  <a:moveTo>
                  <a:pt x="52" y="0"/>
                </a:moveTo>
                <a:cubicBezTo>
                  <a:pt x="49" y="0"/>
                  <a:pt x="48" y="2"/>
                  <a:pt x="48" y="4"/>
                </a:cubicBezTo>
                <a:cubicBezTo>
                  <a:pt x="48" y="6"/>
                  <a:pt x="49" y="8"/>
                  <a:pt x="52" y="8"/>
                </a:cubicBezTo>
                <a:cubicBezTo>
                  <a:pt x="54" y="8"/>
                  <a:pt x="56" y="6"/>
                  <a:pt x="56" y="4"/>
                </a:cubicBezTo>
                <a:cubicBezTo>
                  <a:pt x="56" y="2"/>
                  <a:pt x="54" y="0"/>
                  <a:pt x="52" y="0"/>
                </a:cubicBezTo>
                <a:close/>
                <a:moveTo>
                  <a:pt x="36" y="0"/>
                </a:moveTo>
                <a:cubicBezTo>
                  <a:pt x="33" y="0"/>
                  <a:pt x="32" y="2"/>
                  <a:pt x="32" y="4"/>
                </a:cubicBezTo>
                <a:cubicBezTo>
                  <a:pt x="32" y="6"/>
                  <a:pt x="33" y="8"/>
                  <a:pt x="36" y="8"/>
                </a:cubicBezTo>
                <a:cubicBezTo>
                  <a:pt x="38" y="8"/>
                  <a:pt x="40" y="6"/>
                  <a:pt x="40" y="4"/>
                </a:cubicBezTo>
                <a:cubicBezTo>
                  <a:pt x="40" y="2"/>
                  <a:pt x="38" y="0"/>
                  <a:pt x="36" y="0"/>
                </a:cubicBezTo>
                <a:close/>
                <a:moveTo>
                  <a:pt x="164" y="0"/>
                </a:moveTo>
                <a:cubicBezTo>
                  <a:pt x="161" y="0"/>
                  <a:pt x="160" y="2"/>
                  <a:pt x="160" y="4"/>
                </a:cubicBezTo>
                <a:cubicBezTo>
                  <a:pt x="160" y="6"/>
                  <a:pt x="161" y="8"/>
                  <a:pt x="164" y="8"/>
                </a:cubicBezTo>
                <a:cubicBezTo>
                  <a:pt x="166" y="8"/>
                  <a:pt x="168" y="6"/>
                  <a:pt x="168" y="4"/>
                </a:cubicBezTo>
                <a:cubicBezTo>
                  <a:pt x="168" y="2"/>
                  <a:pt x="166" y="0"/>
                  <a:pt x="164" y="0"/>
                </a:cubicBezTo>
                <a:close/>
                <a:moveTo>
                  <a:pt x="276" y="0"/>
                </a:moveTo>
                <a:cubicBezTo>
                  <a:pt x="273" y="0"/>
                  <a:pt x="272" y="2"/>
                  <a:pt x="272" y="4"/>
                </a:cubicBezTo>
                <a:cubicBezTo>
                  <a:pt x="272" y="6"/>
                  <a:pt x="273" y="8"/>
                  <a:pt x="276" y="8"/>
                </a:cubicBezTo>
                <a:cubicBezTo>
                  <a:pt x="278" y="8"/>
                  <a:pt x="280" y="6"/>
                  <a:pt x="280" y="4"/>
                </a:cubicBezTo>
                <a:cubicBezTo>
                  <a:pt x="280" y="2"/>
                  <a:pt x="278" y="0"/>
                  <a:pt x="276" y="0"/>
                </a:cubicBezTo>
                <a:close/>
                <a:moveTo>
                  <a:pt x="292" y="0"/>
                </a:moveTo>
                <a:cubicBezTo>
                  <a:pt x="289" y="0"/>
                  <a:pt x="288" y="2"/>
                  <a:pt x="288" y="4"/>
                </a:cubicBezTo>
                <a:cubicBezTo>
                  <a:pt x="288" y="6"/>
                  <a:pt x="289" y="8"/>
                  <a:pt x="292" y="8"/>
                </a:cubicBezTo>
                <a:cubicBezTo>
                  <a:pt x="294" y="8"/>
                  <a:pt x="296" y="6"/>
                  <a:pt x="296" y="4"/>
                </a:cubicBezTo>
                <a:cubicBezTo>
                  <a:pt x="296" y="2"/>
                  <a:pt x="294" y="0"/>
                  <a:pt x="292" y="0"/>
                </a:cubicBezTo>
                <a:close/>
                <a:moveTo>
                  <a:pt x="180" y="0"/>
                </a:moveTo>
                <a:cubicBezTo>
                  <a:pt x="177" y="0"/>
                  <a:pt x="176" y="2"/>
                  <a:pt x="176" y="4"/>
                </a:cubicBezTo>
                <a:cubicBezTo>
                  <a:pt x="176" y="6"/>
                  <a:pt x="177" y="8"/>
                  <a:pt x="180" y="8"/>
                </a:cubicBezTo>
                <a:cubicBezTo>
                  <a:pt x="182" y="8"/>
                  <a:pt x="184" y="6"/>
                  <a:pt x="184" y="4"/>
                </a:cubicBezTo>
                <a:cubicBezTo>
                  <a:pt x="184" y="2"/>
                  <a:pt x="182" y="0"/>
                  <a:pt x="180" y="0"/>
                </a:cubicBezTo>
                <a:close/>
                <a:moveTo>
                  <a:pt x="308" y="0"/>
                </a:moveTo>
                <a:cubicBezTo>
                  <a:pt x="305" y="0"/>
                  <a:pt x="304" y="2"/>
                  <a:pt x="304" y="4"/>
                </a:cubicBezTo>
                <a:cubicBezTo>
                  <a:pt x="304" y="6"/>
                  <a:pt x="305" y="8"/>
                  <a:pt x="308" y="8"/>
                </a:cubicBezTo>
                <a:cubicBezTo>
                  <a:pt x="310" y="8"/>
                  <a:pt x="312" y="6"/>
                  <a:pt x="312" y="4"/>
                </a:cubicBezTo>
                <a:cubicBezTo>
                  <a:pt x="312" y="2"/>
                  <a:pt x="310" y="0"/>
                  <a:pt x="308" y="0"/>
                </a:cubicBezTo>
                <a:close/>
                <a:moveTo>
                  <a:pt x="260" y="0"/>
                </a:moveTo>
                <a:cubicBezTo>
                  <a:pt x="257" y="0"/>
                  <a:pt x="256" y="2"/>
                  <a:pt x="256" y="4"/>
                </a:cubicBezTo>
                <a:cubicBezTo>
                  <a:pt x="256" y="6"/>
                  <a:pt x="257" y="8"/>
                  <a:pt x="260" y="8"/>
                </a:cubicBezTo>
                <a:cubicBezTo>
                  <a:pt x="262" y="8"/>
                  <a:pt x="264" y="6"/>
                  <a:pt x="264" y="4"/>
                </a:cubicBezTo>
                <a:cubicBezTo>
                  <a:pt x="264" y="2"/>
                  <a:pt x="262" y="0"/>
                  <a:pt x="260" y="0"/>
                </a:cubicBezTo>
                <a:close/>
                <a:moveTo>
                  <a:pt x="196" y="0"/>
                </a:moveTo>
                <a:cubicBezTo>
                  <a:pt x="193" y="0"/>
                  <a:pt x="192" y="2"/>
                  <a:pt x="192" y="4"/>
                </a:cubicBezTo>
                <a:cubicBezTo>
                  <a:pt x="192" y="6"/>
                  <a:pt x="193" y="8"/>
                  <a:pt x="196" y="8"/>
                </a:cubicBezTo>
                <a:cubicBezTo>
                  <a:pt x="198" y="8"/>
                  <a:pt x="200" y="6"/>
                  <a:pt x="200" y="4"/>
                </a:cubicBezTo>
                <a:cubicBezTo>
                  <a:pt x="200" y="2"/>
                  <a:pt x="198" y="0"/>
                  <a:pt x="196" y="0"/>
                </a:cubicBezTo>
                <a:close/>
                <a:moveTo>
                  <a:pt x="244" y="0"/>
                </a:moveTo>
                <a:cubicBezTo>
                  <a:pt x="241" y="0"/>
                  <a:pt x="240" y="2"/>
                  <a:pt x="240" y="4"/>
                </a:cubicBezTo>
                <a:cubicBezTo>
                  <a:pt x="240" y="6"/>
                  <a:pt x="241" y="8"/>
                  <a:pt x="244" y="8"/>
                </a:cubicBezTo>
                <a:cubicBezTo>
                  <a:pt x="246" y="8"/>
                  <a:pt x="248" y="6"/>
                  <a:pt x="248" y="4"/>
                </a:cubicBezTo>
                <a:cubicBezTo>
                  <a:pt x="248" y="2"/>
                  <a:pt x="246" y="0"/>
                  <a:pt x="244" y="0"/>
                </a:cubicBezTo>
                <a:close/>
                <a:moveTo>
                  <a:pt x="212" y="0"/>
                </a:moveTo>
                <a:cubicBezTo>
                  <a:pt x="209" y="0"/>
                  <a:pt x="208" y="2"/>
                  <a:pt x="208" y="4"/>
                </a:cubicBezTo>
                <a:cubicBezTo>
                  <a:pt x="208" y="6"/>
                  <a:pt x="209" y="8"/>
                  <a:pt x="212" y="8"/>
                </a:cubicBezTo>
                <a:cubicBezTo>
                  <a:pt x="214" y="8"/>
                  <a:pt x="216" y="6"/>
                  <a:pt x="216" y="4"/>
                </a:cubicBezTo>
                <a:cubicBezTo>
                  <a:pt x="216" y="2"/>
                  <a:pt x="214" y="0"/>
                  <a:pt x="212" y="0"/>
                </a:cubicBezTo>
                <a:close/>
                <a:moveTo>
                  <a:pt x="228" y="0"/>
                </a:moveTo>
                <a:cubicBezTo>
                  <a:pt x="225" y="0"/>
                  <a:pt x="224" y="2"/>
                  <a:pt x="224" y="4"/>
                </a:cubicBezTo>
                <a:cubicBezTo>
                  <a:pt x="224" y="6"/>
                  <a:pt x="225" y="8"/>
                  <a:pt x="228" y="8"/>
                </a:cubicBezTo>
                <a:cubicBezTo>
                  <a:pt x="230" y="8"/>
                  <a:pt x="232" y="6"/>
                  <a:pt x="232" y="4"/>
                </a:cubicBezTo>
                <a:cubicBezTo>
                  <a:pt x="232" y="2"/>
                  <a:pt x="230" y="0"/>
                  <a:pt x="22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9" name="Freeform 114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654613" y="4146265"/>
            <a:ext cx="1057192" cy="30259"/>
          </a:xfrm>
          <a:custGeom>
            <a:avLst/>
            <a:gdLst>
              <a:gd name="T0" fmla="*/ 64 w 280"/>
              <a:gd name="T1" fmla="*/ 4 h 8"/>
              <a:gd name="T2" fmla="*/ 72 w 280"/>
              <a:gd name="T3" fmla="*/ 4 h 8"/>
              <a:gd name="T4" fmla="*/ 84 w 280"/>
              <a:gd name="T5" fmla="*/ 0 h 8"/>
              <a:gd name="T6" fmla="*/ 84 w 280"/>
              <a:gd name="T7" fmla="*/ 8 h 8"/>
              <a:gd name="T8" fmla="*/ 84 w 280"/>
              <a:gd name="T9" fmla="*/ 0 h 8"/>
              <a:gd name="T10" fmla="*/ 112 w 280"/>
              <a:gd name="T11" fmla="*/ 4 h 8"/>
              <a:gd name="T12" fmla="*/ 120 w 280"/>
              <a:gd name="T13" fmla="*/ 4 h 8"/>
              <a:gd name="T14" fmla="*/ 100 w 280"/>
              <a:gd name="T15" fmla="*/ 0 h 8"/>
              <a:gd name="T16" fmla="*/ 100 w 280"/>
              <a:gd name="T17" fmla="*/ 8 h 8"/>
              <a:gd name="T18" fmla="*/ 100 w 280"/>
              <a:gd name="T19" fmla="*/ 0 h 8"/>
              <a:gd name="T20" fmla="*/ 32 w 280"/>
              <a:gd name="T21" fmla="*/ 4 h 8"/>
              <a:gd name="T22" fmla="*/ 40 w 280"/>
              <a:gd name="T23" fmla="*/ 4 h 8"/>
              <a:gd name="T24" fmla="*/ 4 w 280"/>
              <a:gd name="T25" fmla="*/ 0 h 8"/>
              <a:gd name="T26" fmla="*/ 4 w 280"/>
              <a:gd name="T27" fmla="*/ 8 h 8"/>
              <a:gd name="T28" fmla="*/ 4 w 280"/>
              <a:gd name="T29" fmla="*/ 0 h 8"/>
              <a:gd name="T30" fmla="*/ 16 w 280"/>
              <a:gd name="T31" fmla="*/ 4 h 8"/>
              <a:gd name="T32" fmla="*/ 24 w 280"/>
              <a:gd name="T33" fmla="*/ 4 h 8"/>
              <a:gd name="T34" fmla="*/ 52 w 280"/>
              <a:gd name="T35" fmla="*/ 0 h 8"/>
              <a:gd name="T36" fmla="*/ 52 w 280"/>
              <a:gd name="T37" fmla="*/ 8 h 8"/>
              <a:gd name="T38" fmla="*/ 52 w 280"/>
              <a:gd name="T39" fmla="*/ 0 h 8"/>
              <a:gd name="T40" fmla="*/ 128 w 280"/>
              <a:gd name="T41" fmla="*/ 4 h 8"/>
              <a:gd name="T42" fmla="*/ 136 w 280"/>
              <a:gd name="T43" fmla="*/ 4 h 8"/>
              <a:gd name="T44" fmla="*/ 260 w 280"/>
              <a:gd name="T45" fmla="*/ 0 h 8"/>
              <a:gd name="T46" fmla="*/ 260 w 280"/>
              <a:gd name="T47" fmla="*/ 8 h 8"/>
              <a:gd name="T48" fmla="*/ 260 w 280"/>
              <a:gd name="T49" fmla="*/ 0 h 8"/>
              <a:gd name="T50" fmla="*/ 144 w 280"/>
              <a:gd name="T51" fmla="*/ 4 h 8"/>
              <a:gd name="T52" fmla="*/ 152 w 280"/>
              <a:gd name="T53" fmla="*/ 4 h 8"/>
              <a:gd name="T54" fmla="*/ 244 w 280"/>
              <a:gd name="T55" fmla="*/ 0 h 8"/>
              <a:gd name="T56" fmla="*/ 244 w 280"/>
              <a:gd name="T57" fmla="*/ 8 h 8"/>
              <a:gd name="T58" fmla="*/ 244 w 280"/>
              <a:gd name="T59" fmla="*/ 0 h 8"/>
              <a:gd name="T60" fmla="*/ 272 w 280"/>
              <a:gd name="T61" fmla="*/ 4 h 8"/>
              <a:gd name="T62" fmla="*/ 280 w 280"/>
              <a:gd name="T63" fmla="*/ 4 h 8"/>
              <a:gd name="T64" fmla="*/ 228 w 280"/>
              <a:gd name="T65" fmla="*/ 0 h 8"/>
              <a:gd name="T66" fmla="*/ 228 w 280"/>
              <a:gd name="T67" fmla="*/ 8 h 8"/>
              <a:gd name="T68" fmla="*/ 228 w 280"/>
              <a:gd name="T69" fmla="*/ 0 h 8"/>
              <a:gd name="T70" fmla="*/ 176 w 280"/>
              <a:gd name="T71" fmla="*/ 4 h 8"/>
              <a:gd name="T72" fmla="*/ 184 w 280"/>
              <a:gd name="T73" fmla="*/ 4 h 8"/>
              <a:gd name="T74" fmla="*/ 164 w 280"/>
              <a:gd name="T75" fmla="*/ 0 h 8"/>
              <a:gd name="T76" fmla="*/ 164 w 280"/>
              <a:gd name="T77" fmla="*/ 8 h 8"/>
              <a:gd name="T78" fmla="*/ 164 w 280"/>
              <a:gd name="T79" fmla="*/ 0 h 8"/>
              <a:gd name="T80" fmla="*/ 192 w 280"/>
              <a:gd name="T81" fmla="*/ 4 h 8"/>
              <a:gd name="T82" fmla="*/ 200 w 280"/>
              <a:gd name="T83" fmla="*/ 4 h 8"/>
              <a:gd name="T84" fmla="*/ 212 w 280"/>
              <a:gd name="T85" fmla="*/ 0 h 8"/>
              <a:gd name="T86" fmla="*/ 212 w 280"/>
              <a:gd name="T87" fmla="*/ 8 h 8"/>
              <a:gd name="T88" fmla="*/ 212 w 280"/>
              <a:gd name="T8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0" h="8">
                <a:moveTo>
                  <a:pt x="68" y="0"/>
                </a:moveTo>
                <a:cubicBezTo>
                  <a:pt x="66" y="0"/>
                  <a:pt x="64" y="2"/>
                  <a:pt x="64" y="4"/>
                </a:cubicBezTo>
                <a:cubicBezTo>
                  <a:pt x="64" y="6"/>
                  <a:pt x="66" y="8"/>
                  <a:pt x="68" y="8"/>
                </a:cubicBezTo>
                <a:cubicBezTo>
                  <a:pt x="70" y="8"/>
                  <a:pt x="72" y="6"/>
                  <a:pt x="72" y="4"/>
                </a:cubicBezTo>
                <a:cubicBezTo>
                  <a:pt x="72" y="2"/>
                  <a:pt x="70" y="0"/>
                  <a:pt x="68" y="0"/>
                </a:cubicBezTo>
                <a:close/>
                <a:moveTo>
                  <a:pt x="84" y="0"/>
                </a:moveTo>
                <a:cubicBezTo>
                  <a:pt x="82" y="0"/>
                  <a:pt x="80" y="2"/>
                  <a:pt x="80" y="4"/>
                </a:cubicBezTo>
                <a:cubicBezTo>
                  <a:pt x="80" y="6"/>
                  <a:pt x="82" y="8"/>
                  <a:pt x="84" y="8"/>
                </a:cubicBezTo>
                <a:cubicBezTo>
                  <a:pt x="86" y="8"/>
                  <a:pt x="88" y="6"/>
                  <a:pt x="88" y="4"/>
                </a:cubicBezTo>
                <a:cubicBezTo>
                  <a:pt x="88" y="2"/>
                  <a:pt x="86" y="0"/>
                  <a:pt x="84" y="0"/>
                </a:cubicBezTo>
                <a:close/>
                <a:moveTo>
                  <a:pt x="116" y="0"/>
                </a:moveTo>
                <a:cubicBezTo>
                  <a:pt x="114" y="0"/>
                  <a:pt x="112" y="2"/>
                  <a:pt x="112" y="4"/>
                </a:cubicBezTo>
                <a:cubicBezTo>
                  <a:pt x="112" y="6"/>
                  <a:pt x="114" y="8"/>
                  <a:pt x="116" y="8"/>
                </a:cubicBezTo>
                <a:cubicBezTo>
                  <a:pt x="118" y="8"/>
                  <a:pt x="120" y="6"/>
                  <a:pt x="120" y="4"/>
                </a:cubicBezTo>
                <a:cubicBezTo>
                  <a:pt x="120" y="2"/>
                  <a:pt x="118" y="0"/>
                  <a:pt x="116" y="0"/>
                </a:cubicBezTo>
                <a:close/>
                <a:moveTo>
                  <a:pt x="100" y="0"/>
                </a:moveTo>
                <a:cubicBezTo>
                  <a:pt x="98" y="0"/>
                  <a:pt x="96" y="2"/>
                  <a:pt x="96" y="4"/>
                </a:cubicBezTo>
                <a:cubicBezTo>
                  <a:pt x="96" y="6"/>
                  <a:pt x="98" y="8"/>
                  <a:pt x="100" y="8"/>
                </a:cubicBezTo>
                <a:cubicBezTo>
                  <a:pt x="102" y="8"/>
                  <a:pt x="104" y="6"/>
                  <a:pt x="104" y="4"/>
                </a:cubicBezTo>
                <a:cubicBezTo>
                  <a:pt x="104" y="2"/>
                  <a:pt x="102" y="0"/>
                  <a:pt x="100" y="0"/>
                </a:cubicBezTo>
                <a:close/>
                <a:moveTo>
                  <a:pt x="36" y="0"/>
                </a:moveTo>
                <a:cubicBezTo>
                  <a:pt x="34" y="0"/>
                  <a:pt x="32" y="2"/>
                  <a:pt x="32" y="4"/>
                </a:cubicBezTo>
                <a:cubicBezTo>
                  <a:pt x="32" y="6"/>
                  <a:pt x="34" y="8"/>
                  <a:pt x="36" y="8"/>
                </a:cubicBezTo>
                <a:cubicBezTo>
                  <a:pt x="38" y="8"/>
                  <a:pt x="40" y="6"/>
                  <a:pt x="40" y="4"/>
                </a:cubicBezTo>
                <a:cubicBezTo>
                  <a:pt x="40" y="2"/>
                  <a:pt x="38" y="0"/>
                  <a:pt x="36" y="0"/>
                </a:cubicBezTo>
                <a:close/>
                <a:moveTo>
                  <a:pt x="4" y="0"/>
                </a:move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2"/>
                  <a:pt x="6" y="0"/>
                  <a:pt x="4" y="0"/>
                </a:cubicBezTo>
                <a:close/>
                <a:moveTo>
                  <a:pt x="20" y="0"/>
                </a:moveTo>
                <a:cubicBezTo>
                  <a:pt x="18" y="0"/>
                  <a:pt x="16" y="2"/>
                  <a:pt x="16" y="4"/>
                </a:cubicBezTo>
                <a:cubicBezTo>
                  <a:pt x="16" y="6"/>
                  <a:pt x="18" y="8"/>
                  <a:pt x="20" y="8"/>
                </a:cubicBezTo>
                <a:cubicBezTo>
                  <a:pt x="22" y="8"/>
                  <a:pt x="24" y="6"/>
                  <a:pt x="24" y="4"/>
                </a:cubicBezTo>
                <a:cubicBezTo>
                  <a:pt x="24" y="2"/>
                  <a:pt x="22" y="0"/>
                  <a:pt x="20" y="0"/>
                </a:cubicBezTo>
                <a:close/>
                <a:moveTo>
                  <a:pt x="52" y="0"/>
                </a:moveTo>
                <a:cubicBezTo>
                  <a:pt x="50" y="0"/>
                  <a:pt x="48" y="2"/>
                  <a:pt x="48" y="4"/>
                </a:cubicBezTo>
                <a:cubicBezTo>
                  <a:pt x="48" y="6"/>
                  <a:pt x="50" y="8"/>
                  <a:pt x="52" y="8"/>
                </a:cubicBezTo>
                <a:cubicBezTo>
                  <a:pt x="54" y="8"/>
                  <a:pt x="56" y="6"/>
                  <a:pt x="56" y="4"/>
                </a:cubicBezTo>
                <a:cubicBezTo>
                  <a:pt x="56" y="2"/>
                  <a:pt x="54" y="0"/>
                  <a:pt x="52" y="0"/>
                </a:cubicBezTo>
                <a:close/>
                <a:moveTo>
                  <a:pt x="132" y="0"/>
                </a:moveTo>
                <a:cubicBezTo>
                  <a:pt x="130" y="0"/>
                  <a:pt x="128" y="2"/>
                  <a:pt x="128" y="4"/>
                </a:cubicBezTo>
                <a:cubicBezTo>
                  <a:pt x="128" y="6"/>
                  <a:pt x="130" y="8"/>
                  <a:pt x="132" y="8"/>
                </a:cubicBezTo>
                <a:cubicBezTo>
                  <a:pt x="134" y="8"/>
                  <a:pt x="136" y="6"/>
                  <a:pt x="136" y="4"/>
                </a:cubicBezTo>
                <a:cubicBezTo>
                  <a:pt x="136" y="2"/>
                  <a:pt x="134" y="0"/>
                  <a:pt x="132" y="0"/>
                </a:cubicBezTo>
                <a:close/>
                <a:moveTo>
                  <a:pt x="260" y="0"/>
                </a:moveTo>
                <a:cubicBezTo>
                  <a:pt x="258" y="0"/>
                  <a:pt x="256" y="2"/>
                  <a:pt x="256" y="4"/>
                </a:cubicBezTo>
                <a:cubicBezTo>
                  <a:pt x="256" y="6"/>
                  <a:pt x="258" y="8"/>
                  <a:pt x="260" y="8"/>
                </a:cubicBezTo>
                <a:cubicBezTo>
                  <a:pt x="262" y="8"/>
                  <a:pt x="264" y="6"/>
                  <a:pt x="264" y="4"/>
                </a:cubicBezTo>
                <a:cubicBezTo>
                  <a:pt x="264" y="2"/>
                  <a:pt x="262" y="0"/>
                  <a:pt x="260" y="0"/>
                </a:cubicBezTo>
                <a:close/>
                <a:moveTo>
                  <a:pt x="148" y="0"/>
                </a:moveTo>
                <a:cubicBezTo>
                  <a:pt x="146" y="0"/>
                  <a:pt x="144" y="2"/>
                  <a:pt x="144" y="4"/>
                </a:cubicBezTo>
                <a:cubicBezTo>
                  <a:pt x="144" y="6"/>
                  <a:pt x="146" y="8"/>
                  <a:pt x="148" y="8"/>
                </a:cubicBezTo>
                <a:cubicBezTo>
                  <a:pt x="150" y="8"/>
                  <a:pt x="152" y="6"/>
                  <a:pt x="152" y="4"/>
                </a:cubicBezTo>
                <a:cubicBezTo>
                  <a:pt x="152" y="2"/>
                  <a:pt x="150" y="0"/>
                  <a:pt x="148" y="0"/>
                </a:cubicBezTo>
                <a:close/>
                <a:moveTo>
                  <a:pt x="244" y="0"/>
                </a:moveTo>
                <a:cubicBezTo>
                  <a:pt x="242" y="0"/>
                  <a:pt x="240" y="2"/>
                  <a:pt x="240" y="4"/>
                </a:cubicBezTo>
                <a:cubicBezTo>
                  <a:pt x="240" y="6"/>
                  <a:pt x="242" y="8"/>
                  <a:pt x="244" y="8"/>
                </a:cubicBezTo>
                <a:cubicBezTo>
                  <a:pt x="246" y="8"/>
                  <a:pt x="248" y="6"/>
                  <a:pt x="248" y="4"/>
                </a:cubicBezTo>
                <a:cubicBezTo>
                  <a:pt x="248" y="2"/>
                  <a:pt x="246" y="0"/>
                  <a:pt x="244" y="0"/>
                </a:cubicBezTo>
                <a:close/>
                <a:moveTo>
                  <a:pt x="276" y="0"/>
                </a:moveTo>
                <a:cubicBezTo>
                  <a:pt x="274" y="0"/>
                  <a:pt x="272" y="2"/>
                  <a:pt x="272" y="4"/>
                </a:cubicBezTo>
                <a:cubicBezTo>
                  <a:pt x="272" y="6"/>
                  <a:pt x="274" y="8"/>
                  <a:pt x="276" y="8"/>
                </a:cubicBezTo>
                <a:cubicBezTo>
                  <a:pt x="278" y="8"/>
                  <a:pt x="280" y="6"/>
                  <a:pt x="280" y="4"/>
                </a:cubicBezTo>
                <a:cubicBezTo>
                  <a:pt x="280" y="2"/>
                  <a:pt x="278" y="0"/>
                  <a:pt x="276" y="0"/>
                </a:cubicBezTo>
                <a:close/>
                <a:moveTo>
                  <a:pt x="228" y="0"/>
                </a:moveTo>
                <a:cubicBezTo>
                  <a:pt x="226" y="0"/>
                  <a:pt x="224" y="2"/>
                  <a:pt x="224" y="4"/>
                </a:cubicBezTo>
                <a:cubicBezTo>
                  <a:pt x="224" y="6"/>
                  <a:pt x="226" y="8"/>
                  <a:pt x="228" y="8"/>
                </a:cubicBezTo>
                <a:cubicBezTo>
                  <a:pt x="230" y="8"/>
                  <a:pt x="232" y="6"/>
                  <a:pt x="232" y="4"/>
                </a:cubicBezTo>
                <a:cubicBezTo>
                  <a:pt x="232" y="2"/>
                  <a:pt x="230" y="0"/>
                  <a:pt x="228" y="0"/>
                </a:cubicBezTo>
                <a:close/>
                <a:moveTo>
                  <a:pt x="180" y="0"/>
                </a:moveTo>
                <a:cubicBezTo>
                  <a:pt x="178" y="0"/>
                  <a:pt x="176" y="2"/>
                  <a:pt x="176" y="4"/>
                </a:cubicBezTo>
                <a:cubicBezTo>
                  <a:pt x="176" y="6"/>
                  <a:pt x="178" y="8"/>
                  <a:pt x="180" y="8"/>
                </a:cubicBezTo>
                <a:cubicBezTo>
                  <a:pt x="182" y="8"/>
                  <a:pt x="184" y="6"/>
                  <a:pt x="184" y="4"/>
                </a:cubicBezTo>
                <a:cubicBezTo>
                  <a:pt x="184" y="2"/>
                  <a:pt x="182" y="0"/>
                  <a:pt x="180" y="0"/>
                </a:cubicBezTo>
                <a:close/>
                <a:moveTo>
                  <a:pt x="164" y="0"/>
                </a:moveTo>
                <a:cubicBezTo>
                  <a:pt x="162" y="0"/>
                  <a:pt x="160" y="2"/>
                  <a:pt x="160" y="4"/>
                </a:cubicBezTo>
                <a:cubicBezTo>
                  <a:pt x="160" y="6"/>
                  <a:pt x="162" y="8"/>
                  <a:pt x="164" y="8"/>
                </a:cubicBezTo>
                <a:cubicBezTo>
                  <a:pt x="166" y="8"/>
                  <a:pt x="168" y="6"/>
                  <a:pt x="168" y="4"/>
                </a:cubicBezTo>
                <a:cubicBezTo>
                  <a:pt x="168" y="2"/>
                  <a:pt x="166" y="0"/>
                  <a:pt x="164" y="0"/>
                </a:cubicBezTo>
                <a:close/>
                <a:moveTo>
                  <a:pt x="196" y="0"/>
                </a:moveTo>
                <a:cubicBezTo>
                  <a:pt x="194" y="0"/>
                  <a:pt x="192" y="2"/>
                  <a:pt x="192" y="4"/>
                </a:cubicBezTo>
                <a:cubicBezTo>
                  <a:pt x="192" y="6"/>
                  <a:pt x="194" y="8"/>
                  <a:pt x="196" y="8"/>
                </a:cubicBezTo>
                <a:cubicBezTo>
                  <a:pt x="198" y="8"/>
                  <a:pt x="200" y="6"/>
                  <a:pt x="200" y="4"/>
                </a:cubicBezTo>
                <a:cubicBezTo>
                  <a:pt x="200" y="2"/>
                  <a:pt x="198" y="0"/>
                  <a:pt x="196" y="0"/>
                </a:cubicBezTo>
                <a:close/>
                <a:moveTo>
                  <a:pt x="212" y="0"/>
                </a:moveTo>
                <a:cubicBezTo>
                  <a:pt x="210" y="0"/>
                  <a:pt x="208" y="2"/>
                  <a:pt x="208" y="4"/>
                </a:cubicBezTo>
                <a:cubicBezTo>
                  <a:pt x="208" y="6"/>
                  <a:pt x="210" y="8"/>
                  <a:pt x="212" y="8"/>
                </a:cubicBezTo>
                <a:cubicBezTo>
                  <a:pt x="214" y="8"/>
                  <a:pt x="216" y="6"/>
                  <a:pt x="216" y="4"/>
                </a:cubicBezTo>
                <a:cubicBezTo>
                  <a:pt x="216" y="2"/>
                  <a:pt x="214" y="0"/>
                  <a:pt x="2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1" name="Freeform 114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1196951" y="5818121"/>
            <a:ext cx="1601863" cy="30259"/>
          </a:xfrm>
          <a:custGeom>
            <a:avLst/>
            <a:gdLst>
              <a:gd name="T0" fmla="*/ 132 w 424"/>
              <a:gd name="T1" fmla="*/ 8 h 8"/>
              <a:gd name="T2" fmla="*/ 148 w 424"/>
              <a:gd name="T3" fmla="*/ 0 h 8"/>
              <a:gd name="T4" fmla="*/ 152 w 424"/>
              <a:gd name="T5" fmla="*/ 4 h 8"/>
              <a:gd name="T6" fmla="*/ 112 w 424"/>
              <a:gd name="T7" fmla="*/ 4 h 8"/>
              <a:gd name="T8" fmla="*/ 116 w 424"/>
              <a:gd name="T9" fmla="*/ 0 h 8"/>
              <a:gd name="T10" fmla="*/ 100 w 424"/>
              <a:gd name="T11" fmla="*/ 8 h 8"/>
              <a:gd name="T12" fmla="*/ 164 w 424"/>
              <a:gd name="T13" fmla="*/ 0 h 8"/>
              <a:gd name="T14" fmla="*/ 168 w 424"/>
              <a:gd name="T15" fmla="*/ 4 h 8"/>
              <a:gd name="T16" fmla="*/ 192 w 424"/>
              <a:gd name="T17" fmla="*/ 4 h 8"/>
              <a:gd name="T18" fmla="*/ 196 w 424"/>
              <a:gd name="T19" fmla="*/ 0 h 8"/>
              <a:gd name="T20" fmla="*/ 36 w 424"/>
              <a:gd name="T21" fmla="*/ 8 h 8"/>
              <a:gd name="T22" fmla="*/ 20 w 424"/>
              <a:gd name="T23" fmla="*/ 0 h 8"/>
              <a:gd name="T24" fmla="*/ 24 w 424"/>
              <a:gd name="T25" fmla="*/ 4 h 8"/>
              <a:gd name="T26" fmla="*/ 0 w 424"/>
              <a:gd name="T27" fmla="*/ 4 h 8"/>
              <a:gd name="T28" fmla="*/ 4 w 424"/>
              <a:gd name="T29" fmla="*/ 0 h 8"/>
              <a:gd name="T30" fmla="*/ 212 w 424"/>
              <a:gd name="T31" fmla="*/ 8 h 8"/>
              <a:gd name="T32" fmla="*/ 84 w 424"/>
              <a:gd name="T33" fmla="*/ 0 h 8"/>
              <a:gd name="T34" fmla="*/ 88 w 424"/>
              <a:gd name="T35" fmla="*/ 4 h 8"/>
              <a:gd name="T36" fmla="*/ 48 w 424"/>
              <a:gd name="T37" fmla="*/ 4 h 8"/>
              <a:gd name="T38" fmla="*/ 52 w 424"/>
              <a:gd name="T39" fmla="*/ 0 h 8"/>
              <a:gd name="T40" fmla="*/ 68 w 424"/>
              <a:gd name="T41" fmla="*/ 8 h 8"/>
              <a:gd name="T42" fmla="*/ 180 w 424"/>
              <a:gd name="T43" fmla="*/ 0 h 8"/>
              <a:gd name="T44" fmla="*/ 184 w 424"/>
              <a:gd name="T45" fmla="*/ 4 h 8"/>
              <a:gd name="T46" fmla="*/ 336 w 424"/>
              <a:gd name="T47" fmla="*/ 4 h 8"/>
              <a:gd name="T48" fmla="*/ 340 w 424"/>
              <a:gd name="T49" fmla="*/ 0 h 8"/>
              <a:gd name="T50" fmla="*/ 228 w 424"/>
              <a:gd name="T51" fmla="*/ 8 h 8"/>
              <a:gd name="T52" fmla="*/ 356 w 424"/>
              <a:gd name="T53" fmla="*/ 0 h 8"/>
              <a:gd name="T54" fmla="*/ 360 w 424"/>
              <a:gd name="T55" fmla="*/ 4 h 8"/>
              <a:gd name="T56" fmla="*/ 384 w 424"/>
              <a:gd name="T57" fmla="*/ 4 h 8"/>
              <a:gd name="T58" fmla="*/ 388 w 424"/>
              <a:gd name="T59" fmla="*/ 0 h 8"/>
              <a:gd name="T60" fmla="*/ 404 w 424"/>
              <a:gd name="T61" fmla="*/ 8 h 8"/>
              <a:gd name="T62" fmla="*/ 420 w 424"/>
              <a:gd name="T63" fmla="*/ 0 h 8"/>
              <a:gd name="T64" fmla="*/ 424 w 424"/>
              <a:gd name="T65" fmla="*/ 4 h 8"/>
              <a:gd name="T66" fmla="*/ 368 w 424"/>
              <a:gd name="T67" fmla="*/ 4 h 8"/>
              <a:gd name="T68" fmla="*/ 372 w 424"/>
              <a:gd name="T69" fmla="*/ 0 h 8"/>
              <a:gd name="T70" fmla="*/ 260 w 424"/>
              <a:gd name="T71" fmla="*/ 8 h 8"/>
              <a:gd name="T72" fmla="*/ 276 w 424"/>
              <a:gd name="T73" fmla="*/ 0 h 8"/>
              <a:gd name="T74" fmla="*/ 280 w 424"/>
              <a:gd name="T75" fmla="*/ 4 h 8"/>
              <a:gd name="T76" fmla="*/ 240 w 424"/>
              <a:gd name="T77" fmla="*/ 4 h 8"/>
              <a:gd name="T78" fmla="*/ 244 w 424"/>
              <a:gd name="T79" fmla="*/ 0 h 8"/>
              <a:gd name="T80" fmla="*/ 324 w 424"/>
              <a:gd name="T81" fmla="*/ 8 h 8"/>
              <a:gd name="T82" fmla="*/ 308 w 424"/>
              <a:gd name="T83" fmla="*/ 0 h 8"/>
              <a:gd name="T84" fmla="*/ 312 w 424"/>
              <a:gd name="T85" fmla="*/ 4 h 8"/>
              <a:gd name="T86" fmla="*/ 288 w 424"/>
              <a:gd name="T87" fmla="*/ 4 h 8"/>
              <a:gd name="T88" fmla="*/ 292 w 424"/>
              <a:gd name="T8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24" h="8">
                <a:moveTo>
                  <a:pt x="132" y="0"/>
                </a:moveTo>
                <a:cubicBezTo>
                  <a:pt x="130" y="0"/>
                  <a:pt x="128" y="1"/>
                  <a:pt x="128" y="4"/>
                </a:cubicBezTo>
                <a:cubicBezTo>
                  <a:pt x="128" y="6"/>
                  <a:pt x="130" y="8"/>
                  <a:pt x="132" y="8"/>
                </a:cubicBezTo>
                <a:cubicBezTo>
                  <a:pt x="134" y="8"/>
                  <a:pt x="136" y="6"/>
                  <a:pt x="136" y="4"/>
                </a:cubicBezTo>
                <a:cubicBezTo>
                  <a:pt x="136" y="1"/>
                  <a:pt x="134" y="0"/>
                  <a:pt x="132" y="0"/>
                </a:cubicBezTo>
                <a:close/>
                <a:moveTo>
                  <a:pt x="148" y="0"/>
                </a:moveTo>
                <a:cubicBezTo>
                  <a:pt x="146" y="0"/>
                  <a:pt x="144" y="1"/>
                  <a:pt x="144" y="4"/>
                </a:cubicBezTo>
                <a:cubicBezTo>
                  <a:pt x="144" y="6"/>
                  <a:pt x="146" y="8"/>
                  <a:pt x="148" y="8"/>
                </a:cubicBezTo>
                <a:cubicBezTo>
                  <a:pt x="150" y="8"/>
                  <a:pt x="152" y="6"/>
                  <a:pt x="152" y="4"/>
                </a:cubicBezTo>
                <a:cubicBezTo>
                  <a:pt x="152" y="1"/>
                  <a:pt x="150" y="0"/>
                  <a:pt x="148" y="0"/>
                </a:cubicBezTo>
                <a:close/>
                <a:moveTo>
                  <a:pt x="116" y="0"/>
                </a:moveTo>
                <a:cubicBezTo>
                  <a:pt x="114" y="0"/>
                  <a:pt x="112" y="1"/>
                  <a:pt x="112" y="4"/>
                </a:cubicBezTo>
                <a:cubicBezTo>
                  <a:pt x="112" y="6"/>
                  <a:pt x="114" y="8"/>
                  <a:pt x="116" y="8"/>
                </a:cubicBezTo>
                <a:cubicBezTo>
                  <a:pt x="118" y="8"/>
                  <a:pt x="120" y="6"/>
                  <a:pt x="120" y="4"/>
                </a:cubicBezTo>
                <a:cubicBezTo>
                  <a:pt x="120" y="1"/>
                  <a:pt x="118" y="0"/>
                  <a:pt x="116" y="0"/>
                </a:cubicBezTo>
                <a:close/>
                <a:moveTo>
                  <a:pt x="100" y="0"/>
                </a:moveTo>
                <a:cubicBezTo>
                  <a:pt x="98" y="0"/>
                  <a:pt x="96" y="1"/>
                  <a:pt x="96" y="4"/>
                </a:cubicBezTo>
                <a:cubicBezTo>
                  <a:pt x="96" y="6"/>
                  <a:pt x="98" y="8"/>
                  <a:pt x="100" y="8"/>
                </a:cubicBezTo>
                <a:cubicBezTo>
                  <a:pt x="102" y="8"/>
                  <a:pt x="104" y="6"/>
                  <a:pt x="104" y="4"/>
                </a:cubicBezTo>
                <a:cubicBezTo>
                  <a:pt x="104" y="1"/>
                  <a:pt x="102" y="0"/>
                  <a:pt x="100" y="0"/>
                </a:cubicBezTo>
                <a:close/>
                <a:moveTo>
                  <a:pt x="164" y="0"/>
                </a:moveTo>
                <a:cubicBezTo>
                  <a:pt x="162" y="0"/>
                  <a:pt x="160" y="1"/>
                  <a:pt x="160" y="4"/>
                </a:cubicBezTo>
                <a:cubicBezTo>
                  <a:pt x="160" y="6"/>
                  <a:pt x="162" y="8"/>
                  <a:pt x="164" y="8"/>
                </a:cubicBezTo>
                <a:cubicBezTo>
                  <a:pt x="166" y="8"/>
                  <a:pt x="168" y="6"/>
                  <a:pt x="168" y="4"/>
                </a:cubicBezTo>
                <a:cubicBezTo>
                  <a:pt x="168" y="1"/>
                  <a:pt x="166" y="0"/>
                  <a:pt x="164" y="0"/>
                </a:cubicBezTo>
                <a:close/>
                <a:moveTo>
                  <a:pt x="196" y="0"/>
                </a:moveTo>
                <a:cubicBezTo>
                  <a:pt x="194" y="0"/>
                  <a:pt x="192" y="1"/>
                  <a:pt x="192" y="4"/>
                </a:cubicBezTo>
                <a:cubicBezTo>
                  <a:pt x="192" y="6"/>
                  <a:pt x="194" y="8"/>
                  <a:pt x="196" y="8"/>
                </a:cubicBezTo>
                <a:cubicBezTo>
                  <a:pt x="198" y="8"/>
                  <a:pt x="200" y="6"/>
                  <a:pt x="200" y="4"/>
                </a:cubicBezTo>
                <a:cubicBezTo>
                  <a:pt x="200" y="1"/>
                  <a:pt x="198" y="0"/>
                  <a:pt x="196" y="0"/>
                </a:cubicBezTo>
                <a:close/>
                <a:moveTo>
                  <a:pt x="36" y="0"/>
                </a:moveTo>
                <a:cubicBezTo>
                  <a:pt x="34" y="0"/>
                  <a:pt x="32" y="1"/>
                  <a:pt x="32" y="4"/>
                </a:cubicBezTo>
                <a:cubicBezTo>
                  <a:pt x="32" y="6"/>
                  <a:pt x="34" y="8"/>
                  <a:pt x="36" y="8"/>
                </a:cubicBezTo>
                <a:cubicBezTo>
                  <a:pt x="38" y="8"/>
                  <a:pt x="40" y="6"/>
                  <a:pt x="40" y="4"/>
                </a:cubicBezTo>
                <a:cubicBezTo>
                  <a:pt x="40" y="1"/>
                  <a:pt x="38" y="0"/>
                  <a:pt x="36" y="0"/>
                </a:cubicBezTo>
                <a:close/>
                <a:moveTo>
                  <a:pt x="20" y="0"/>
                </a:moveTo>
                <a:cubicBezTo>
                  <a:pt x="18" y="0"/>
                  <a:pt x="16" y="1"/>
                  <a:pt x="16" y="4"/>
                </a:cubicBezTo>
                <a:cubicBezTo>
                  <a:pt x="16" y="6"/>
                  <a:pt x="18" y="8"/>
                  <a:pt x="20" y="8"/>
                </a:cubicBezTo>
                <a:cubicBezTo>
                  <a:pt x="22" y="8"/>
                  <a:pt x="24" y="6"/>
                  <a:pt x="24" y="4"/>
                </a:cubicBezTo>
                <a:cubicBezTo>
                  <a:pt x="24" y="1"/>
                  <a:pt x="22" y="0"/>
                  <a:pt x="20" y="0"/>
                </a:cubicBezTo>
                <a:close/>
                <a:moveTo>
                  <a:pt x="4" y="0"/>
                </a:moveTo>
                <a:cubicBezTo>
                  <a:pt x="2" y="0"/>
                  <a:pt x="0" y="1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1"/>
                  <a:pt x="6" y="0"/>
                  <a:pt x="4" y="0"/>
                </a:cubicBezTo>
                <a:close/>
                <a:moveTo>
                  <a:pt x="212" y="0"/>
                </a:moveTo>
                <a:cubicBezTo>
                  <a:pt x="210" y="0"/>
                  <a:pt x="208" y="1"/>
                  <a:pt x="208" y="4"/>
                </a:cubicBezTo>
                <a:cubicBezTo>
                  <a:pt x="208" y="6"/>
                  <a:pt x="210" y="8"/>
                  <a:pt x="212" y="8"/>
                </a:cubicBezTo>
                <a:cubicBezTo>
                  <a:pt x="214" y="8"/>
                  <a:pt x="216" y="6"/>
                  <a:pt x="216" y="4"/>
                </a:cubicBezTo>
                <a:cubicBezTo>
                  <a:pt x="216" y="1"/>
                  <a:pt x="214" y="0"/>
                  <a:pt x="212" y="0"/>
                </a:cubicBezTo>
                <a:close/>
                <a:moveTo>
                  <a:pt x="84" y="0"/>
                </a:moveTo>
                <a:cubicBezTo>
                  <a:pt x="82" y="0"/>
                  <a:pt x="80" y="1"/>
                  <a:pt x="80" y="4"/>
                </a:cubicBezTo>
                <a:cubicBezTo>
                  <a:pt x="80" y="6"/>
                  <a:pt x="82" y="8"/>
                  <a:pt x="84" y="8"/>
                </a:cubicBezTo>
                <a:cubicBezTo>
                  <a:pt x="86" y="8"/>
                  <a:pt x="88" y="6"/>
                  <a:pt x="88" y="4"/>
                </a:cubicBezTo>
                <a:cubicBezTo>
                  <a:pt x="88" y="1"/>
                  <a:pt x="86" y="0"/>
                  <a:pt x="84" y="0"/>
                </a:cubicBezTo>
                <a:close/>
                <a:moveTo>
                  <a:pt x="52" y="0"/>
                </a:moveTo>
                <a:cubicBezTo>
                  <a:pt x="50" y="0"/>
                  <a:pt x="48" y="1"/>
                  <a:pt x="48" y="4"/>
                </a:cubicBezTo>
                <a:cubicBezTo>
                  <a:pt x="48" y="6"/>
                  <a:pt x="50" y="8"/>
                  <a:pt x="52" y="8"/>
                </a:cubicBezTo>
                <a:cubicBezTo>
                  <a:pt x="54" y="8"/>
                  <a:pt x="56" y="6"/>
                  <a:pt x="56" y="4"/>
                </a:cubicBezTo>
                <a:cubicBezTo>
                  <a:pt x="56" y="1"/>
                  <a:pt x="54" y="0"/>
                  <a:pt x="52" y="0"/>
                </a:cubicBezTo>
                <a:close/>
                <a:moveTo>
                  <a:pt x="68" y="0"/>
                </a:moveTo>
                <a:cubicBezTo>
                  <a:pt x="66" y="0"/>
                  <a:pt x="64" y="1"/>
                  <a:pt x="64" y="4"/>
                </a:cubicBezTo>
                <a:cubicBezTo>
                  <a:pt x="64" y="6"/>
                  <a:pt x="66" y="8"/>
                  <a:pt x="68" y="8"/>
                </a:cubicBezTo>
                <a:cubicBezTo>
                  <a:pt x="70" y="8"/>
                  <a:pt x="72" y="6"/>
                  <a:pt x="72" y="4"/>
                </a:cubicBezTo>
                <a:cubicBezTo>
                  <a:pt x="72" y="1"/>
                  <a:pt x="70" y="0"/>
                  <a:pt x="68" y="0"/>
                </a:cubicBezTo>
                <a:close/>
                <a:moveTo>
                  <a:pt x="180" y="0"/>
                </a:moveTo>
                <a:cubicBezTo>
                  <a:pt x="178" y="0"/>
                  <a:pt x="176" y="1"/>
                  <a:pt x="176" y="4"/>
                </a:cubicBezTo>
                <a:cubicBezTo>
                  <a:pt x="176" y="6"/>
                  <a:pt x="178" y="8"/>
                  <a:pt x="180" y="8"/>
                </a:cubicBezTo>
                <a:cubicBezTo>
                  <a:pt x="182" y="8"/>
                  <a:pt x="184" y="6"/>
                  <a:pt x="184" y="4"/>
                </a:cubicBezTo>
                <a:cubicBezTo>
                  <a:pt x="184" y="1"/>
                  <a:pt x="182" y="0"/>
                  <a:pt x="180" y="0"/>
                </a:cubicBezTo>
                <a:close/>
                <a:moveTo>
                  <a:pt x="340" y="0"/>
                </a:moveTo>
                <a:cubicBezTo>
                  <a:pt x="338" y="0"/>
                  <a:pt x="336" y="1"/>
                  <a:pt x="336" y="4"/>
                </a:cubicBezTo>
                <a:cubicBezTo>
                  <a:pt x="336" y="6"/>
                  <a:pt x="338" y="8"/>
                  <a:pt x="340" y="8"/>
                </a:cubicBezTo>
                <a:cubicBezTo>
                  <a:pt x="342" y="8"/>
                  <a:pt x="344" y="6"/>
                  <a:pt x="344" y="4"/>
                </a:cubicBezTo>
                <a:cubicBezTo>
                  <a:pt x="344" y="1"/>
                  <a:pt x="342" y="0"/>
                  <a:pt x="340" y="0"/>
                </a:cubicBezTo>
                <a:close/>
                <a:moveTo>
                  <a:pt x="228" y="0"/>
                </a:moveTo>
                <a:cubicBezTo>
                  <a:pt x="226" y="0"/>
                  <a:pt x="224" y="1"/>
                  <a:pt x="224" y="4"/>
                </a:cubicBezTo>
                <a:cubicBezTo>
                  <a:pt x="224" y="6"/>
                  <a:pt x="226" y="8"/>
                  <a:pt x="228" y="8"/>
                </a:cubicBezTo>
                <a:cubicBezTo>
                  <a:pt x="230" y="8"/>
                  <a:pt x="232" y="6"/>
                  <a:pt x="232" y="4"/>
                </a:cubicBezTo>
                <a:cubicBezTo>
                  <a:pt x="232" y="1"/>
                  <a:pt x="230" y="0"/>
                  <a:pt x="228" y="0"/>
                </a:cubicBezTo>
                <a:close/>
                <a:moveTo>
                  <a:pt x="356" y="0"/>
                </a:moveTo>
                <a:cubicBezTo>
                  <a:pt x="354" y="0"/>
                  <a:pt x="352" y="1"/>
                  <a:pt x="352" y="4"/>
                </a:cubicBezTo>
                <a:cubicBezTo>
                  <a:pt x="352" y="6"/>
                  <a:pt x="354" y="8"/>
                  <a:pt x="356" y="8"/>
                </a:cubicBezTo>
                <a:cubicBezTo>
                  <a:pt x="358" y="8"/>
                  <a:pt x="360" y="6"/>
                  <a:pt x="360" y="4"/>
                </a:cubicBezTo>
                <a:cubicBezTo>
                  <a:pt x="360" y="1"/>
                  <a:pt x="358" y="0"/>
                  <a:pt x="356" y="0"/>
                </a:cubicBezTo>
                <a:close/>
                <a:moveTo>
                  <a:pt x="388" y="0"/>
                </a:moveTo>
                <a:cubicBezTo>
                  <a:pt x="386" y="0"/>
                  <a:pt x="384" y="1"/>
                  <a:pt x="384" y="4"/>
                </a:cubicBezTo>
                <a:cubicBezTo>
                  <a:pt x="384" y="6"/>
                  <a:pt x="386" y="8"/>
                  <a:pt x="388" y="8"/>
                </a:cubicBezTo>
                <a:cubicBezTo>
                  <a:pt x="390" y="8"/>
                  <a:pt x="392" y="6"/>
                  <a:pt x="392" y="4"/>
                </a:cubicBezTo>
                <a:cubicBezTo>
                  <a:pt x="392" y="1"/>
                  <a:pt x="390" y="0"/>
                  <a:pt x="388" y="0"/>
                </a:cubicBezTo>
                <a:close/>
                <a:moveTo>
                  <a:pt x="404" y="0"/>
                </a:moveTo>
                <a:cubicBezTo>
                  <a:pt x="402" y="0"/>
                  <a:pt x="400" y="1"/>
                  <a:pt x="400" y="4"/>
                </a:cubicBezTo>
                <a:cubicBezTo>
                  <a:pt x="400" y="6"/>
                  <a:pt x="402" y="8"/>
                  <a:pt x="404" y="8"/>
                </a:cubicBezTo>
                <a:cubicBezTo>
                  <a:pt x="406" y="8"/>
                  <a:pt x="408" y="6"/>
                  <a:pt x="408" y="4"/>
                </a:cubicBezTo>
                <a:cubicBezTo>
                  <a:pt x="408" y="1"/>
                  <a:pt x="406" y="0"/>
                  <a:pt x="404" y="0"/>
                </a:cubicBezTo>
                <a:close/>
                <a:moveTo>
                  <a:pt x="420" y="0"/>
                </a:moveTo>
                <a:cubicBezTo>
                  <a:pt x="418" y="0"/>
                  <a:pt x="416" y="1"/>
                  <a:pt x="416" y="4"/>
                </a:cubicBezTo>
                <a:cubicBezTo>
                  <a:pt x="416" y="6"/>
                  <a:pt x="418" y="8"/>
                  <a:pt x="420" y="8"/>
                </a:cubicBezTo>
                <a:cubicBezTo>
                  <a:pt x="422" y="8"/>
                  <a:pt x="424" y="6"/>
                  <a:pt x="424" y="4"/>
                </a:cubicBezTo>
                <a:cubicBezTo>
                  <a:pt x="424" y="1"/>
                  <a:pt x="422" y="0"/>
                  <a:pt x="420" y="0"/>
                </a:cubicBezTo>
                <a:close/>
                <a:moveTo>
                  <a:pt x="372" y="0"/>
                </a:moveTo>
                <a:cubicBezTo>
                  <a:pt x="370" y="0"/>
                  <a:pt x="368" y="1"/>
                  <a:pt x="368" y="4"/>
                </a:cubicBezTo>
                <a:cubicBezTo>
                  <a:pt x="368" y="6"/>
                  <a:pt x="370" y="8"/>
                  <a:pt x="372" y="8"/>
                </a:cubicBezTo>
                <a:cubicBezTo>
                  <a:pt x="374" y="8"/>
                  <a:pt x="376" y="6"/>
                  <a:pt x="376" y="4"/>
                </a:cubicBezTo>
                <a:cubicBezTo>
                  <a:pt x="376" y="1"/>
                  <a:pt x="374" y="0"/>
                  <a:pt x="372" y="0"/>
                </a:cubicBezTo>
                <a:close/>
                <a:moveTo>
                  <a:pt x="260" y="0"/>
                </a:moveTo>
                <a:cubicBezTo>
                  <a:pt x="258" y="0"/>
                  <a:pt x="256" y="1"/>
                  <a:pt x="256" y="4"/>
                </a:cubicBezTo>
                <a:cubicBezTo>
                  <a:pt x="256" y="6"/>
                  <a:pt x="258" y="8"/>
                  <a:pt x="260" y="8"/>
                </a:cubicBezTo>
                <a:cubicBezTo>
                  <a:pt x="262" y="8"/>
                  <a:pt x="264" y="6"/>
                  <a:pt x="264" y="4"/>
                </a:cubicBezTo>
                <a:cubicBezTo>
                  <a:pt x="264" y="1"/>
                  <a:pt x="262" y="0"/>
                  <a:pt x="260" y="0"/>
                </a:cubicBezTo>
                <a:close/>
                <a:moveTo>
                  <a:pt x="276" y="0"/>
                </a:moveTo>
                <a:cubicBezTo>
                  <a:pt x="274" y="0"/>
                  <a:pt x="272" y="1"/>
                  <a:pt x="272" y="4"/>
                </a:cubicBezTo>
                <a:cubicBezTo>
                  <a:pt x="272" y="6"/>
                  <a:pt x="274" y="8"/>
                  <a:pt x="276" y="8"/>
                </a:cubicBezTo>
                <a:cubicBezTo>
                  <a:pt x="278" y="8"/>
                  <a:pt x="280" y="6"/>
                  <a:pt x="280" y="4"/>
                </a:cubicBezTo>
                <a:cubicBezTo>
                  <a:pt x="280" y="1"/>
                  <a:pt x="278" y="0"/>
                  <a:pt x="276" y="0"/>
                </a:cubicBezTo>
                <a:close/>
                <a:moveTo>
                  <a:pt x="244" y="0"/>
                </a:moveTo>
                <a:cubicBezTo>
                  <a:pt x="242" y="0"/>
                  <a:pt x="240" y="1"/>
                  <a:pt x="240" y="4"/>
                </a:cubicBezTo>
                <a:cubicBezTo>
                  <a:pt x="240" y="6"/>
                  <a:pt x="242" y="8"/>
                  <a:pt x="244" y="8"/>
                </a:cubicBezTo>
                <a:cubicBezTo>
                  <a:pt x="246" y="8"/>
                  <a:pt x="248" y="6"/>
                  <a:pt x="248" y="4"/>
                </a:cubicBezTo>
                <a:cubicBezTo>
                  <a:pt x="248" y="1"/>
                  <a:pt x="246" y="0"/>
                  <a:pt x="244" y="0"/>
                </a:cubicBezTo>
                <a:close/>
                <a:moveTo>
                  <a:pt x="324" y="0"/>
                </a:moveTo>
                <a:cubicBezTo>
                  <a:pt x="322" y="0"/>
                  <a:pt x="320" y="1"/>
                  <a:pt x="320" y="4"/>
                </a:cubicBezTo>
                <a:cubicBezTo>
                  <a:pt x="320" y="6"/>
                  <a:pt x="322" y="8"/>
                  <a:pt x="324" y="8"/>
                </a:cubicBezTo>
                <a:cubicBezTo>
                  <a:pt x="326" y="8"/>
                  <a:pt x="328" y="6"/>
                  <a:pt x="328" y="4"/>
                </a:cubicBezTo>
                <a:cubicBezTo>
                  <a:pt x="328" y="1"/>
                  <a:pt x="326" y="0"/>
                  <a:pt x="324" y="0"/>
                </a:cubicBezTo>
                <a:close/>
                <a:moveTo>
                  <a:pt x="308" y="0"/>
                </a:moveTo>
                <a:cubicBezTo>
                  <a:pt x="306" y="0"/>
                  <a:pt x="304" y="1"/>
                  <a:pt x="304" y="4"/>
                </a:cubicBezTo>
                <a:cubicBezTo>
                  <a:pt x="304" y="6"/>
                  <a:pt x="306" y="8"/>
                  <a:pt x="308" y="8"/>
                </a:cubicBezTo>
                <a:cubicBezTo>
                  <a:pt x="310" y="8"/>
                  <a:pt x="312" y="6"/>
                  <a:pt x="312" y="4"/>
                </a:cubicBezTo>
                <a:cubicBezTo>
                  <a:pt x="312" y="1"/>
                  <a:pt x="310" y="0"/>
                  <a:pt x="308" y="0"/>
                </a:cubicBezTo>
                <a:close/>
                <a:moveTo>
                  <a:pt x="292" y="0"/>
                </a:moveTo>
                <a:cubicBezTo>
                  <a:pt x="290" y="0"/>
                  <a:pt x="288" y="1"/>
                  <a:pt x="288" y="4"/>
                </a:cubicBezTo>
                <a:cubicBezTo>
                  <a:pt x="288" y="6"/>
                  <a:pt x="290" y="8"/>
                  <a:pt x="292" y="8"/>
                </a:cubicBezTo>
                <a:cubicBezTo>
                  <a:pt x="294" y="8"/>
                  <a:pt x="296" y="6"/>
                  <a:pt x="296" y="4"/>
                </a:cubicBezTo>
                <a:cubicBezTo>
                  <a:pt x="296" y="1"/>
                  <a:pt x="294" y="0"/>
                  <a:pt x="2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2" name="Oval 1148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ChangeArrowheads="1"/>
          </p:cNvSpPr>
          <p:nvPr/>
        </p:nvSpPr>
        <p:spPr bwMode="auto">
          <a:xfrm>
            <a:off x="2467849" y="5489048"/>
            <a:ext cx="682731" cy="6846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3" name="Oval 114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ChangeArrowheads="1"/>
          </p:cNvSpPr>
          <p:nvPr/>
        </p:nvSpPr>
        <p:spPr bwMode="auto">
          <a:xfrm>
            <a:off x="2117261" y="3945797"/>
            <a:ext cx="431199" cy="4311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4" name="Freeform 1150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150257" y="3914625"/>
            <a:ext cx="461457" cy="461457"/>
          </a:xfrm>
          <a:custGeom>
            <a:avLst/>
            <a:gdLst>
              <a:gd name="T0" fmla="*/ 61 w 122"/>
              <a:gd name="T1" fmla="*/ 122 h 122"/>
              <a:gd name="T2" fmla="*/ 61 w 122"/>
              <a:gd name="T3" fmla="*/ 122 h 122"/>
              <a:gd name="T4" fmla="*/ 61 w 122"/>
              <a:gd name="T5" fmla="*/ 122 h 122"/>
              <a:gd name="T6" fmla="*/ 0 w 122"/>
              <a:gd name="T7" fmla="*/ 61 h 122"/>
              <a:gd name="T8" fmla="*/ 18 w 122"/>
              <a:gd name="T9" fmla="*/ 18 h 122"/>
              <a:gd name="T10" fmla="*/ 61 w 122"/>
              <a:gd name="T11" fmla="*/ 0 h 122"/>
              <a:gd name="T12" fmla="*/ 122 w 122"/>
              <a:gd name="T13" fmla="*/ 61 h 122"/>
              <a:gd name="T14" fmla="*/ 61 w 122"/>
              <a:gd name="T15" fmla="*/ 122 h 122"/>
              <a:gd name="T16" fmla="*/ 61 w 122"/>
              <a:gd name="T17" fmla="*/ 8 h 122"/>
              <a:gd name="T18" fmla="*/ 24 w 122"/>
              <a:gd name="T19" fmla="*/ 24 h 122"/>
              <a:gd name="T20" fmla="*/ 8 w 122"/>
              <a:gd name="T21" fmla="*/ 61 h 122"/>
              <a:gd name="T22" fmla="*/ 61 w 122"/>
              <a:gd name="T23" fmla="*/ 114 h 122"/>
              <a:gd name="T24" fmla="*/ 61 w 122"/>
              <a:gd name="T25" fmla="*/ 114 h 122"/>
              <a:gd name="T26" fmla="*/ 114 w 122"/>
              <a:gd name="T27" fmla="*/ 61 h 122"/>
              <a:gd name="T28" fmla="*/ 61 w 122"/>
              <a:gd name="T29" fmla="*/ 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2" h="122">
                <a:moveTo>
                  <a:pt x="61" y="122"/>
                </a:moveTo>
                <a:cubicBezTo>
                  <a:pt x="61" y="122"/>
                  <a:pt x="61" y="122"/>
                  <a:pt x="61" y="122"/>
                </a:cubicBezTo>
                <a:cubicBezTo>
                  <a:pt x="61" y="122"/>
                  <a:pt x="61" y="122"/>
                  <a:pt x="61" y="122"/>
                </a:cubicBezTo>
                <a:cubicBezTo>
                  <a:pt x="27" y="122"/>
                  <a:pt x="0" y="95"/>
                  <a:pt x="0" y="61"/>
                </a:cubicBezTo>
                <a:cubicBezTo>
                  <a:pt x="0" y="45"/>
                  <a:pt x="7" y="30"/>
                  <a:pt x="18" y="18"/>
                </a:cubicBezTo>
                <a:cubicBezTo>
                  <a:pt x="30" y="7"/>
                  <a:pt x="45" y="0"/>
                  <a:pt x="61" y="0"/>
                </a:cubicBezTo>
                <a:cubicBezTo>
                  <a:pt x="94" y="0"/>
                  <a:pt x="122" y="28"/>
                  <a:pt x="122" y="61"/>
                </a:cubicBezTo>
                <a:cubicBezTo>
                  <a:pt x="122" y="95"/>
                  <a:pt x="94" y="122"/>
                  <a:pt x="61" y="122"/>
                </a:cubicBezTo>
                <a:close/>
                <a:moveTo>
                  <a:pt x="61" y="8"/>
                </a:moveTo>
                <a:cubicBezTo>
                  <a:pt x="47" y="8"/>
                  <a:pt x="34" y="14"/>
                  <a:pt x="24" y="24"/>
                </a:cubicBezTo>
                <a:cubicBezTo>
                  <a:pt x="14" y="34"/>
                  <a:pt x="8" y="47"/>
                  <a:pt x="8" y="61"/>
                </a:cubicBezTo>
                <a:cubicBezTo>
                  <a:pt x="8" y="90"/>
                  <a:pt x="32" y="114"/>
                  <a:pt x="61" y="114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90" y="114"/>
                  <a:pt x="114" y="90"/>
                  <a:pt x="114" y="61"/>
                </a:cubicBezTo>
                <a:cubicBezTo>
                  <a:pt x="114" y="32"/>
                  <a:pt x="90" y="8"/>
                  <a:pt x="61" y="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7" name="Freeform 115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998307" y="5587393"/>
            <a:ext cx="491717" cy="487935"/>
          </a:xfrm>
          <a:custGeom>
            <a:avLst/>
            <a:gdLst>
              <a:gd name="T0" fmla="*/ 16 w 130"/>
              <a:gd name="T1" fmla="*/ 93 h 129"/>
              <a:gd name="T2" fmla="*/ 93 w 130"/>
              <a:gd name="T3" fmla="*/ 114 h 129"/>
              <a:gd name="T4" fmla="*/ 114 w 130"/>
              <a:gd name="T5" fmla="*/ 36 h 129"/>
              <a:gd name="T6" fmla="*/ 37 w 130"/>
              <a:gd name="T7" fmla="*/ 16 h 129"/>
              <a:gd name="T8" fmla="*/ 16 w 130"/>
              <a:gd name="T9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9">
                <a:moveTo>
                  <a:pt x="16" y="93"/>
                </a:moveTo>
                <a:cubicBezTo>
                  <a:pt x="32" y="120"/>
                  <a:pt x="66" y="129"/>
                  <a:pt x="93" y="114"/>
                </a:cubicBezTo>
                <a:cubicBezTo>
                  <a:pt x="120" y="98"/>
                  <a:pt x="130" y="63"/>
                  <a:pt x="114" y="36"/>
                </a:cubicBezTo>
                <a:cubicBezTo>
                  <a:pt x="98" y="9"/>
                  <a:pt x="64" y="0"/>
                  <a:pt x="37" y="16"/>
                </a:cubicBezTo>
                <a:cubicBezTo>
                  <a:pt x="10" y="31"/>
                  <a:pt x="0" y="66"/>
                  <a:pt x="16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Freeform 115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951091" y="5602523"/>
            <a:ext cx="521976" cy="457675"/>
          </a:xfrm>
          <a:custGeom>
            <a:avLst/>
            <a:gdLst>
              <a:gd name="T0" fmla="*/ 69 w 138"/>
              <a:gd name="T1" fmla="*/ 121 h 121"/>
              <a:gd name="T2" fmla="*/ 69 w 138"/>
              <a:gd name="T3" fmla="*/ 121 h 121"/>
              <a:gd name="T4" fmla="*/ 16 w 138"/>
              <a:gd name="T5" fmla="*/ 91 h 121"/>
              <a:gd name="T6" fmla="*/ 39 w 138"/>
              <a:gd name="T7" fmla="*/ 8 h 121"/>
              <a:gd name="T8" fmla="*/ 69 w 138"/>
              <a:gd name="T9" fmla="*/ 0 h 121"/>
              <a:gd name="T10" fmla="*/ 122 w 138"/>
              <a:gd name="T11" fmla="*/ 30 h 121"/>
              <a:gd name="T12" fmla="*/ 99 w 138"/>
              <a:gd name="T13" fmla="*/ 113 h 121"/>
              <a:gd name="T14" fmla="*/ 69 w 138"/>
              <a:gd name="T15" fmla="*/ 121 h 121"/>
              <a:gd name="T16" fmla="*/ 69 w 138"/>
              <a:gd name="T17" fmla="*/ 8 h 121"/>
              <a:gd name="T18" fmla="*/ 43 w 138"/>
              <a:gd name="T19" fmla="*/ 15 h 121"/>
              <a:gd name="T20" fmla="*/ 23 w 138"/>
              <a:gd name="T21" fmla="*/ 87 h 121"/>
              <a:gd name="T22" fmla="*/ 69 w 138"/>
              <a:gd name="T23" fmla="*/ 113 h 121"/>
              <a:gd name="T24" fmla="*/ 69 w 138"/>
              <a:gd name="T25" fmla="*/ 113 h 121"/>
              <a:gd name="T26" fmla="*/ 95 w 138"/>
              <a:gd name="T27" fmla="*/ 106 h 121"/>
              <a:gd name="T28" fmla="*/ 115 w 138"/>
              <a:gd name="T29" fmla="*/ 34 h 121"/>
              <a:gd name="T30" fmla="*/ 69 w 138"/>
              <a:gd name="T31" fmla="*/ 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8" h="121">
                <a:moveTo>
                  <a:pt x="69" y="121"/>
                </a:moveTo>
                <a:cubicBezTo>
                  <a:pt x="69" y="121"/>
                  <a:pt x="69" y="121"/>
                  <a:pt x="69" y="121"/>
                </a:cubicBezTo>
                <a:cubicBezTo>
                  <a:pt x="47" y="121"/>
                  <a:pt x="27" y="110"/>
                  <a:pt x="16" y="91"/>
                </a:cubicBezTo>
                <a:cubicBezTo>
                  <a:pt x="0" y="62"/>
                  <a:pt x="10" y="25"/>
                  <a:pt x="39" y="8"/>
                </a:cubicBezTo>
                <a:cubicBezTo>
                  <a:pt x="48" y="3"/>
                  <a:pt x="58" y="0"/>
                  <a:pt x="69" y="0"/>
                </a:cubicBezTo>
                <a:cubicBezTo>
                  <a:pt x="91" y="0"/>
                  <a:pt x="111" y="12"/>
                  <a:pt x="122" y="30"/>
                </a:cubicBezTo>
                <a:cubicBezTo>
                  <a:pt x="138" y="59"/>
                  <a:pt x="128" y="97"/>
                  <a:pt x="99" y="113"/>
                </a:cubicBezTo>
                <a:cubicBezTo>
                  <a:pt x="90" y="119"/>
                  <a:pt x="80" y="121"/>
                  <a:pt x="69" y="121"/>
                </a:cubicBezTo>
                <a:close/>
                <a:moveTo>
                  <a:pt x="69" y="8"/>
                </a:moveTo>
                <a:cubicBezTo>
                  <a:pt x="60" y="8"/>
                  <a:pt x="51" y="10"/>
                  <a:pt x="43" y="15"/>
                </a:cubicBezTo>
                <a:cubicBezTo>
                  <a:pt x="17" y="30"/>
                  <a:pt x="9" y="62"/>
                  <a:pt x="23" y="87"/>
                </a:cubicBezTo>
                <a:cubicBezTo>
                  <a:pt x="33" y="103"/>
                  <a:pt x="50" y="113"/>
                  <a:pt x="69" y="113"/>
                </a:cubicBezTo>
                <a:cubicBezTo>
                  <a:pt x="69" y="113"/>
                  <a:pt x="69" y="113"/>
                  <a:pt x="69" y="113"/>
                </a:cubicBezTo>
                <a:cubicBezTo>
                  <a:pt x="78" y="113"/>
                  <a:pt x="87" y="111"/>
                  <a:pt x="95" y="106"/>
                </a:cubicBezTo>
                <a:cubicBezTo>
                  <a:pt x="120" y="92"/>
                  <a:pt x="129" y="60"/>
                  <a:pt x="115" y="34"/>
                </a:cubicBezTo>
                <a:cubicBezTo>
                  <a:pt x="105" y="18"/>
                  <a:pt x="88" y="8"/>
                  <a:pt x="69" y="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Freeform 115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966222" y="1317022"/>
            <a:ext cx="491717" cy="487935"/>
          </a:xfrm>
          <a:custGeom>
            <a:avLst/>
            <a:gdLst>
              <a:gd name="T0" fmla="*/ 114 w 130"/>
              <a:gd name="T1" fmla="*/ 93 h 129"/>
              <a:gd name="T2" fmla="*/ 93 w 130"/>
              <a:gd name="T3" fmla="*/ 15 h 129"/>
              <a:gd name="T4" fmla="*/ 16 w 130"/>
              <a:gd name="T5" fmla="*/ 36 h 129"/>
              <a:gd name="T6" fmla="*/ 37 w 130"/>
              <a:gd name="T7" fmla="*/ 114 h 129"/>
              <a:gd name="T8" fmla="*/ 114 w 130"/>
              <a:gd name="T9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" h="129">
                <a:moveTo>
                  <a:pt x="114" y="93"/>
                </a:moveTo>
                <a:cubicBezTo>
                  <a:pt x="130" y="66"/>
                  <a:pt x="120" y="31"/>
                  <a:pt x="93" y="15"/>
                </a:cubicBezTo>
                <a:cubicBezTo>
                  <a:pt x="66" y="0"/>
                  <a:pt x="32" y="9"/>
                  <a:pt x="16" y="36"/>
                </a:cubicBezTo>
                <a:cubicBezTo>
                  <a:pt x="0" y="63"/>
                  <a:pt x="10" y="98"/>
                  <a:pt x="37" y="114"/>
                </a:cubicBezTo>
                <a:cubicBezTo>
                  <a:pt x="64" y="129"/>
                  <a:pt x="98" y="120"/>
                  <a:pt x="114" y="9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Freeform 115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973787" y="1332151"/>
            <a:ext cx="476587" cy="457675"/>
          </a:xfrm>
          <a:custGeom>
            <a:avLst/>
            <a:gdLst>
              <a:gd name="T0" fmla="*/ 63 w 126"/>
              <a:gd name="T1" fmla="*/ 121 h 121"/>
              <a:gd name="T2" fmla="*/ 63 w 126"/>
              <a:gd name="T3" fmla="*/ 121 h 121"/>
              <a:gd name="T4" fmla="*/ 33 w 126"/>
              <a:gd name="T5" fmla="*/ 113 h 121"/>
              <a:gd name="T6" fmla="*/ 4 w 126"/>
              <a:gd name="T7" fmla="*/ 76 h 121"/>
              <a:gd name="T8" fmla="*/ 10 w 126"/>
              <a:gd name="T9" fmla="*/ 30 h 121"/>
              <a:gd name="T10" fmla="*/ 63 w 126"/>
              <a:gd name="T11" fmla="*/ 0 h 121"/>
              <a:gd name="T12" fmla="*/ 93 w 126"/>
              <a:gd name="T13" fmla="*/ 8 h 121"/>
              <a:gd name="T14" fmla="*/ 122 w 126"/>
              <a:gd name="T15" fmla="*/ 45 h 121"/>
              <a:gd name="T16" fmla="*/ 116 w 126"/>
              <a:gd name="T17" fmla="*/ 91 h 121"/>
              <a:gd name="T18" fmla="*/ 63 w 126"/>
              <a:gd name="T19" fmla="*/ 121 h 121"/>
              <a:gd name="T20" fmla="*/ 63 w 126"/>
              <a:gd name="T21" fmla="*/ 8 h 121"/>
              <a:gd name="T22" fmla="*/ 17 w 126"/>
              <a:gd name="T23" fmla="*/ 34 h 121"/>
              <a:gd name="T24" fmla="*/ 12 w 126"/>
              <a:gd name="T25" fmla="*/ 74 h 121"/>
              <a:gd name="T26" fmla="*/ 37 w 126"/>
              <a:gd name="T27" fmla="*/ 106 h 121"/>
              <a:gd name="T28" fmla="*/ 63 w 126"/>
              <a:gd name="T29" fmla="*/ 113 h 121"/>
              <a:gd name="T30" fmla="*/ 109 w 126"/>
              <a:gd name="T31" fmla="*/ 87 h 121"/>
              <a:gd name="T32" fmla="*/ 114 w 126"/>
              <a:gd name="T33" fmla="*/ 47 h 121"/>
              <a:gd name="T34" fmla="*/ 89 w 126"/>
              <a:gd name="T35" fmla="*/ 15 h 121"/>
              <a:gd name="T36" fmla="*/ 63 w 126"/>
              <a:gd name="T37" fmla="*/ 8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6" h="121">
                <a:moveTo>
                  <a:pt x="63" y="121"/>
                </a:moveTo>
                <a:cubicBezTo>
                  <a:pt x="63" y="121"/>
                  <a:pt x="63" y="121"/>
                  <a:pt x="63" y="121"/>
                </a:cubicBezTo>
                <a:cubicBezTo>
                  <a:pt x="52" y="121"/>
                  <a:pt x="42" y="118"/>
                  <a:pt x="33" y="113"/>
                </a:cubicBezTo>
                <a:cubicBezTo>
                  <a:pt x="19" y="105"/>
                  <a:pt x="9" y="92"/>
                  <a:pt x="4" y="76"/>
                </a:cubicBezTo>
                <a:cubicBezTo>
                  <a:pt x="0" y="61"/>
                  <a:pt x="2" y="44"/>
                  <a:pt x="10" y="30"/>
                </a:cubicBezTo>
                <a:cubicBezTo>
                  <a:pt x="21" y="11"/>
                  <a:pt x="41" y="0"/>
                  <a:pt x="63" y="0"/>
                </a:cubicBezTo>
                <a:cubicBezTo>
                  <a:pt x="74" y="0"/>
                  <a:pt x="84" y="3"/>
                  <a:pt x="93" y="8"/>
                </a:cubicBezTo>
                <a:cubicBezTo>
                  <a:pt x="107" y="16"/>
                  <a:pt x="117" y="29"/>
                  <a:pt x="122" y="45"/>
                </a:cubicBezTo>
                <a:cubicBezTo>
                  <a:pt x="126" y="60"/>
                  <a:pt x="124" y="77"/>
                  <a:pt x="116" y="91"/>
                </a:cubicBezTo>
                <a:cubicBezTo>
                  <a:pt x="105" y="110"/>
                  <a:pt x="85" y="121"/>
                  <a:pt x="63" y="121"/>
                </a:cubicBezTo>
                <a:close/>
                <a:moveTo>
                  <a:pt x="63" y="8"/>
                </a:moveTo>
                <a:cubicBezTo>
                  <a:pt x="44" y="8"/>
                  <a:pt x="27" y="18"/>
                  <a:pt x="17" y="34"/>
                </a:cubicBezTo>
                <a:cubicBezTo>
                  <a:pt x="10" y="46"/>
                  <a:pt x="8" y="61"/>
                  <a:pt x="12" y="74"/>
                </a:cubicBezTo>
                <a:cubicBezTo>
                  <a:pt x="16" y="88"/>
                  <a:pt x="24" y="99"/>
                  <a:pt x="37" y="106"/>
                </a:cubicBezTo>
                <a:cubicBezTo>
                  <a:pt x="45" y="111"/>
                  <a:pt x="54" y="113"/>
                  <a:pt x="63" y="113"/>
                </a:cubicBezTo>
                <a:cubicBezTo>
                  <a:pt x="82" y="113"/>
                  <a:pt x="99" y="103"/>
                  <a:pt x="109" y="87"/>
                </a:cubicBezTo>
                <a:cubicBezTo>
                  <a:pt x="116" y="75"/>
                  <a:pt x="118" y="60"/>
                  <a:pt x="114" y="47"/>
                </a:cubicBezTo>
                <a:cubicBezTo>
                  <a:pt x="110" y="33"/>
                  <a:pt x="102" y="22"/>
                  <a:pt x="89" y="15"/>
                </a:cubicBezTo>
                <a:cubicBezTo>
                  <a:pt x="81" y="10"/>
                  <a:pt x="72" y="8"/>
                  <a:pt x="63" y="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Freeform 115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 bwMode="auto">
          <a:xfrm>
            <a:off x="2158982" y="2538084"/>
            <a:ext cx="487935" cy="491717"/>
          </a:xfrm>
          <a:custGeom>
            <a:avLst/>
            <a:gdLst>
              <a:gd name="T0" fmla="*/ 93 w 129"/>
              <a:gd name="T1" fmla="*/ 114 h 130"/>
              <a:gd name="T2" fmla="*/ 114 w 129"/>
              <a:gd name="T3" fmla="*/ 37 h 130"/>
              <a:gd name="T4" fmla="*/ 36 w 129"/>
              <a:gd name="T5" fmla="*/ 16 h 130"/>
              <a:gd name="T6" fmla="*/ 16 w 129"/>
              <a:gd name="T7" fmla="*/ 93 h 130"/>
              <a:gd name="T8" fmla="*/ 93 w 129"/>
              <a:gd name="T9" fmla="*/ 114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130">
                <a:moveTo>
                  <a:pt x="93" y="114"/>
                </a:moveTo>
                <a:cubicBezTo>
                  <a:pt x="120" y="99"/>
                  <a:pt x="129" y="64"/>
                  <a:pt x="114" y="37"/>
                </a:cubicBezTo>
                <a:cubicBezTo>
                  <a:pt x="98" y="10"/>
                  <a:pt x="63" y="0"/>
                  <a:pt x="36" y="16"/>
                </a:cubicBezTo>
                <a:cubicBezTo>
                  <a:pt x="9" y="32"/>
                  <a:pt x="0" y="66"/>
                  <a:pt x="16" y="93"/>
                </a:cubicBezTo>
                <a:cubicBezTo>
                  <a:pt x="31" y="121"/>
                  <a:pt x="66" y="130"/>
                  <a:pt x="93" y="1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Freeform 1158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150504" y="2553214"/>
            <a:ext cx="499283" cy="461457"/>
          </a:xfrm>
          <a:custGeom>
            <a:avLst/>
            <a:gdLst>
              <a:gd name="T0" fmla="*/ 63 w 132"/>
              <a:gd name="T1" fmla="*/ 122 h 122"/>
              <a:gd name="T2" fmla="*/ 63 w 132"/>
              <a:gd name="T3" fmla="*/ 122 h 122"/>
              <a:gd name="T4" fmla="*/ 10 w 132"/>
              <a:gd name="T5" fmla="*/ 91 h 122"/>
              <a:gd name="T6" fmla="*/ 4 w 132"/>
              <a:gd name="T7" fmla="*/ 45 h 122"/>
              <a:gd name="T8" fmla="*/ 32 w 132"/>
              <a:gd name="T9" fmla="*/ 9 h 122"/>
              <a:gd name="T10" fmla="*/ 63 w 132"/>
              <a:gd name="T11" fmla="*/ 0 h 122"/>
              <a:gd name="T12" fmla="*/ 115 w 132"/>
              <a:gd name="T13" fmla="*/ 31 h 122"/>
              <a:gd name="T14" fmla="*/ 93 w 132"/>
              <a:gd name="T15" fmla="*/ 114 h 122"/>
              <a:gd name="T16" fmla="*/ 63 w 132"/>
              <a:gd name="T17" fmla="*/ 122 h 122"/>
              <a:gd name="T18" fmla="*/ 63 w 132"/>
              <a:gd name="T19" fmla="*/ 8 h 122"/>
              <a:gd name="T20" fmla="*/ 36 w 132"/>
              <a:gd name="T21" fmla="*/ 15 h 122"/>
              <a:gd name="T22" fmla="*/ 12 w 132"/>
              <a:gd name="T23" fmla="*/ 47 h 122"/>
              <a:gd name="T24" fmla="*/ 17 w 132"/>
              <a:gd name="T25" fmla="*/ 87 h 122"/>
              <a:gd name="T26" fmla="*/ 63 w 132"/>
              <a:gd name="T27" fmla="*/ 114 h 122"/>
              <a:gd name="T28" fmla="*/ 63 w 132"/>
              <a:gd name="T29" fmla="*/ 114 h 122"/>
              <a:gd name="T30" fmla="*/ 89 w 132"/>
              <a:gd name="T31" fmla="*/ 107 h 122"/>
              <a:gd name="T32" fmla="*/ 108 w 132"/>
              <a:gd name="T33" fmla="*/ 35 h 122"/>
              <a:gd name="T34" fmla="*/ 63 w 132"/>
              <a:gd name="T35" fmla="*/ 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2" h="122">
                <a:moveTo>
                  <a:pt x="63" y="122"/>
                </a:moveTo>
                <a:cubicBezTo>
                  <a:pt x="63" y="122"/>
                  <a:pt x="63" y="122"/>
                  <a:pt x="63" y="122"/>
                </a:cubicBezTo>
                <a:cubicBezTo>
                  <a:pt x="41" y="122"/>
                  <a:pt x="21" y="110"/>
                  <a:pt x="10" y="91"/>
                </a:cubicBezTo>
                <a:cubicBezTo>
                  <a:pt x="2" y="77"/>
                  <a:pt x="0" y="61"/>
                  <a:pt x="4" y="45"/>
                </a:cubicBezTo>
                <a:cubicBezTo>
                  <a:pt x="8" y="30"/>
                  <a:pt x="18" y="17"/>
                  <a:pt x="32" y="9"/>
                </a:cubicBezTo>
                <a:cubicBezTo>
                  <a:pt x="42" y="3"/>
                  <a:pt x="52" y="0"/>
                  <a:pt x="63" y="0"/>
                </a:cubicBezTo>
                <a:cubicBezTo>
                  <a:pt x="84" y="0"/>
                  <a:pt x="104" y="12"/>
                  <a:pt x="115" y="31"/>
                </a:cubicBezTo>
                <a:cubicBezTo>
                  <a:pt x="132" y="60"/>
                  <a:pt x="122" y="97"/>
                  <a:pt x="93" y="114"/>
                </a:cubicBezTo>
                <a:cubicBezTo>
                  <a:pt x="84" y="119"/>
                  <a:pt x="73" y="122"/>
                  <a:pt x="63" y="122"/>
                </a:cubicBezTo>
                <a:close/>
                <a:moveTo>
                  <a:pt x="63" y="8"/>
                </a:moveTo>
                <a:cubicBezTo>
                  <a:pt x="53" y="8"/>
                  <a:pt x="44" y="11"/>
                  <a:pt x="36" y="15"/>
                </a:cubicBezTo>
                <a:cubicBezTo>
                  <a:pt x="24" y="23"/>
                  <a:pt x="15" y="34"/>
                  <a:pt x="12" y="47"/>
                </a:cubicBezTo>
                <a:cubicBezTo>
                  <a:pt x="8" y="61"/>
                  <a:pt x="10" y="75"/>
                  <a:pt x="17" y="87"/>
                </a:cubicBezTo>
                <a:cubicBezTo>
                  <a:pt x="26" y="104"/>
                  <a:pt x="44" y="114"/>
                  <a:pt x="63" y="114"/>
                </a:cubicBezTo>
                <a:cubicBezTo>
                  <a:pt x="63" y="114"/>
                  <a:pt x="63" y="114"/>
                  <a:pt x="63" y="114"/>
                </a:cubicBezTo>
                <a:cubicBezTo>
                  <a:pt x="72" y="114"/>
                  <a:pt x="81" y="111"/>
                  <a:pt x="89" y="107"/>
                </a:cubicBezTo>
                <a:cubicBezTo>
                  <a:pt x="114" y="92"/>
                  <a:pt x="123" y="60"/>
                  <a:pt x="108" y="35"/>
                </a:cubicBezTo>
                <a:cubicBezTo>
                  <a:pt x="99" y="19"/>
                  <a:pt x="81" y="8"/>
                  <a:pt x="63" y="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Oval 115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ChangeArrowheads="1"/>
          </p:cNvSpPr>
          <p:nvPr/>
        </p:nvSpPr>
        <p:spPr bwMode="auto">
          <a:xfrm>
            <a:off x="2467849" y="1218678"/>
            <a:ext cx="682731" cy="6846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4" name="Freeform 1160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664535" y="1354846"/>
            <a:ext cx="293139" cy="427415"/>
          </a:xfrm>
          <a:custGeom>
            <a:avLst/>
            <a:gdLst>
              <a:gd name="T0" fmla="*/ 22 w 78"/>
              <a:gd name="T1" fmla="*/ 98 h 113"/>
              <a:gd name="T2" fmla="*/ 23 w 78"/>
              <a:gd name="T3" fmla="*/ 104 h 113"/>
              <a:gd name="T4" fmla="*/ 28 w 78"/>
              <a:gd name="T5" fmla="*/ 107 h 113"/>
              <a:gd name="T6" fmla="*/ 29 w 78"/>
              <a:gd name="T7" fmla="*/ 110 h 113"/>
              <a:gd name="T8" fmla="*/ 39 w 78"/>
              <a:gd name="T9" fmla="*/ 113 h 113"/>
              <a:gd name="T10" fmla="*/ 48 w 78"/>
              <a:gd name="T11" fmla="*/ 110 h 113"/>
              <a:gd name="T12" fmla="*/ 49 w 78"/>
              <a:gd name="T13" fmla="*/ 107 h 113"/>
              <a:gd name="T14" fmla="*/ 54 w 78"/>
              <a:gd name="T15" fmla="*/ 104 h 113"/>
              <a:gd name="T16" fmla="*/ 55 w 78"/>
              <a:gd name="T17" fmla="*/ 98 h 113"/>
              <a:gd name="T18" fmla="*/ 39 w 78"/>
              <a:gd name="T19" fmla="*/ 100 h 113"/>
              <a:gd name="T20" fmla="*/ 22 w 78"/>
              <a:gd name="T21" fmla="*/ 98 h 113"/>
              <a:gd name="T22" fmla="*/ 21 w 78"/>
              <a:gd name="T23" fmla="*/ 87 h 113"/>
              <a:gd name="T24" fmla="*/ 21 w 78"/>
              <a:gd name="T25" fmla="*/ 92 h 113"/>
              <a:gd name="T26" fmla="*/ 39 w 78"/>
              <a:gd name="T27" fmla="*/ 96 h 113"/>
              <a:gd name="T28" fmla="*/ 56 w 78"/>
              <a:gd name="T29" fmla="*/ 93 h 113"/>
              <a:gd name="T30" fmla="*/ 57 w 78"/>
              <a:gd name="T31" fmla="*/ 87 h 113"/>
              <a:gd name="T32" fmla="*/ 39 w 78"/>
              <a:gd name="T33" fmla="*/ 90 h 113"/>
              <a:gd name="T34" fmla="*/ 21 w 78"/>
              <a:gd name="T35" fmla="*/ 87 h 113"/>
              <a:gd name="T36" fmla="*/ 47 w 78"/>
              <a:gd name="T37" fmla="*/ 53 h 113"/>
              <a:gd name="T38" fmla="*/ 39 w 78"/>
              <a:gd name="T39" fmla="*/ 37 h 113"/>
              <a:gd name="T40" fmla="*/ 30 w 78"/>
              <a:gd name="T41" fmla="*/ 53 h 113"/>
              <a:gd name="T42" fmla="*/ 26 w 78"/>
              <a:gd name="T43" fmla="*/ 45 h 113"/>
              <a:gd name="T44" fmla="*/ 21 w 78"/>
              <a:gd name="T45" fmla="*/ 48 h 113"/>
              <a:gd name="T46" fmla="*/ 30 w 78"/>
              <a:gd name="T47" fmla="*/ 66 h 113"/>
              <a:gd name="T48" fmla="*/ 39 w 78"/>
              <a:gd name="T49" fmla="*/ 50 h 113"/>
              <a:gd name="T50" fmla="*/ 48 w 78"/>
              <a:gd name="T51" fmla="*/ 66 h 113"/>
              <a:gd name="T52" fmla="*/ 56 w 78"/>
              <a:gd name="T53" fmla="*/ 48 h 113"/>
              <a:gd name="T54" fmla="*/ 51 w 78"/>
              <a:gd name="T55" fmla="*/ 45 h 113"/>
              <a:gd name="T56" fmla="*/ 47 w 78"/>
              <a:gd name="T57" fmla="*/ 53 h 113"/>
              <a:gd name="T58" fmla="*/ 39 w 78"/>
              <a:gd name="T59" fmla="*/ 0 h 113"/>
              <a:gd name="T60" fmla="*/ 0 w 78"/>
              <a:gd name="T61" fmla="*/ 39 h 113"/>
              <a:gd name="T62" fmla="*/ 18 w 78"/>
              <a:gd name="T63" fmla="*/ 72 h 113"/>
              <a:gd name="T64" fmla="*/ 20 w 78"/>
              <a:gd name="T65" fmla="*/ 82 h 113"/>
              <a:gd name="T66" fmla="*/ 39 w 78"/>
              <a:gd name="T67" fmla="*/ 85 h 113"/>
              <a:gd name="T68" fmla="*/ 57 w 78"/>
              <a:gd name="T69" fmla="*/ 82 h 113"/>
              <a:gd name="T70" fmla="*/ 59 w 78"/>
              <a:gd name="T71" fmla="*/ 72 h 113"/>
              <a:gd name="T72" fmla="*/ 78 w 78"/>
              <a:gd name="T73" fmla="*/ 39 h 113"/>
              <a:gd name="T74" fmla="*/ 39 w 78"/>
              <a:gd name="T75" fmla="*/ 0 h 113"/>
              <a:gd name="T76" fmla="*/ 53 w 78"/>
              <a:gd name="T77" fmla="*/ 67 h 113"/>
              <a:gd name="T78" fmla="*/ 52 w 78"/>
              <a:gd name="T79" fmla="*/ 76 h 113"/>
              <a:gd name="T80" fmla="*/ 39 w 78"/>
              <a:gd name="T81" fmla="*/ 78 h 113"/>
              <a:gd name="T82" fmla="*/ 25 w 78"/>
              <a:gd name="T83" fmla="*/ 76 h 113"/>
              <a:gd name="T84" fmla="*/ 24 w 78"/>
              <a:gd name="T85" fmla="*/ 67 h 113"/>
              <a:gd name="T86" fmla="*/ 7 w 78"/>
              <a:gd name="T87" fmla="*/ 39 h 113"/>
              <a:gd name="T88" fmla="*/ 39 w 78"/>
              <a:gd name="T89" fmla="*/ 6 h 113"/>
              <a:gd name="T90" fmla="*/ 71 w 78"/>
              <a:gd name="T91" fmla="*/ 39 h 113"/>
              <a:gd name="T92" fmla="*/ 53 w 78"/>
              <a:gd name="T93" fmla="*/ 67 h 113"/>
              <a:gd name="T94" fmla="*/ 39 w 78"/>
              <a:gd name="T95" fmla="*/ 16 h 113"/>
              <a:gd name="T96" fmla="*/ 41 w 78"/>
              <a:gd name="T97" fmla="*/ 14 h 113"/>
              <a:gd name="T98" fmla="*/ 39 w 78"/>
              <a:gd name="T99" fmla="*/ 11 h 113"/>
              <a:gd name="T100" fmla="*/ 12 w 78"/>
              <a:gd name="T101" fmla="*/ 39 h 113"/>
              <a:gd name="T102" fmla="*/ 14 w 78"/>
              <a:gd name="T103" fmla="*/ 41 h 113"/>
              <a:gd name="T104" fmla="*/ 16 w 78"/>
              <a:gd name="T105" fmla="*/ 39 h 113"/>
              <a:gd name="T106" fmla="*/ 39 w 78"/>
              <a:gd name="T107" fmla="*/ 16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8" h="113">
                <a:moveTo>
                  <a:pt x="22" y="98"/>
                </a:moveTo>
                <a:cubicBezTo>
                  <a:pt x="23" y="104"/>
                  <a:pt x="23" y="104"/>
                  <a:pt x="23" y="104"/>
                </a:cubicBezTo>
                <a:cubicBezTo>
                  <a:pt x="23" y="104"/>
                  <a:pt x="24" y="105"/>
                  <a:pt x="28" y="107"/>
                </a:cubicBezTo>
                <a:cubicBezTo>
                  <a:pt x="29" y="110"/>
                  <a:pt x="29" y="110"/>
                  <a:pt x="29" y="110"/>
                </a:cubicBezTo>
                <a:cubicBezTo>
                  <a:pt x="29" y="110"/>
                  <a:pt x="31" y="113"/>
                  <a:pt x="39" y="113"/>
                </a:cubicBezTo>
                <a:cubicBezTo>
                  <a:pt x="46" y="113"/>
                  <a:pt x="48" y="110"/>
                  <a:pt x="48" y="110"/>
                </a:cubicBezTo>
                <a:cubicBezTo>
                  <a:pt x="49" y="107"/>
                  <a:pt x="49" y="107"/>
                  <a:pt x="49" y="107"/>
                </a:cubicBezTo>
                <a:cubicBezTo>
                  <a:pt x="53" y="105"/>
                  <a:pt x="54" y="104"/>
                  <a:pt x="54" y="104"/>
                </a:cubicBezTo>
                <a:cubicBezTo>
                  <a:pt x="55" y="98"/>
                  <a:pt x="55" y="98"/>
                  <a:pt x="55" y="98"/>
                </a:cubicBezTo>
                <a:cubicBezTo>
                  <a:pt x="50" y="99"/>
                  <a:pt x="44" y="100"/>
                  <a:pt x="39" y="100"/>
                </a:cubicBezTo>
                <a:cubicBezTo>
                  <a:pt x="33" y="100"/>
                  <a:pt x="27" y="99"/>
                  <a:pt x="22" y="98"/>
                </a:cubicBezTo>
                <a:close/>
                <a:moveTo>
                  <a:pt x="21" y="87"/>
                </a:moveTo>
                <a:cubicBezTo>
                  <a:pt x="21" y="92"/>
                  <a:pt x="21" y="92"/>
                  <a:pt x="21" y="92"/>
                </a:cubicBezTo>
                <a:cubicBezTo>
                  <a:pt x="27" y="95"/>
                  <a:pt x="32" y="96"/>
                  <a:pt x="39" y="96"/>
                </a:cubicBezTo>
                <a:cubicBezTo>
                  <a:pt x="45" y="96"/>
                  <a:pt x="51" y="95"/>
                  <a:pt x="56" y="93"/>
                </a:cubicBezTo>
                <a:cubicBezTo>
                  <a:pt x="57" y="87"/>
                  <a:pt x="57" y="87"/>
                  <a:pt x="57" y="87"/>
                </a:cubicBezTo>
                <a:cubicBezTo>
                  <a:pt x="51" y="89"/>
                  <a:pt x="45" y="90"/>
                  <a:pt x="39" y="90"/>
                </a:cubicBezTo>
                <a:cubicBezTo>
                  <a:pt x="32" y="90"/>
                  <a:pt x="26" y="89"/>
                  <a:pt x="21" y="87"/>
                </a:cubicBezTo>
                <a:close/>
                <a:moveTo>
                  <a:pt x="47" y="53"/>
                </a:moveTo>
                <a:cubicBezTo>
                  <a:pt x="39" y="37"/>
                  <a:pt x="39" y="37"/>
                  <a:pt x="39" y="37"/>
                </a:cubicBezTo>
                <a:cubicBezTo>
                  <a:pt x="30" y="53"/>
                  <a:pt x="30" y="53"/>
                  <a:pt x="30" y="53"/>
                </a:cubicBezTo>
                <a:cubicBezTo>
                  <a:pt x="26" y="45"/>
                  <a:pt x="26" y="45"/>
                  <a:pt x="26" y="45"/>
                </a:cubicBezTo>
                <a:cubicBezTo>
                  <a:pt x="21" y="48"/>
                  <a:pt x="21" y="48"/>
                  <a:pt x="21" y="48"/>
                </a:cubicBezTo>
                <a:cubicBezTo>
                  <a:pt x="30" y="66"/>
                  <a:pt x="30" y="66"/>
                  <a:pt x="30" y="66"/>
                </a:cubicBezTo>
                <a:cubicBezTo>
                  <a:pt x="39" y="50"/>
                  <a:pt x="39" y="50"/>
                  <a:pt x="39" y="50"/>
                </a:cubicBezTo>
                <a:cubicBezTo>
                  <a:pt x="48" y="66"/>
                  <a:pt x="48" y="66"/>
                  <a:pt x="48" y="66"/>
                </a:cubicBezTo>
                <a:cubicBezTo>
                  <a:pt x="56" y="48"/>
                  <a:pt x="56" y="48"/>
                  <a:pt x="56" y="48"/>
                </a:cubicBezTo>
                <a:cubicBezTo>
                  <a:pt x="51" y="45"/>
                  <a:pt x="51" y="45"/>
                  <a:pt x="51" y="45"/>
                </a:cubicBezTo>
                <a:lnTo>
                  <a:pt x="47" y="53"/>
                </a:lnTo>
                <a:close/>
                <a:moveTo>
                  <a:pt x="39" y="0"/>
                </a:moveTo>
                <a:cubicBezTo>
                  <a:pt x="17" y="0"/>
                  <a:pt x="0" y="17"/>
                  <a:pt x="0" y="39"/>
                </a:cubicBezTo>
                <a:cubicBezTo>
                  <a:pt x="0" y="53"/>
                  <a:pt x="7" y="65"/>
                  <a:pt x="18" y="72"/>
                </a:cubicBezTo>
                <a:cubicBezTo>
                  <a:pt x="20" y="82"/>
                  <a:pt x="20" y="82"/>
                  <a:pt x="20" y="82"/>
                </a:cubicBezTo>
                <a:cubicBezTo>
                  <a:pt x="25" y="84"/>
                  <a:pt x="32" y="85"/>
                  <a:pt x="39" y="85"/>
                </a:cubicBezTo>
                <a:cubicBezTo>
                  <a:pt x="45" y="85"/>
                  <a:pt x="52" y="84"/>
                  <a:pt x="57" y="82"/>
                </a:cubicBezTo>
                <a:cubicBezTo>
                  <a:pt x="59" y="72"/>
                  <a:pt x="59" y="72"/>
                  <a:pt x="59" y="72"/>
                </a:cubicBezTo>
                <a:cubicBezTo>
                  <a:pt x="70" y="65"/>
                  <a:pt x="78" y="53"/>
                  <a:pt x="78" y="39"/>
                </a:cubicBezTo>
                <a:cubicBezTo>
                  <a:pt x="78" y="17"/>
                  <a:pt x="60" y="0"/>
                  <a:pt x="39" y="0"/>
                </a:cubicBezTo>
                <a:close/>
                <a:moveTo>
                  <a:pt x="53" y="67"/>
                </a:moveTo>
                <a:cubicBezTo>
                  <a:pt x="52" y="76"/>
                  <a:pt x="52" y="76"/>
                  <a:pt x="52" y="76"/>
                </a:cubicBezTo>
                <a:cubicBezTo>
                  <a:pt x="52" y="76"/>
                  <a:pt x="48" y="78"/>
                  <a:pt x="39" y="78"/>
                </a:cubicBezTo>
                <a:cubicBezTo>
                  <a:pt x="29" y="78"/>
                  <a:pt x="25" y="76"/>
                  <a:pt x="25" y="76"/>
                </a:cubicBezTo>
                <a:cubicBezTo>
                  <a:pt x="24" y="67"/>
                  <a:pt x="24" y="67"/>
                  <a:pt x="24" y="67"/>
                </a:cubicBezTo>
                <a:cubicBezTo>
                  <a:pt x="14" y="62"/>
                  <a:pt x="7" y="51"/>
                  <a:pt x="7" y="39"/>
                </a:cubicBezTo>
                <a:cubicBezTo>
                  <a:pt x="7" y="21"/>
                  <a:pt x="21" y="6"/>
                  <a:pt x="39" y="6"/>
                </a:cubicBezTo>
                <a:cubicBezTo>
                  <a:pt x="56" y="6"/>
                  <a:pt x="71" y="21"/>
                  <a:pt x="71" y="39"/>
                </a:cubicBezTo>
                <a:cubicBezTo>
                  <a:pt x="71" y="51"/>
                  <a:pt x="63" y="62"/>
                  <a:pt x="53" y="67"/>
                </a:cubicBezTo>
                <a:close/>
                <a:moveTo>
                  <a:pt x="39" y="16"/>
                </a:moveTo>
                <a:cubicBezTo>
                  <a:pt x="40" y="16"/>
                  <a:pt x="41" y="15"/>
                  <a:pt x="41" y="14"/>
                </a:cubicBezTo>
                <a:cubicBezTo>
                  <a:pt x="41" y="12"/>
                  <a:pt x="40" y="11"/>
                  <a:pt x="39" y="11"/>
                </a:cubicBezTo>
                <a:cubicBezTo>
                  <a:pt x="24" y="11"/>
                  <a:pt x="12" y="24"/>
                  <a:pt x="12" y="39"/>
                </a:cubicBezTo>
                <a:cubicBezTo>
                  <a:pt x="12" y="40"/>
                  <a:pt x="12" y="41"/>
                  <a:pt x="14" y="41"/>
                </a:cubicBezTo>
                <a:cubicBezTo>
                  <a:pt x="15" y="41"/>
                  <a:pt x="16" y="40"/>
                  <a:pt x="16" y="39"/>
                </a:cubicBezTo>
                <a:cubicBezTo>
                  <a:pt x="16" y="26"/>
                  <a:pt x="26" y="16"/>
                  <a:pt x="39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5" name="Oval 116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ChangeArrowheads="1"/>
          </p:cNvSpPr>
          <p:nvPr/>
        </p:nvSpPr>
        <p:spPr bwMode="auto">
          <a:xfrm>
            <a:off x="3827732" y="2439741"/>
            <a:ext cx="684621" cy="6884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6" name="Freeform 11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3943162" y="2580733"/>
            <a:ext cx="389591" cy="329072"/>
          </a:xfrm>
          <a:custGeom>
            <a:avLst/>
            <a:gdLst>
              <a:gd name="T0" fmla="*/ 4 w 103"/>
              <a:gd name="T1" fmla="*/ 83 h 87"/>
              <a:gd name="T2" fmla="*/ 8 w 103"/>
              <a:gd name="T3" fmla="*/ 87 h 87"/>
              <a:gd name="T4" fmla="*/ 27 w 103"/>
              <a:gd name="T5" fmla="*/ 87 h 87"/>
              <a:gd name="T6" fmla="*/ 27 w 103"/>
              <a:gd name="T7" fmla="*/ 47 h 87"/>
              <a:gd name="T8" fmla="*/ 4 w 103"/>
              <a:gd name="T9" fmla="*/ 70 h 87"/>
              <a:gd name="T10" fmla="*/ 4 w 103"/>
              <a:gd name="T11" fmla="*/ 83 h 87"/>
              <a:gd name="T12" fmla="*/ 36 w 103"/>
              <a:gd name="T13" fmla="*/ 56 h 87"/>
              <a:gd name="T14" fmla="*/ 36 w 103"/>
              <a:gd name="T15" fmla="*/ 87 h 87"/>
              <a:gd name="T16" fmla="*/ 59 w 103"/>
              <a:gd name="T17" fmla="*/ 87 h 87"/>
              <a:gd name="T18" fmla="*/ 59 w 103"/>
              <a:gd name="T19" fmla="*/ 60 h 87"/>
              <a:gd name="T20" fmla="*/ 49 w 103"/>
              <a:gd name="T21" fmla="*/ 70 h 87"/>
              <a:gd name="T22" fmla="*/ 36 w 103"/>
              <a:gd name="T23" fmla="*/ 56 h 87"/>
              <a:gd name="T24" fmla="*/ 68 w 103"/>
              <a:gd name="T25" fmla="*/ 50 h 87"/>
              <a:gd name="T26" fmla="*/ 68 w 103"/>
              <a:gd name="T27" fmla="*/ 87 h 87"/>
              <a:gd name="T28" fmla="*/ 88 w 103"/>
              <a:gd name="T29" fmla="*/ 87 h 87"/>
              <a:gd name="T30" fmla="*/ 91 w 103"/>
              <a:gd name="T31" fmla="*/ 83 h 87"/>
              <a:gd name="T32" fmla="*/ 91 w 103"/>
              <a:gd name="T33" fmla="*/ 47 h 87"/>
              <a:gd name="T34" fmla="*/ 91 w 103"/>
              <a:gd name="T35" fmla="*/ 27 h 87"/>
              <a:gd name="T36" fmla="*/ 72 w 103"/>
              <a:gd name="T37" fmla="*/ 47 h 87"/>
              <a:gd name="T38" fmla="*/ 68 w 103"/>
              <a:gd name="T39" fmla="*/ 50 h 87"/>
              <a:gd name="T40" fmla="*/ 82 w 103"/>
              <a:gd name="T41" fmla="*/ 1 h 87"/>
              <a:gd name="T42" fmla="*/ 78 w 103"/>
              <a:gd name="T43" fmla="*/ 6 h 87"/>
              <a:gd name="T44" fmla="*/ 83 w 103"/>
              <a:gd name="T45" fmla="*/ 10 h 87"/>
              <a:gd name="T46" fmla="*/ 87 w 103"/>
              <a:gd name="T47" fmla="*/ 9 h 87"/>
              <a:gd name="T48" fmla="*/ 49 w 103"/>
              <a:gd name="T49" fmla="*/ 47 h 87"/>
              <a:gd name="T50" fmla="*/ 27 w 103"/>
              <a:gd name="T51" fmla="*/ 25 h 87"/>
              <a:gd name="T52" fmla="*/ 1 w 103"/>
              <a:gd name="T53" fmla="*/ 51 h 87"/>
              <a:gd name="T54" fmla="*/ 1 w 103"/>
              <a:gd name="T55" fmla="*/ 57 h 87"/>
              <a:gd name="T56" fmla="*/ 7 w 103"/>
              <a:gd name="T57" fmla="*/ 57 h 87"/>
              <a:gd name="T58" fmla="*/ 27 w 103"/>
              <a:gd name="T59" fmla="*/ 37 h 87"/>
              <a:gd name="T60" fmla="*/ 49 w 103"/>
              <a:gd name="T61" fmla="*/ 59 h 87"/>
              <a:gd name="T62" fmla="*/ 93 w 103"/>
              <a:gd name="T63" fmla="*/ 15 h 87"/>
              <a:gd name="T64" fmla="*/ 93 w 103"/>
              <a:gd name="T65" fmla="*/ 19 h 87"/>
              <a:gd name="T66" fmla="*/ 97 w 103"/>
              <a:gd name="T67" fmla="*/ 24 h 87"/>
              <a:gd name="T68" fmla="*/ 97 w 103"/>
              <a:gd name="T69" fmla="*/ 24 h 87"/>
              <a:gd name="T70" fmla="*/ 101 w 103"/>
              <a:gd name="T71" fmla="*/ 20 h 87"/>
              <a:gd name="T72" fmla="*/ 103 w 103"/>
              <a:gd name="T73" fmla="*/ 0 h 87"/>
              <a:gd name="T74" fmla="*/ 82 w 103"/>
              <a:gd name="T75" fmla="*/ 1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3" h="87">
                <a:moveTo>
                  <a:pt x="4" y="83"/>
                </a:moveTo>
                <a:cubicBezTo>
                  <a:pt x="4" y="85"/>
                  <a:pt x="6" y="87"/>
                  <a:pt x="8" y="87"/>
                </a:cubicBezTo>
                <a:cubicBezTo>
                  <a:pt x="27" y="87"/>
                  <a:pt x="27" y="87"/>
                  <a:pt x="27" y="87"/>
                </a:cubicBezTo>
                <a:cubicBezTo>
                  <a:pt x="27" y="47"/>
                  <a:pt x="27" y="47"/>
                  <a:pt x="27" y="47"/>
                </a:cubicBezTo>
                <a:cubicBezTo>
                  <a:pt x="4" y="70"/>
                  <a:pt x="4" y="70"/>
                  <a:pt x="4" y="70"/>
                </a:cubicBezTo>
                <a:lnTo>
                  <a:pt x="4" y="83"/>
                </a:lnTo>
                <a:close/>
                <a:moveTo>
                  <a:pt x="36" y="56"/>
                </a:moveTo>
                <a:cubicBezTo>
                  <a:pt x="36" y="87"/>
                  <a:pt x="36" y="87"/>
                  <a:pt x="36" y="87"/>
                </a:cubicBezTo>
                <a:cubicBezTo>
                  <a:pt x="59" y="87"/>
                  <a:pt x="59" y="87"/>
                  <a:pt x="59" y="87"/>
                </a:cubicBezTo>
                <a:cubicBezTo>
                  <a:pt x="59" y="60"/>
                  <a:pt x="59" y="60"/>
                  <a:pt x="59" y="60"/>
                </a:cubicBezTo>
                <a:cubicBezTo>
                  <a:pt x="49" y="70"/>
                  <a:pt x="49" y="70"/>
                  <a:pt x="49" y="70"/>
                </a:cubicBezTo>
                <a:lnTo>
                  <a:pt x="36" y="56"/>
                </a:lnTo>
                <a:close/>
                <a:moveTo>
                  <a:pt x="68" y="50"/>
                </a:moveTo>
                <a:cubicBezTo>
                  <a:pt x="68" y="87"/>
                  <a:pt x="68" y="87"/>
                  <a:pt x="68" y="87"/>
                </a:cubicBezTo>
                <a:cubicBezTo>
                  <a:pt x="88" y="87"/>
                  <a:pt x="88" y="87"/>
                  <a:pt x="88" y="87"/>
                </a:cubicBezTo>
                <a:cubicBezTo>
                  <a:pt x="90" y="87"/>
                  <a:pt x="91" y="85"/>
                  <a:pt x="91" y="83"/>
                </a:cubicBezTo>
                <a:cubicBezTo>
                  <a:pt x="91" y="47"/>
                  <a:pt x="91" y="47"/>
                  <a:pt x="91" y="47"/>
                </a:cubicBezTo>
                <a:cubicBezTo>
                  <a:pt x="91" y="27"/>
                  <a:pt x="91" y="27"/>
                  <a:pt x="91" y="27"/>
                </a:cubicBezTo>
                <a:cubicBezTo>
                  <a:pt x="72" y="47"/>
                  <a:pt x="72" y="47"/>
                  <a:pt x="72" y="47"/>
                </a:cubicBezTo>
                <a:lnTo>
                  <a:pt x="68" y="50"/>
                </a:lnTo>
                <a:close/>
                <a:moveTo>
                  <a:pt x="82" y="1"/>
                </a:moveTo>
                <a:cubicBezTo>
                  <a:pt x="80" y="2"/>
                  <a:pt x="78" y="4"/>
                  <a:pt x="78" y="6"/>
                </a:cubicBezTo>
                <a:cubicBezTo>
                  <a:pt x="79" y="8"/>
                  <a:pt x="81" y="10"/>
                  <a:pt x="83" y="10"/>
                </a:cubicBezTo>
                <a:cubicBezTo>
                  <a:pt x="87" y="9"/>
                  <a:pt x="87" y="9"/>
                  <a:pt x="87" y="9"/>
                </a:cubicBezTo>
                <a:cubicBezTo>
                  <a:pt x="49" y="47"/>
                  <a:pt x="49" y="47"/>
                  <a:pt x="49" y="47"/>
                </a:cubicBezTo>
                <a:cubicBezTo>
                  <a:pt x="27" y="25"/>
                  <a:pt x="27" y="25"/>
                  <a:pt x="27" y="25"/>
                </a:cubicBezTo>
                <a:cubicBezTo>
                  <a:pt x="1" y="51"/>
                  <a:pt x="1" y="51"/>
                  <a:pt x="1" y="51"/>
                </a:cubicBezTo>
                <a:cubicBezTo>
                  <a:pt x="0" y="52"/>
                  <a:pt x="0" y="55"/>
                  <a:pt x="1" y="57"/>
                </a:cubicBezTo>
                <a:cubicBezTo>
                  <a:pt x="3" y="58"/>
                  <a:pt x="5" y="58"/>
                  <a:pt x="7" y="57"/>
                </a:cubicBezTo>
                <a:cubicBezTo>
                  <a:pt x="27" y="37"/>
                  <a:pt x="27" y="37"/>
                  <a:pt x="27" y="37"/>
                </a:cubicBezTo>
                <a:cubicBezTo>
                  <a:pt x="49" y="59"/>
                  <a:pt x="49" y="59"/>
                  <a:pt x="49" y="59"/>
                </a:cubicBezTo>
                <a:cubicBezTo>
                  <a:pt x="93" y="15"/>
                  <a:pt x="93" y="15"/>
                  <a:pt x="93" y="15"/>
                </a:cubicBezTo>
                <a:cubicBezTo>
                  <a:pt x="93" y="19"/>
                  <a:pt x="93" y="19"/>
                  <a:pt x="93" y="19"/>
                </a:cubicBezTo>
                <a:cubicBezTo>
                  <a:pt x="93" y="22"/>
                  <a:pt x="94" y="24"/>
                  <a:pt x="97" y="24"/>
                </a:cubicBezTo>
                <a:cubicBezTo>
                  <a:pt x="97" y="24"/>
                  <a:pt x="97" y="24"/>
                  <a:pt x="97" y="24"/>
                </a:cubicBezTo>
                <a:cubicBezTo>
                  <a:pt x="99" y="24"/>
                  <a:pt x="101" y="22"/>
                  <a:pt x="101" y="20"/>
                </a:cubicBezTo>
                <a:cubicBezTo>
                  <a:pt x="103" y="0"/>
                  <a:pt x="103" y="0"/>
                  <a:pt x="103" y="0"/>
                </a:cubicBezTo>
                <a:lnTo>
                  <a:pt x="8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7" name="Oval 116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ChangeArrowheads="1"/>
          </p:cNvSpPr>
          <p:nvPr/>
        </p:nvSpPr>
        <p:spPr bwMode="auto">
          <a:xfrm>
            <a:off x="3710227" y="3817194"/>
            <a:ext cx="684621" cy="6884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8" name="Freeform 116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3888003" y="3953360"/>
            <a:ext cx="332855" cy="419851"/>
          </a:xfrm>
          <a:custGeom>
            <a:avLst/>
            <a:gdLst>
              <a:gd name="T0" fmla="*/ 126 w 176"/>
              <a:gd name="T1" fmla="*/ 36 h 222"/>
              <a:gd name="T2" fmla="*/ 30 w 176"/>
              <a:gd name="T3" fmla="*/ 36 h 222"/>
              <a:gd name="T4" fmla="*/ 30 w 176"/>
              <a:gd name="T5" fmla="*/ 50 h 222"/>
              <a:gd name="T6" fmla="*/ 126 w 176"/>
              <a:gd name="T7" fmla="*/ 50 h 222"/>
              <a:gd name="T8" fmla="*/ 126 w 176"/>
              <a:gd name="T9" fmla="*/ 36 h 222"/>
              <a:gd name="T10" fmla="*/ 126 w 176"/>
              <a:gd name="T11" fmla="*/ 64 h 222"/>
              <a:gd name="T12" fmla="*/ 30 w 176"/>
              <a:gd name="T13" fmla="*/ 64 h 222"/>
              <a:gd name="T14" fmla="*/ 30 w 176"/>
              <a:gd name="T15" fmla="*/ 76 h 222"/>
              <a:gd name="T16" fmla="*/ 126 w 176"/>
              <a:gd name="T17" fmla="*/ 76 h 222"/>
              <a:gd name="T18" fmla="*/ 126 w 176"/>
              <a:gd name="T19" fmla="*/ 64 h 222"/>
              <a:gd name="T20" fmla="*/ 156 w 176"/>
              <a:gd name="T21" fmla="*/ 18 h 222"/>
              <a:gd name="T22" fmla="*/ 156 w 176"/>
              <a:gd name="T23" fmla="*/ 0 h 222"/>
              <a:gd name="T24" fmla="*/ 0 w 176"/>
              <a:gd name="T25" fmla="*/ 0 h 222"/>
              <a:gd name="T26" fmla="*/ 0 w 176"/>
              <a:gd name="T27" fmla="*/ 202 h 222"/>
              <a:gd name="T28" fmla="*/ 18 w 176"/>
              <a:gd name="T29" fmla="*/ 202 h 222"/>
              <a:gd name="T30" fmla="*/ 18 w 176"/>
              <a:gd name="T31" fmla="*/ 222 h 222"/>
              <a:gd name="T32" fmla="*/ 176 w 176"/>
              <a:gd name="T33" fmla="*/ 222 h 222"/>
              <a:gd name="T34" fmla="*/ 176 w 176"/>
              <a:gd name="T35" fmla="*/ 18 h 222"/>
              <a:gd name="T36" fmla="*/ 156 w 176"/>
              <a:gd name="T37" fmla="*/ 18 h 222"/>
              <a:gd name="T38" fmla="*/ 10 w 176"/>
              <a:gd name="T39" fmla="*/ 190 h 222"/>
              <a:gd name="T40" fmla="*/ 10 w 176"/>
              <a:gd name="T41" fmla="*/ 10 h 222"/>
              <a:gd name="T42" fmla="*/ 144 w 176"/>
              <a:gd name="T43" fmla="*/ 10 h 222"/>
              <a:gd name="T44" fmla="*/ 144 w 176"/>
              <a:gd name="T45" fmla="*/ 144 h 222"/>
              <a:gd name="T46" fmla="*/ 98 w 176"/>
              <a:gd name="T47" fmla="*/ 144 h 222"/>
              <a:gd name="T48" fmla="*/ 98 w 176"/>
              <a:gd name="T49" fmla="*/ 190 h 222"/>
              <a:gd name="T50" fmla="*/ 10 w 176"/>
              <a:gd name="T51" fmla="*/ 190 h 222"/>
              <a:gd name="T52" fmla="*/ 164 w 176"/>
              <a:gd name="T53" fmla="*/ 210 h 222"/>
              <a:gd name="T54" fmla="*/ 30 w 176"/>
              <a:gd name="T55" fmla="*/ 210 h 222"/>
              <a:gd name="T56" fmla="*/ 30 w 176"/>
              <a:gd name="T57" fmla="*/ 202 h 222"/>
              <a:gd name="T58" fmla="*/ 104 w 176"/>
              <a:gd name="T59" fmla="*/ 202 h 222"/>
              <a:gd name="T60" fmla="*/ 156 w 176"/>
              <a:gd name="T61" fmla="*/ 150 h 222"/>
              <a:gd name="T62" fmla="*/ 156 w 176"/>
              <a:gd name="T63" fmla="*/ 30 h 222"/>
              <a:gd name="T64" fmla="*/ 164 w 176"/>
              <a:gd name="T65" fmla="*/ 30 h 222"/>
              <a:gd name="T66" fmla="*/ 164 w 176"/>
              <a:gd name="T67" fmla="*/ 210 h 222"/>
              <a:gd name="T68" fmla="*/ 30 w 176"/>
              <a:gd name="T69" fmla="*/ 130 h 222"/>
              <a:gd name="T70" fmla="*/ 78 w 176"/>
              <a:gd name="T71" fmla="*/ 130 h 222"/>
              <a:gd name="T72" fmla="*/ 78 w 176"/>
              <a:gd name="T73" fmla="*/ 118 h 222"/>
              <a:gd name="T74" fmla="*/ 30 w 176"/>
              <a:gd name="T75" fmla="*/ 118 h 222"/>
              <a:gd name="T76" fmla="*/ 30 w 176"/>
              <a:gd name="T77" fmla="*/ 130 h 222"/>
              <a:gd name="T78" fmla="*/ 126 w 176"/>
              <a:gd name="T79" fmla="*/ 90 h 222"/>
              <a:gd name="T80" fmla="*/ 30 w 176"/>
              <a:gd name="T81" fmla="*/ 90 h 222"/>
              <a:gd name="T82" fmla="*/ 30 w 176"/>
              <a:gd name="T83" fmla="*/ 104 h 222"/>
              <a:gd name="T84" fmla="*/ 126 w 176"/>
              <a:gd name="T85" fmla="*/ 104 h 222"/>
              <a:gd name="T86" fmla="*/ 126 w 176"/>
              <a:gd name="T87" fmla="*/ 9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222">
                <a:moveTo>
                  <a:pt x="126" y="36"/>
                </a:moveTo>
                <a:lnTo>
                  <a:pt x="30" y="36"/>
                </a:lnTo>
                <a:lnTo>
                  <a:pt x="30" y="50"/>
                </a:lnTo>
                <a:lnTo>
                  <a:pt x="126" y="50"/>
                </a:lnTo>
                <a:lnTo>
                  <a:pt x="126" y="36"/>
                </a:lnTo>
                <a:close/>
                <a:moveTo>
                  <a:pt x="126" y="64"/>
                </a:moveTo>
                <a:lnTo>
                  <a:pt x="30" y="64"/>
                </a:lnTo>
                <a:lnTo>
                  <a:pt x="30" y="76"/>
                </a:lnTo>
                <a:lnTo>
                  <a:pt x="126" y="76"/>
                </a:lnTo>
                <a:lnTo>
                  <a:pt x="126" y="64"/>
                </a:lnTo>
                <a:close/>
                <a:moveTo>
                  <a:pt x="156" y="18"/>
                </a:moveTo>
                <a:lnTo>
                  <a:pt x="156" y="0"/>
                </a:lnTo>
                <a:lnTo>
                  <a:pt x="0" y="0"/>
                </a:lnTo>
                <a:lnTo>
                  <a:pt x="0" y="202"/>
                </a:lnTo>
                <a:lnTo>
                  <a:pt x="18" y="202"/>
                </a:lnTo>
                <a:lnTo>
                  <a:pt x="18" y="222"/>
                </a:lnTo>
                <a:lnTo>
                  <a:pt x="176" y="222"/>
                </a:lnTo>
                <a:lnTo>
                  <a:pt x="176" y="18"/>
                </a:lnTo>
                <a:lnTo>
                  <a:pt x="156" y="18"/>
                </a:lnTo>
                <a:close/>
                <a:moveTo>
                  <a:pt x="10" y="190"/>
                </a:moveTo>
                <a:lnTo>
                  <a:pt x="10" y="10"/>
                </a:lnTo>
                <a:lnTo>
                  <a:pt x="144" y="10"/>
                </a:lnTo>
                <a:lnTo>
                  <a:pt x="144" y="144"/>
                </a:lnTo>
                <a:lnTo>
                  <a:pt x="98" y="144"/>
                </a:lnTo>
                <a:lnTo>
                  <a:pt x="98" y="190"/>
                </a:lnTo>
                <a:lnTo>
                  <a:pt x="10" y="190"/>
                </a:lnTo>
                <a:close/>
                <a:moveTo>
                  <a:pt x="164" y="210"/>
                </a:moveTo>
                <a:lnTo>
                  <a:pt x="30" y="210"/>
                </a:lnTo>
                <a:lnTo>
                  <a:pt x="30" y="202"/>
                </a:lnTo>
                <a:lnTo>
                  <a:pt x="104" y="202"/>
                </a:lnTo>
                <a:lnTo>
                  <a:pt x="156" y="150"/>
                </a:lnTo>
                <a:lnTo>
                  <a:pt x="156" y="30"/>
                </a:lnTo>
                <a:lnTo>
                  <a:pt x="164" y="30"/>
                </a:lnTo>
                <a:lnTo>
                  <a:pt x="164" y="210"/>
                </a:lnTo>
                <a:close/>
                <a:moveTo>
                  <a:pt x="30" y="130"/>
                </a:moveTo>
                <a:lnTo>
                  <a:pt x="78" y="130"/>
                </a:lnTo>
                <a:lnTo>
                  <a:pt x="78" y="118"/>
                </a:lnTo>
                <a:lnTo>
                  <a:pt x="30" y="118"/>
                </a:lnTo>
                <a:lnTo>
                  <a:pt x="30" y="130"/>
                </a:lnTo>
                <a:close/>
                <a:moveTo>
                  <a:pt x="126" y="90"/>
                </a:moveTo>
                <a:lnTo>
                  <a:pt x="30" y="90"/>
                </a:lnTo>
                <a:lnTo>
                  <a:pt x="30" y="104"/>
                </a:lnTo>
                <a:lnTo>
                  <a:pt x="126" y="104"/>
                </a:lnTo>
                <a:lnTo>
                  <a:pt x="126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1" name="Freeform 116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2634277" y="5644129"/>
            <a:ext cx="349876" cy="397156"/>
          </a:xfrm>
          <a:custGeom>
            <a:avLst/>
            <a:gdLst>
              <a:gd name="T0" fmla="*/ 90 w 93"/>
              <a:gd name="T1" fmla="*/ 4 h 105"/>
              <a:gd name="T2" fmla="*/ 79 w 93"/>
              <a:gd name="T3" fmla="*/ 4 h 105"/>
              <a:gd name="T4" fmla="*/ 76 w 93"/>
              <a:gd name="T5" fmla="*/ 0 h 105"/>
              <a:gd name="T6" fmla="*/ 20 w 93"/>
              <a:gd name="T7" fmla="*/ 0 h 105"/>
              <a:gd name="T8" fmla="*/ 17 w 93"/>
              <a:gd name="T9" fmla="*/ 4 h 105"/>
              <a:gd name="T10" fmla="*/ 3 w 93"/>
              <a:gd name="T11" fmla="*/ 4 h 105"/>
              <a:gd name="T12" fmla="*/ 0 w 93"/>
              <a:gd name="T13" fmla="*/ 7 h 105"/>
              <a:gd name="T14" fmla="*/ 0 w 93"/>
              <a:gd name="T15" fmla="*/ 20 h 105"/>
              <a:gd name="T16" fmla="*/ 42 w 93"/>
              <a:gd name="T17" fmla="*/ 59 h 105"/>
              <a:gd name="T18" fmla="*/ 42 w 93"/>
              <a:gd name="T19" fmla="*/ 80 h 105"/>
              <a:gd name="T20" fmla="*/ 25 w 93"/>
              <a:gd name="T21" fmla="*/ 85 h 105"/>
              <a:gd name="T22" fmla="*/ 23 w 93"/>
              <a:gd name="T23" fmla="*/ 87 h 105"/>
              <a:gd name="T24" fmla="*/ 23 w 93"/>
              <a:gd name="T25" fmla="*/ 90 h 105"/>
              <a:gd name="T26" fmla="*/ 20 w 93"/>
              <a:gd name="T27" fmla="*/ 93 h 105"/>
              <a:gd name="T28" fmla="*/ 17 w 93"/>
              <a:gd name="T29" fmla="*/ 96 h 105"/>
              <a:gd name="T30" fmla="*/ 17 w 93"/>
              <a:gd name="T31" fmla="*/ 101 h 105"/>
              <a:gd name="T32" fmla="*/ 20 w 93"/>
              <a:gd name="T33" fmla="*/ 105 h 105"/>
              <a:gd name="T34" fmla="*/ 73 w 93"/>
              <a:gd name="T35" fmla="*/ 105 h 105"/>
              <a:gd name="T36" fmla="*/ 76 w 93"/>
              <a:gd name="T37" fmla="*/ 101 h 105"/>
              <a:gd name="T38" fmla="*/ 76 w 93"/>
              <a:gd name="T39" fmla="*/ 96 h 105"/>
              <a:gd name="T40" fmla="*/ 73 w 93"/>
              <a:gd name="T41" fmla="*/ 93 h 105"/>
              <a:gd name="T42" fmla="*/ 70 w 93"/>
              <a:gd name="T43" fmla="*/ 90 h 105"/>
              <a:gd name="T44" fmla="*/ 70 w 93"/>
              <a:gd name="T45" fmla="*/ 87 h 105"/>
              <a:gd name="T46" fmla="*/ 68 w 93"/>
              <a:gd name="T47" fmla="*/ 85 h 105"/>
              <a:gd name="T48" fmla="*/ 52 w 93"/>
              <a:gd name="T49" fmla="*/ 80 h 105"/>
              <a:gd name="T50" fmla="*/ 52 w 93"/>
              <a:gd name="T51" fmla="*/ 59 h 105"/>
              <a:gd name="T52" fmla="*/ 93 w 93"/>
              <a:gd name="T53" fmla="*/ 20 h 105"/>
              <a:gd name="T54" fmla="*/ 93 w 93"/>
              <a:gd name="T55" fmla="*/ 7 h 105"/>
              <a:gd name="T56" fmla="*/ 90 w 93"/>
              <a:gd name="T57" fmla="*/ 4 h 105"/>
              <a:gd name="T58" fmla="*/ 6 w 93"/>
              <a:gd name="T59" fmla="*/ 18 h 105"/>
              <a:gd name="T60" fmla="*/ 6 w 93"/>
              <a:gd name="T61" fmla="*/ 14 h 105"/>
              <a:gd name="T62" fmla="*/ 10 w 93"/>
              <a:gd name="T63" fmla="*/ 11 h 105"/>
              <a:gd name="T64" fmla="*/ 18 w 93"/>
              <a:gd name="T65" fmla="*/ 11 h 105"/>
              <a:gd name="T66" fmla="*/ 23 w 93"/>
              <a:gd name="T67" fmla="*/ 39 h 105"/>
              <a:gd name="T68" fmla="*/ 6 w 93"/>
              <a:gd name="T69" fmla="*/ 18 h 105"/>
              <a:gd name="T70" fmla="*/ 87 w 93"/>
              <a:gd name="T71" fmla="*/ 18 h 105"/>
              <a:gd name="T72" fmla="*/ 70 w 93"/>
              <a:gd name="T73" fmla="*/ 39 h 105"/>
              <a:gd name="T74" fmla="*/ 76 w 93"/>
              <a:gd name="T75" fmla="*/ 11 h 105"/>
              <a:gd name="T76" fmla="*/ 84 w 93"/>
              <a:gd name="T77" fmla="*/ 11 h 105"/>
              <a:gd name="T78" fmla="*/ 87 w 93"/>
              <a:gd name="T79" fmla="*/ 14 h 105"/>
              <a:gd name="T80" fmla="*/ 87 w 93"/>
              <a:gd name="T81" fmla="*/ 18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3" h="105">
                <a:moveTo>
                  <a:pt x="90" y="4"/>
                </a:moveTo>
                <a:cubicBezTo>
                  <a:pt x="79" y="4"/>
                  <a:pt x="79" y="4"/>
                  <a:pt x="79" y="4"/>
                </a:cubicBezTo>
                <a:cubicBezTo>
                  <a:pt x="77" y="4"/>
                  <a:pt x="76" y="2"/>
                  <a:pt x="76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9" y="0"/>
                  <a:pt x="17" y="2"/>
                  <a:pt x="17" y="4"/>
                </a:cubicBez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5"/>
                  <a:pt x="0" y="7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8"/>
                  <a:pt x="29" y="54"/>
                  <a:pt x="42" y="59"/>
                </a:cubicBezTo>
                <a:cubicBezTo>
                  <a:pt x="42" y="80"/>
                  <a:pt x="42" y="80"/>
                  <a:pt x="42" y="80"/>
                </a:cubicBezTo>
                <a:cubicBezTo>
                  <a:pt x="42" y="80"/>
                  <a:pt x="32" y="81"/>
                  <a:pt x="25" y="85"/>
                </a:cubicBezTo>
                <a:cubicBezTo>
                  <a:pt x="24" y="85"/>
                  <a:pt x="23" y="86"/>
                  <a:pt x="23" y="87"/>
                </a:cubicBezTo>
                <a:cubicBezTo>
                  <a:pt x="23" y="90"/>
                  <a:pt x="23" y="90"/>
                  <a:pt x="23" y="90"/>
                </a:cubicBezTo>
                <a:cubicBezTo>
                  <a:pt x="23" y="91"/>
                  <a:pt x="22" y="93"/>
                  <a:pt x="20" y="93"/>
                </a:cubicBezTo>
                <a:cubicBezTo>
                  <a:pt x="19" y="93"/>
                  <a:pt x="17" y="94"/>
                  <a:pt x="17" y="96"/>
                </a:cubicBezTo>
                <a:cubicBezTo>
                  <a:pt x="17" y="101"/>
                  <a:pt x="17" y="101"/>
                  <a:pt x="17" y="101"/>
                </a:cubicBezTo>
                <a:cubicBezTo>
                  <a:pt x="17" y="103"/>
                  <a:pt x="19" y="105"/>
                  <a:pt x="20" y="105"/>
                </a:cubicBezTo>
                <a:cubicBezTo>
                  <a:pt x="73" y="105"/>
                  <a:pt x="73" y="105"/>
                  <a:pt x="73" y="105"/>
                </a:cubicBezTo>
                <a:cubicBezTo>
                  <a:pt x="75" y="105"/>
                  <a:pt x="76" y="103"/>
                  <a:pt x="76" y="101"/>
                </a:cubicBezTo>
                <a:cubicBezTo>
                  <a:pt x="76" y="96"/>
                  <a:pt x="76" y="96"/>
                  <a:pt x="76" y="96"/>
                </a:cubicBezTo>
                <a:cubicBezTo>
                  <a:pt x="76" y="94"/>
                  <a:pt x="75" y="93"/>
                  <a:pt x="73" y="93"/>
                </a:cubicBezTo>
                <a:cubicBezTo>
                  <a:pt x="71" y="93"/>
                  <a:pt x="70" y="91"/>
                  <a:pt x="70" y="90"/>
                </a:cubicBezTo>
                <a:cubicBezTo>
                  <a:pt x="70" y="87"/>
                  <a:pt x="70" y="87"/>
                  <a:pt x="70" y="87"/>
                </a:cubicBezTo>
                <a:cubicBezTo>
                  <a:pt x="70" y="86"/>
                  <a:pt x="69" y="85"/>
                  <a:pt x="68" y="85"/>
                </a:cubicBezTo>
                <a:cubicBezTo>
                  <a:pt x="61" y="81"/>
                  <a:pt x="52" y="80"/>
                  <a:pt x="52" y="80"/>
                </a:cubicBezTo>
                <a:cubicBezTo>
                  <a:pt x="52" y="59"/>
                  <a:pt x="52" y="59"/>
                  <a:pt x="52" y="59"/>
                </a:cubicBezTo>
                <a:cubicBezTo>
                  <a:pt x="64" y="54"/>
                  <a:pt x="93" y="38"/>
                  <a:pt x="93" y="20"/>
                </a:cubicBezTo>
                <a:cubicBezTo>
                  <a:pt x="93" y="7"/>
                  <a:pt x="93" y="7"/>
                  <a:pt x="93" y="7"/>
                </a:cubicBezTo>
                <a:cubicBezTo>
                  <a:pt x="93" y="5"/>
                  <a:pt x="92" y="4"/>
                  <a:pt x="90" y="4"/>
                </a:cubicBezTo>
                <a:close/>
                <a:moveTo>
                  <a:pt x="6" y="18"/>
                </a:moveTo>
                <a:cubicBezTo>
                  <a:pt x="6" y="14"/>
                  <a:pt x="6" y="14"/>
                  <a:pt x="6" y="14"/>
                </a:cubicBezTo>
                <a:cubicBezTo>
                  <a:pt x="6" y="12"/>
                  <a:pt x="8" y="11"/>
                  <a:pt x="10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30"/>
                  <a:pt x="23" y="39"/>
                </a:cubicBezTo>
                <a:cubicBezTo>
                  <a:pt x="23" y="39"/>
                  <a:pt x="6" y="32"/>
                  <a:pt x="6" y="18"/>
                </a:cubicBezTo>
                <a:close/>
                <a:moveTo>
                  <a:pt x="87" y="18"/>
                </a:moveTo>
                <a:cubicBezTo>
                  <a:pt x="87" y="32"/>
                  <a:pt x="70" y="39"/>
                  <a:pt x="70" y="39"/>
                </a:cubicBezTo>
                <a:cubicBezTo>
                  <a:pt x="75" y="30"/>
                  <a:pt x="76" y="11"/>
                  <a:pt x="76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6" y="11"/>
                  <a:pt x="87" y="12"/>
                  <a:pt x="87" y="14"/>
                </a:cubicBezTo>
                <a:lnTo>
                  <a:pt x="87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4" name="TextBox 66"/>
          <p:cNvSpPr txBox="1"/>
          <p:nvPr/>
        </p:nvSpPr>
        <p:spPr>
          <a:xfrm>
            <a:off x="8201026" y="3933613"/>
            <a:ext cx="365696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根据市场订单组建生产线</a:t>
            </a:r>
          </a:p>
        </p:txBody>
      </p:sp>
      <p:sp>
        <p:nvSpPr>
          <p:cNvPr id="47" name="TextBox 66"/>
          <p:cNvSpPr txBox="1"/>
          <p:nvPr/>
        </p:nvSpPr>
        <p:spPr>
          <a:xfrm>
            <a:off x="8028306" y="2295313"/>
            <a:ext cx="36144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8323">
              <a:lnSpc>
                <a:spcPct val="120000"/>
              </a:lnSpc>
              <a:defRPr/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产品发布及小批量试制验证测试稳定性并同时改进</a:t>
            </a:r>
            <a:endParaRPr lang="zh-CN" altLang="en-US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lt"/>
            </a:endParaRPr>
          </a:p>
        </p:txBody>
      </p:sp>
      <p:sp>
        <p:nvSpPr>
          <p:cNvPr id="50" name="TextBox 66"/>
          <p:cNvSpPr txBox="1"/>
          <p:nvPr/>
        </p:nvSpPr>
        <p:spPr>
          <a:xfrm>
            <a:off x="6130347" y="1284442"/>
            <a:ext cx="47519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初次融资，试验样机完成</a:t>
            </a:r>
          </a:p>
        </p:txBody>
      </p:sp>
      <p:sp>
        <p:nvSpPr>
          <p:cNvPr id="56" name="TextBox 66"/>
          <p:cNvSpPr txBox="1"/>
          <p:nvPr/>
        </p:nvSpPr>
        <p:spPr>
          <a:xfrm>
            <a:off x="6292215" y="5467773"/>
            <a:ext cx="3484880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推出不同层级的新品</a:t>
            </a:r>
          </a:p>
          <a:p>
            <a:pPr defTabSz="10667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及各层级的换代品</a:t>
            </a:r>
            <a:endParaRPr lang="zh-CN" altLang="en-US" sz="2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7" name="TextBox 6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150235" y="1235499"/>
            <a:ext cx="334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第一步（</a:t>
            </a:r>
            <a:r>
              <a:rPr lang="en-US" altLang="zh-CN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个月）</a:t>
            </a:r>
          </a:p>
        </p:txBody>
      </p:sp>
      <p:sp>
        <p:nvSpPr>
          <p:cNvPr id="58" name="TextBox 6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4577715" y="2520739"/>
            <a:ext cx="347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第二步（</a:t>
            </a:r>
            <a:r>
              <a:rPr lang="en-US" altLang="zh-CN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4—6</a:t>
            </a: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个月）</a:t>
            </a:r>
            <a:endParaRPr lang="id-ID" altLang="en-US" sz="28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TextBox 6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4458971" y="3910754"/>
            <a:ext cx="3590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第三步（</a:t>
            </a:r>
            <a:r>
              <a:rPr lang="en-US" altLang="zh-CN" sz="28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8—12</a:t>
            </a:r>
            <a:r>
              <a:rPr lang="zh-CN" altLang="en-US" sz="28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个月）</a:t>
            </a:r>
            <a:endParaRPr lang="id-ID" altLang="en-US" sz="28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TextBox 6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210197" y="5589879"/>
            <a:ext cx="3288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第四步</a:t>
            </a:r>
            <a:r>
              <a:rPr lang="en-US" altLang="zh-CN" sz="28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(2—5</a:t>
            </a:r>
            <a:r>
              <a:rPr lang="zh-CN" altLang="en-US" sz="28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6575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3099" y="256237"/>
            <a:ext cx="6327244" cy="6346371"/>
          </a:xfrm>
          <a:prstGeom prst="rect">
            <a:avLst/>
          </a:prstGeom>
        </p:spPr>
      </p:pic>
      <p:sp>
        <p:nvSpPr>
          <p:cNvPr id="3" name="文本框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874046" y="2547324"/>
            <a:ext cx="47515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 YOU</a:t>
            </a:r>
          </a:p>
        </p:txBody>
      </p:sp>
      <p:sp>
        <p:nvSpPr>
          <p:cNvPr id="4" name="TextBox 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2358743" y="3592066"/>
            <a:ext cx="7795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Terahertz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平安和谐路，太赫伴你行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!</a:t>
            </a:r>
          </a:p>
        </p:txBody>
      </p:sp>
      <p:cxnSp>
        <p:nvCxnSpPr>
          <p:cNvPr id="5" name="直接连接符 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3759631" y="3509620"/>
            <a:ext cx="5254172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843570">
            <a:off x="5390147" y="1817193"/>
            <a:ext cx="1407695" cy="5676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9270508">
            <a:off x="5822528" y="1570153"/>
            <a:ext cx="542933" cy="107777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1821866">
            <a:off x="5822528" y="1566144"/>
            <a:ext cx="542933" cy="1077776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 rot="5400000">
            <a:off x="5943933" y="1455838"/>
            <a:ext cx="300124" cy="1288857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  <a:alpha val="34000"/>
                  </a:schemeClr>
                </a:gs>
                <a:gs pos="40000">
                  <a:schemeClr val="bg1"/>
                </a:gs>
                <a:gs pos="65000">
                  <a:schemeClr val="bg1"/>
                </a:gs>
                <a:gs pos="100000">
                  <a:schemeClr val="bg1">
                    <a:alpha val="2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6400800" y="1817192"/>
            <a:ext cx="84221" cy="842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5554579" y="2162098"/>
            <a:ext cx="84221" cy="842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9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-1008030" y="3747317"/>
            <a:ext cx="4896051" cy="4903560"/>
          </a:xfrm>
          <a:prstGeom prst="rect">
            <a:avLst/>
          </a:prstGeom>
        </p:spPr>
      </p:pic>
      <p:pic>
        <p:nvPicPr>
          <p:cNvPr id="3" name="图片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322911">
            <a:off x="9245396" y="-964108"/>
            <a:ext cx="4243307" cy="4249815"/>
          </a:xfrm>
          <a:prstGeom prst="rect">
            <a:avLst/>
          </a:prstGeom>
        </p:spPr>
      </p:pic>
      <p:sp>
        <p:nvSpPr>
          <p:cNvPr id="4" name="Shape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4477608" y="27455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  </a:t>
            </a:r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lt"/>
              </a:rPr>
              <a:t>产品介绍</a:t>
            </a:r>
          </a:p>
        </p:txBody>
      </p:sp>
      <p:cxnSp>
        <p:nvCxnSpPr>
          <p:cNvPr id="6" name="直接连接符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477608" y="1099839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1782340" y="2812205"/>
            <a:ext cx="3339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oboto Thin"/>
              </a:rPr>
              <a:t>宇宙的第三只眼    </a:t>
            </a:r>
          </a:p>
        </p:txBody>
      </p:sp>
      <p:cxnSp>
        <p:nvCxnSpPr>
          <p:cNvPr id="13" name="直接连接符 1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1722543" y="3367795"/>
            <a:ext cx="3459059" cy="11939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1215095" y="2285442"/>
            <a:ext cx="435719" cy="437205"/>
            <a:chOff x="7990829" y="4601438"/>
            <a:chExt cx="500962" cy="502672"/>
          </a:xfrm>
          <a:solidFill>
            <a:schemeClr val="bg1"/>
          </a:solidFill>
        </p:grpSpPr>
        <p:sp>
          <p:nvSpPr>
            <p:cNvPr id="15" name="Freeform 62"/>
            <p:cNvSpPr>
              <a:spLocks noEditPoints="1"/>
            </p:cNvSpPr>
            <p:nvPr/>
          </p:nvSpPr>
          <p:spPr bwMode="auto">
            <a:xfrm>
              <a:off x="7990829" y="4601438"/>
              <a:ext cx="500962" cy="502672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63"/>
            <p:cNvSpPr>
              <a:spLocks noEditPoints="1"/>
            </p:cNvSpPr>
            <p:nvPr/>
          </p:nvSpPr>
          <p:spPr bwMode="auto">
            <a:xfrm>
              <a:off x="8166935" y="4779254"/>
              <a:ext cx="148750" cy="14704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8" name="直接连接符 1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5039361" y="4040073"/>
            <a:ext cx="3197079" cy="46167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6191251" y="2853161"/>
            <a:ext cx="458219" cy="447960"/>
            <a:chOff x="9030368" y="6644611"/>
            <a:chExt cx="458218" cy="447960"/>
          </a:xfrm>
          <a:solidFill>
            <a:schemeClr val="bg1"/>
          </a:solidFill>
        </p:grpSpPr>
        <p:sp>
          <p:nvSpPr>
            <p:cNvPr id="23" name="Freeform 129"/>
            <p:cNvSpPr>
              <a:spLocks noEditPoints="1"/>
            </p:cNvSpPr>
            <p:nvPr/>
          </p:nvSpPr>
          <p:spPr bwMode="auto">
            <a:xfrm>
              <a:off x="9264606" y="6892528"/>
              <a:ext cx="223980" cy="200043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30"/>
            <p:cNvSpPr>
              <a:spLocks noEditPoints="1"/>
            </p:cNvSpPr>
            <p:nvPr/>
          </p:nvSpPr>
          <p:spPr bwMode="auto">
            <a:xfrm>
              <a:off x="9030368" y="6644611"/>
              <a:ext cx="213721" cy="212011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1"/>
            <p:cNvSpPr>
              <a:spLocks noEditPoints="1"/>
            </p:cNvSpPr>
            <p:nvPr/>
          </p:nvSpPr>
          <p:spPr bwMode="auto">
            <a:xfrm>
              <a:off x="9037207" y="6673677"/>
              <a:ext cx="418893" cy="396666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8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9842919" y="5323629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6444522" y="4501758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3048153" y="3654657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2" name="Freeform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11468521" y="3842861"/>
            <a:ext cx="382988" cy="420603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1" name="椭圆 40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0" y="4732844"/>
            <a:ext cx="2743200" cy="2743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969447" y="5707997"/>
            <a:ext cx="714976" cy="615311"/>
            <a:chOff x="991664" y="1168922"/>
            <a:chExt cx="1336757" cy="1150416"/>
          </a:xfrm>
          <a:solidFill>
            <a:schemeClr val="bg1"/>
          </a:solidFill>
        </p:grpSpPr>
        <p:grpSp>
          <p:nvGrpSpPr>
            <p:cNvPr id="43" name="Group 4"/>
            <p:cNvGrpSpPr>
              <a:grpSpLocks noChangeAspect="1"/>
            </p:cNvGrpSpPr>
            <p:nvPr/>
          </p:nvGrpSpPr>
          <p:grpSpPr bwMode="auto">
            <a:xfrm>
              <a:off x="991664" y="1170787"/>
              <a:ext cx="837136" cy="1148551"/>
              <a:chOff x="3089" y="1131"/>
              <a:chExt cx="1500" cy="2058"/>
            </a:xfrm>
            <a:grpFill/>
          </p:grpSpPr>
          <p:sp>
            <p:nvSpPr>
              <p:cNvPr id="54" name="Freeform 5"/>
              <p:cNvSpPr/>
              <p:nvPr/>
            </p:nvSpPr>
            <p:spPr bwMode="auto">
              <a:xfrm>
                <a:off x="3827" y="1162"/>
                <a:ext cx="21" cy="1996"/>
              </a:xfrm>
              <a:custGeom>
                <a:avLst/>
                <a:gdLst>
                  <a:gd name="T0" fmla="*/ 5 w 9"/>
                  <a:gd name="T1" fmla="*/ 842 h 842"/>
                  <a:gd name="T2" fmla="*/ 0 w 9"/>
                  <a:gd name="T3" fmla="*/ 838 h 842"/>
                  <a:gd name="T4" fmla="*/ 0 w 9"/>
                  <a:gd name="T5" fmla="*/ 4 h 842"/>
                  <a:gd name="T6" fmla="*/ 5 w 9"/>
                  <a:gd name="T7" fmla="*/ 0 h 842"/>
                  <a:gd name="T8" fmla="*/ 9 w 9"/>
                  <a:gd name="T9" fmla="*/ 4 h 842"/>
                  <a:gd name="T10" fmla="*/ 9 w 9"/>
                  <a:gd name="T11" fmla="*/ 838 h 842"/>
                  <a:gd name="T12" fmla="*/ 5 w 9"/>
                  <a:gd name="T13" fmla="*/ 842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842">
                    <a:moveTo>
                      <a:pt x="5" y="842"/>
                    </a:moveTo>
                    <a:cubicBezTo>
                      <a:pt x="2" y="842"/>
                      <a:pt x="0" y="840"/>
                      <a:pt x="0" y="83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7" y="0"/>
                      <a:pt x="9" y="2"/>
                      <a:pt x="9" y="4"/>
                    </a:cubicBezTo>
                    <a:cubicBezTo>
                      <a:pt x="9" y="838"/>
                      <a:pt x="9" y="838"/>
                      <a:pt x="9" y="838"/>
                    </a:cubicBezTo>
                    <a:cubicBezTo>
                      <a:pt x="9" y="840"/>
                      <a:pt x="7" y="842"/>
                      <a:pt x="5" y="8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6"/>
              <p:cNvSpPr/>
              <p:nvPr/>
            </p:nvSpPr>
            <p:spPr bwMode="auto">
              <a:xfrm>
                <a:off x="3343" y="1404"/>
                <a:ext cx="1158" cy="1157"/>
              </a:xfrm>
              <a:custGeom>
                <a:avLst/>
                <a:gdLst>
                  <a:gd name="T0" fmla="*/ 483 w 488"/>
                  <a:gd name="T1" fmla="*/ 488 h 488"/>
                  <a:gd name="T2" fmla="*/ 480 w 488"/>
                  <a:gd name="T3" fmla="*/ 487 h 488"/>
                  <a:gd name="T4" fmla="*/ 1 w 488"/>
                  <a:gd name="T5" fmla="*/ 8 h 488"/>
                  <a:gd name="T6" fmla="*/ 1 w 488"/>
                  <a:gd name="T7" fmla="*/ 2 h 488"/>
                  <a:gd name="T8" fmla="*/ 8 w 488"/>
                  <a:gd name="T9" fmla="*/ 2 h 488"/>
                  <a:gd name="T10" fmla="*/ 486 w 488"/>
                  <a:gd name="T11" fmla="*/ 481 h 488"/>
                  <a:gd name="T12" fmla="*/ 486 w 488"/>
                  <a:gd name="T13" fmla="*/ 487 h 488"/>
                  <a:gd name="T14" fmla="*/ 483 w 488"/>
                  <a:gd name="T15" fmla="*/ 488 h 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8" h="488">
                    <a:moveTo>
                      <a:pt x="483" y="488"/>
                    </a:moveTo>
                    <a:cubicBezTo>
                      <a:pt x="482" y="488"/>
                      <a:pt x="481" y="488"/>
                      <a:pt x="480" y="48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6"/>
                      <a:pt x="0" y="4"/>
                      <a:pt x="1" y="2"/>
                    </a:cubicBezTo>
                    <a:cubicBezTo>
                      <a:pt x="3" y="0"/>
                      <a:pt x="6" y="0"/>
                      <a:pt x="8" y="2"/>
                    </a:cubicBezTo>
                    <a:cubicBezTo>
                      <a:pt x="486" y="481"/>
                      <a:pt x="486" y="481"/>
                      <a:pt x="486" y="481"/>
                    </a:cubicBezTo>
                    <a:cubicBezTo>
                      <a:pt x="488" y="482"/>
                      <a:pt x="488" y="485"/>
                      <a:pt x="486" y="487"/>
                    </a:cubicBezTo>
                    <a:cubicBezTo>
                      <a:pt x="485" y="488"/>
                      <a:pt x="484" y="488"/>
                      <a:pt x="483" y="4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7"/>
              <p:cNvSpPr/>
              <p:nvPr/>
            </p:nvSpPr>
            <p:spPr bwMode="auto">
              <a:xfrm>
                <a:off x="3827" y="2539"/>
                <a:ext cx="674" cy="619"/>
              </a:xfrm>
              <a:custGeom>
                <a:avLst/>
                <a:gdLst>
                  <a:gd name="T0" fmla="*/ 5 w 284"/>
                  <a:gd name="T1" fmla="*/ 261 h 261"/>
                  <a:gd name="T2" fmla="*/ 2 w 284"/>
                  <a:gd name="T3" fmla="*/ 260 h 261"/>
                  <a:gd name="T4" fmla="*/ 2 w 284"/>
                  <a:gd name="T5" fmla="*/ 254 h 261"/>
                  <a:gd name="T6" fmla="*/ 276 w 284"/>
                  <a:gd name="T7" fmla="*/ 2 h 261"/>
                  <a:gd name="T8" fmla="*/ 282 w 284"/>
                  <a:gd name="T9" fmla="*/ 2 h 261"/>
                  <a:gd name="T10" fmla="*/ 282 w 284"/>
                  <a:gd name="T11" fmla="*/ 8 h 261"/>
                  <a:gd name="T12" fmla="*/ 8 w 284"/>
                  <a:gd name="T13" fmla="*/ 260 h 261"/>
                  <a:gd name="T14" fmla="*/ 5 w 284"/>
                  <a:gd name="T15" fmla="*/ 26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4" h="261">
                    <a:moveTo>
                      <a:pt x="5" y="261"/>
                    </a:moveTo>
                    <a:cubicBezTo>
                      <a:pt x="4" y="261"/>
                      <a:pt x="2" y="261"/>
                      <a:pt x="2" y="260"/>
                    </a:cubicBezTo>
                    <a:cubicBezTo>
                      <a:pt x="0" y="258"/>
                      <a:pt x="0" y="255"/>
                      <a:pt x="2" y="254"/>
                    </a:cubicBezTo>
                    <a:cubicBezTo>
                      <a:pt x="276" y="2"/>
                      <a:pt x="276" y="2"/>
                      <a:pt x="276" y="2"/>
                    </a:cubicBezTo>
                    <a:cubicBezTo>
                      <a:pt x="278" y="0"/>
                      <a:pt x="281" y="0"/>
                      <a:pt x="282" y="2"/>
                    </a:cubicBezTo>
                    <a:cubicBezTo>
                      <a:pt x="284" y="4"/>
                      <a:pt x="284" y="6"/>
                      <a:pt x="282" y="8"/>
                    </a:cubicBezTo>
                    <a:cubicBezTo>
                      <a:pt x="8" y="260"/>
                      <a:pt x="8" y="260"/>
                      <a:pt x="8" y="260"/>
                    </a:cubicBezTo>
                    <a:cubicBezTo>
                      <a:pt x="7" y="261"/>
                      <a:pt x="6" y="261"/>
                      <a:pt x="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8"/>
              <p:cNvSpPr/>
              <p:nvPr/>
            </p:nvSpPr>
            <p:spPr bwMode="auto">
              <a:xfrm>
                <a:off x="3827" y="1160"/>
                <a:ext cx="674" cy="1401"/>
              </a:xfrm>
              <a:custGeom>
                <a:avLst/>
                <a:gdLst>
                  <a:gd name="T0" fmla="*/ 279 w 284"/>
                  <a:gd name="T1" fmla="*/ 591 h 591"/>
                  <a:gd name="T2" fmla="*/ 275 w 284"/>
                  <a:gd name="T3" fmla="*/ 589 h 591"/>
                  <a:gd name="T4" fmla="*/ 1 w 284"/>
                  <a:gd name="T5" fmla="*/ 7 h 591"/>
                  <a:gd name="T6" fmla="*/ 3 w 284"/>
                  <a:gd name="T7" fmla="*/ 1 h 591"/>
                  <a:gd name="T8" fmla="*/ 9 w 284"/>
                  <a:gd name="T9" fmla="*/ 3 h 591"/>
                  <a:gd name="T10" fmla="*/ 283 w 284"/>
                  <a:gd name="T11" fmla="*/ 585 h 591"/>
                  <a:gd name="T12" fmla="*/ 281 w 284"/>
                  <a:gd name="T13" fmla="*/ 591 h 591"/>
                  <a:gd name="T14" fmla="*/ 279 w 284"/>
                  <a:gd name="T15" fmla="*/ 59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4" h="591">
                    <a:moveTo>
                      <a:pt x="279" y="591"/>
                    </a:moveTo>
                    <a:cubicBezTo>
                      <a:pt x="278" y="591"/>
                      <a:pt x="276" y="590"/>
                      <a:pt x="275" y="589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1" y="2"/>
                      <a:pt x="3" y="1"/>
                    </a:cubicBezTo>
                    <a:cubicBezTo>
                      <a:pt x="5" y="0"/>
                      <a:pt x="8" y="1"/>
                      <a:pt x="9" y="3"/>
                    </a:cubicBezTo>
                    <a:cubicBezTo>
                      <a:pt x="283" y="585"/>
                      <a:pt x="283" y="585"/>
                      <a:pt x="283" y="585"/>
                    </a:cubicBezTo>
                    <a:cubicBezTo>
                      <a:pt x="284" y="587"/>
                      <a:pt x="283" y="590"/>
                      <a:pt x="281" y="591"/>
                    </a:cubicBezTo>
                    <a:cubicBezTo>
                      <a:pt x="281" y="591"/>
                      <a:pt x="280" y="591"/>
                      <a:pt x="279" y="5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3827" y="1404"/>
                <a:ext cx="508" cy="1754"/>
              </a:xfrm>
              <a:custGeom>
                <a:avLst/>
                <a:gdLst>
                  <a:gd name="T0" fmla="*/ 5 w 214"/>
                  <a:gd name="T1" fmla="*/ 740 h 740"/>
                  <a:gd name="T2" fmla="*/ 4 w 214"/>
                  <a:gd name="T3" fmla="*/ 740 h 740"/>
                  <a:gd name="T4" fmla="*/ 1 w 214"/>
                  <a:gd name="T5" fmla="*/ 735 h 740"/>
                  <a:gd name="T6" fmla="*/ 205 w 214"/>
                  <a:gd name="T7" fmla="*/ 4 h 740"/>
                  <a:gd name="T8" fmla="*/ 210 w 214"/>
                  <a:gd name="T9" fmla="*/ 1 h 740"/>
                  <a:gd name="T10" fmla="*/ 213 w 214"/>
                  <a:gd name="T11" fmla="*/ 6 h 740"/>
                  <a:gd name="T12" fmla="*/ 9 w 214"/>
                  <a:gd name="T13" fmla="*/ 737 h 740"/>
                  <a:gd name="T14" fmla="*/ 5 w 214"/>
                  <a:gd name="T15" fmla="*/ 740 h 7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740">
                    <a:moveTo>
                      <a:pt x="5" y="740"/>
                    </a:moveTo>
                    <a:cubicBezTo>
                      <a:pt x="4" y="740"/>
                      <a:pt x="4" y="740"/>
                      <a:pt x="4" y="740"/>
                    </a:cubicBezTo>
                    <a:cubicBezTo>
                      <a:pt x="1" y="740"/>
                      <a:pt x="0" y="737"/>
                      <a:pt x="1" y="735"/>
                    </a:cubicBezTo>
                    <a:cubicBezTo>
                      <a:pt x="205" y="4"/>
                      <a:pt x="205" y="4"/>
                      <a:pt x="205" y="4"/>
                    </a:cubicBezTo>
                    <a:cubicBezTo>
                      <a:pt x="206" y="2"/>
                      <a:pt x="208" y="0"/>
                      <a:pt x="210" y="1"/>
                    </a:cubicBezTo>
                    <a:cubicBezTo>
                      <a:pt x="213" y="1"/>
                      <a:pt x="214" y="4"/>
                      <a:pt x="213" y="6"/>
                    </a:cubicBezTo>
                    <a:cubicBezTo>
                      <a:pt x="9" y="737"/>
                      <a:pt x="9" y="737"/>
                      <a:pt x="9" y="737"/>
                    </a:cubicBezTo>
                    <a:cubicBezTo>
                      <a:pt x="8" y="739"/>
                      <a:pt x="7" y="740"/>
                      <a:pt x="5" y="7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10"/>
              <p:cNvSpPr>
                <a:spLocks noEditPoints="1"/>
              </p:cNvSpPr>
              <p:nvPr/>
            </p:nvSpPr>
            <p:spPr bwMode="auto">
              <a:xfrm>
                <a:off x="3089" y="1131"/>
                <a:ext cx="1500" cy="2058"/>
              </a:xfrm>
              <a:custGeom>
                <a:avLst/>
                <a:gdLst>
                  <a:gd name="T0" fmla="*/ 316 w 632"/>
                  <a:gd name="T1" fmla="*/ 868 h 868"/>
                  <a:gd name="T2" fmla="*/ 174 w 632"/>
                  <a:gd name="T3" fmla="*/ 828 h 868"/>
                  <a:gd name="T4" fmla="*/ 76 w 632"/>
                  <a:gd name="T5" fmla="*/ 724 h 868"/>
                  <a:gd name="T6" fmla="*/ 18 w 632"/>
                  <a:gd name="T7" fmla="*/ 584 h 868"/>
                  <a:gd name="T8" fmla="*/ 0 w 632"/>
                  <a:gd name="T9" fmla="*/ 430 h 868"/>
                  <a:gd name="T10" fmla="*/ 18 w 632"/>
                  <a:gd name="T11" fmla="*/ 277 h 868"/>
                  <a:gd name="T12" fmla="*/ 77 w 632"/>
                  <a:gd name="T13" fmla="*/ 139 h 868"/>
                  <a:gd name="T14" fmla="*/ 175 w 632"/>
                  <a:gd name="T15" fmla="*/ 39 h 868"/>
                  <a:gd name="T16" fmla="*/ 316 w 632"/>
                  <a:gd name="T17" fmla="*/ 0 h 868"/>
                  <a:gd name="T18" fmla="*/ 456 w 632"/>
                  <a:gd name="T19" fmla="*/ 39 h 868"/>
                  <a:gd name="T20" fmla="*/ 555 w 632"/>
                  <a:gd name="T21" fmla="*/ 139 h 868"/>
                  <a:gd name="T22" fmla="*/ 613 w 632"/>
                  <a:gd name="T23" fmla="*/ 277 h 868"/>
                  <a:gd name="T24" fmla="*/ 632 w 632"/>
                  <a:gd name="T25" fmla="*/ 430 h 868"/>
                  <a:gd name="T26" fmla="*/ 613 w 632"/>
                  <a:gd name="T27" fmla="*/ 584 h 868"/>
                  <a:gd name="T28" fmla="*/ 556 w 632"/>
                  <a:gd name="T29" fmla="*/ 724 h 868"/>
                  <a:gd name="T30" fmla="*/ 457 w 632"/>
                  <a:gd name="T31" fmla="*/ 828 h 868"/>
                  <a:gd name="T32" fmla="*/ 316 w 632"/>
                  <a:gd name="T33" fmla="*/ 868 h 868"/>
                  <a:gd name="T34" fmla="*/ 316 w 632"/>
                  <a:gd name="T35" fmla="*/ 35 h 868"/>
                  <a:gd name="T36" fmla="*/ 194 w 632"/>
                  <a:gd name="T37" fmla="*/ 68 h 868"/>
                  <a:gd name="T38" fmla="*/ 106 w 632"/>
                  <a:gd name="T39" fmla="*/ 158 h 868"/>
                  <a:gd name="T40" fmla="*/ 52 w 632"/>
                  <a:gd name="T41" fmla="*/ 285 h 868"/>
                  <a:gd name="T42" fmla="*/ 34 w 632"/>
                  <a:gd name="T43" fmla="*/ 430 h 868"/>
                  <a:gd name="T44" fmla="*/ 52 w 632"/>
                  <a:gd name="T45" fmla="*/ 576 h 868"/>
                  <a:gd name="T46" fmla="*/ 105 w 632"/>
                  <a:gd name="T47" fmla="*/ 706 h 868"/>
                  <a:gd name="T48" fmla="*/ 193 w 632"/>
                  <a:gd name="T49" fmla="*/ 799 h 868"/>
                  <a:gd name="T50" fmla="*/ 316 w 632"/>
                  <a:gd name="T51" fmla="*/ 834 h 868"/>
                  <a:gd name="T52" fmla="*/ 438 w 632"/>
                  <a:gd name="T53" fmla="*/ 799 h 868"/>
                  <a:gd name="T54" fmla="*/ 526 w 632"/>
                  <a:gd name="T55" fmla="*/ 706 h 868"/>
                  <a:gd name="T56" fmla="*/ 579 w 632"/>
                  <a:gd name="T57" fmla="*/ 576 h 868"/>
                  <a:gd name="T58" fmla="*/ 597 w 632"/>
                  <a:gd name="T59" fmla="*/ 430 h 868"/>
                  <a:gd name="T60" fmla="*/ 579 w 632"/>
                  <a:gd name="T61" fmla="*/ 285 h 868"/>
                  <a:gd name="T62" fmla="*/ 526 w 632"/>
                  <a:gd name="T63" fmla="*/ 158 h 868"/>
                  <a:gd name="T64" fmla="*/ 437 w 632"/>
                  <a:gd name="T65" fmla="*/ 68 h 868"/>
                  <a:gd name="T66" fmla="*/ 316 w 632"/>
                  <a:gd name="T67" fmla="*/ 35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2" h="868">
                    <a:moveTo>
                      <a:pt x="316" y="868"/>
                    </a:moveTo>
                    <a:cubicBezTo>
                      <a:pt x="261" y="868"/>
                      <a:pt x="214" y="855"/>
                      <a:pt x="174" y="828"/>
                    </a:cubicBezTo>
                    <a:cubicBezTo>
                      <a:pt x="134" y="802"/>
                      <a:pt x="101" y="767"/>
                      <a:pt x="76" y="724"/>
                    </a:cubicBezTo>
                    <a:cubicBezTo>
                      <a:pt x="50" y="683"/>
                      <a:pt x="31" y="636"/>
                      <a:pt x="18" y="584"/>
                    </a:cubicBezTo>
                    <a:cubicBezTo>
                      <a:pt x="6" y="533"/>
                      <a:pt x="0" y="481"/>
                      <a:pt x="0" y="430"/>
                    </a:cubicBezTo>
                    <a:cubicBezTo>
                      <a:pt x="0" y="378"/>
                      <a:pt x="6" y="327"/>
                      <a:pt x="18" y="277"/>
                    </a:cubicBezTo>
                    <a:cubicBezTo>
                      <a:pt x="31" y="226"/>
                      <a:pt x="51" y="180"/>
                      <a:pt x="77" y="139"/>
                    </a:cubicBezTo>
                    <a:cubicBezTo>
                      <a:pt x="103" y="98"/>
                      <a:pt x="136" y="64"/>
                      <a:pt x="175" y="39"/>
                    </a:cubicBezTo>
                    <a:cubicBezTo>
                      <a:pt x="215" y="13"/>
                      <a:pt x="263" y="0"/>
                      <a:pt x="316" y="0"/>
                    </a:cubicBezTo>
                    <a:cubicBezTo>
                      <a:pt x="369" y="0"/>
                      <a:pt x="416" y="13"/>
                      <a:pt x="456" y="39"/>
                    </a:cubicBezTo>
                    <a:cubicBezTo>
                      <a:pt x="496" y="64"/>
                      <a:pt x="529" y="98"/>
                      <a:pt x="555" y="139"/>
                    </a:cubicBezTo>
                    <a:cubicBezTo>
                      <a:pt x="581" y="180"/>
                      <a:pt x="601" y="226"/>
                      <a:pt x="613" y="277"/>
                    </a:cubicBezTo>
                    <a:cubicBezTo>
                      <a:pt x="626" y="327"/>
                      <a:pt x="632" y="378"/>
                      <a:pt x="632" y="430"/>
                    </a:cubicBezTo>
                    <a:cubicBezTo>
                      <a:pt x="632" y="481"/>
                      <a:pt x="626" y="533"/>
                      <a:pt x="613" y="584"/>
                    </a:cubicBezTo>
                    <a:cubicBezTo>
                      <a:pt x="601" y="635"/>
                      <a:pt x="581" y="683"/>
                      <a:pt x="556" y="724"/>
                    </a:cubicBezTo>
                    <a:cubicBezTo>
                      <a:pt x="530" y="767"/>
                      <a:pt x="497" y="802"/>
                      <a:pt x="457" y="828"/>
                    </a:cubicBezTo>
                    <a:cubicBezTo>
                      <a:pt x="417" y="855"/>
                      <a:pt x="369" y="868"/>
                      <a:pt x="316" y="868"/>
                    </a:cubicBezTo>
                    <a:close/>
                    <a:moveTo>
                      <a:pt x="316" y="35"/>
                    </a:moveTo>
                    <a:cubicBezTo>
                      <a:pt x="269" y="35"/>
                      <a:pt x="228" y="46"/>
                      <a:pt x="194" y="68"/>
                    </a:cubicBezTo>
                    <a:cubicBezTo>
                      <a:pt x="159" y="91"/>
                      <a:pt x="130" y="121"/>
                      <a:pt x="106" y="158"/>
                    </a:cubicBezTo>
                    <a:cubicBezTo>
                      <a:pt x="82" y="195"/>
                      <a:pt x="64" y="238"/>
                      <a:pt x="52" y="285"/>
                    </a:cubicBezTo>
                    <a:cubicBezTo>
                      <a:pt x="40" y="333"/>
                      <a:pt x="34" y="381"/>
                      <a:pt x="34" y="430"/>
                    </a:cubicBezTo>
                    <a:cubicBezTo>
                      <a:pt x="34" y="478"/>
                      <a:pt x="40" y="527"/>
                      <a:pt x="52" y="576"/>
                    </a:cubicBezTo>
                    <a:cubicBezTo>
                      <a:pt x="64" y="624"/>
                      <a:pt x="82" y="668"/>
                      <a:pt x="105" y="706"/>
                    </a:cubicBezTo>
                    <a:cubicBezTo>
                      <a:pt x="129" y="744"/>
                      <a:pt x="158" y="776"/>
                      <a:pt x="193" y="799"/>
                    </a:cubicBezTo>
                    <a:cubicBezTo>
                      <a:pt x="227" y="822"/>
                      <a:pt x="268" y="834"/>
                      <a:pt x="316" y="834"/>
                    </a:cubicBezTo>
                    <a:cubicBezTo>
                      <a:pt x="362" y="834"/>
                      <a:pt x="403" y="822"/>
                      <a:pt x="438" y="799"/>
                    </a:cubicBezTo>
                    <a:cubicBezTo>
                      <a:pt x="474" y="776"/>
                      <a:pt x="503" y="744"/>
                      <a:pt x="526" y="706"/>
                    </a:cubicBezTo>
                    <a:cubicBezTo>
                      <a:pt x="550" y="668"/>
                      <a:pt x="568" y="624"/>
                      <a:pt x="579" y="576"/>
                    </a:cubicBezTo>
                    <a:cubicBezTo>
                      <a:pt x="591" y="527"/>
                      <a:pt x="597" y="478"/>
                      <a:pt x="597" y="430"/>
                    </a:cubicBezTo>
                    <a:cubicBezTo>
                      <a:pt x="597" y="381"/>
                      <a:pt x="591" y="333"/>
                      <a:pt x="579" y="285"/>
                    </a:cubicBezTo>
                    <a:cubicBezTo>
                      <a:pt x="568" y="238"/>
                      <a:pt x="550" y="195"/>
                      <a:pt x="526" y="158"/>
                    </a:cubicBezTo>
                    <a:cubicBezTo>
                      <a:pt x="502" y="121"/>
                      <a:pt x="472" y="91"/>
                      <a:pt x="437" y="68"/>
                    </a:cubicBezTo>
                    <a:cubicBezTo>
                      <a:pt x="403" y="46"/>
                      <a:pt x="362" y="35"/>
                      <a:pt x="31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Oval 11"/>
              <p:cNvSpPr>
                <a:spLocks noChangeArrowheads="1"/>
              </p:cNvSpPr>
              <p:nvPr/>
            </p:nvSpPr>
            <p:spPr bwMode="auto">
              <a:xfrm>
                <a:off x="3784" y="1845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Oval 12"/>
              <p:cNvSpPr>
                <a:spLocks noChangeArrowheads="1"/>
              </p:cNvSpPr>
              <p:nvPr/>
            </p:nvSpPr>
            <p:spPr bwMode="auto">
              <a:xfrm>
                <a:off x="4131" y="1852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Oval 13"/>
              <p:cNvSpPr>
                <a:spLocks noChangeArrowheads="1"/>
              </p:cNvSpPr>
              <p:nvPr/>
            </p:nvSpPr>
            <p:spPr bwMode="auto">
              <a:xfrm>
                <a:off x="4055" y="2120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Oval 14"/>
              <p:cNvSpPr>
                <a:spLocks noChangeArrowheads="1"/>
              </p:cNvSpPr>
              <p:nvPr/>
            </p:nvSpPr>
            <p:spPr bwMode="auto">
              <a:xfrm>
                <a:off x="3528" y="2629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4109" y="2795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Oval 16"/>
              <p:cNvSpPr>
                <a:spLocks noChangeArrowheads="1"/>
              </p:cNvSpPr>
              <p:nvPr/>
            </p:nvSpPr>
            <p:spPr bwMode="auto">
              <a:xfrm>
                <a:off x="3473" y="1544"/>
                <a:ext cx="110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44" name="Group 19"/>
            <p:cNvGrpSpPr>
              <a:grpSpLocks noChangeAspect="1"/>
            </p:cNvGrpSpPr>
            <p:nvPr/>
          </p:nvGrpSpPr>
          <p:grpSpPr bwMode="auto">
            <a:xfrm>
              <a:off x="1872563" y="1168922"/>
              <a:ext cx="455858" cy="1145929"/>
              <a:chOff x="3442" y="1157"/>
              <a:chExt cx="798" cy="2006"/>
            </a:xfrm>
            <a:grpFill/>
          </p:grpSpPr>
          <p:sp>
            <p:nvSpPr>
              <p:cNvPr id="45" name="Freeform 20"/>
              <p:cNvSpPr/>
              <p:nvPr/>
            </p:nvSpPr>
            <p:spPr bwMode="auto">
              <a:xfrm>
                <a:off x="4176" y="1188"/>
                <a:ext cx="19" cy="1944"/>
              </a:xfrm>
              <a:custGeom>
                <a:avLst/>
                <a:gdLst>
                  <a:gd name="T0" fmla="*/ 4 w 8"/>
                  <a:gd name="T1" fmla="*/ 820 h 820"/>
                  <a:gd name="T2" fmla="*/ 0 w 8"/>
                  <a:gd name="T3" fmla="*/ 816 h 820"/>
                  <a:gd name="T4" fmla="*/ 0 w 8"/>
                  <a:gd name="T5" fmla="*/ 5 h 820"/>
                  <a:gd name="T6" fmla="*/ 4 w 8"/>
                  <a:gd name="T7" fmla="*/ 0 h 820"/>
                  <a:gd name="T8" fmla="*/ 8 w 8"/>
                  <a:gd name="T9" fmla="*/ 5 h 820"/>
                  <a:gd name="T10" fmla="*/ 8 w 8"/>
                  <a:gd name="T11" fmla="*/ 816 h 820"/>
                  <a:gd name="T12" fmla="*/ 4 w 8"/>
                  <a:gd name="T13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20">
                    <a:moveTo>
                      <a:pt x="4" y="820"/>
                    </a:moveTo>
                    <a:cubicBezTo>
                      <a:pt x="2" y="820"/>
                      <a:pt x="0" y="818"/>
                      <a:pt x="0" y="81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5"/>
                    </a:cubicBezTo>
                    <a:cubicBezTo>
                      <a:pt x="8" y="816"/>
                      <a:pt x="8" y="816"/>
                      <a:pt x="8" y="816"/>
                    </a:cubicBezTo>
                    <a:cubicBezTo>
                      <a:pt x="8" y="818"/>
                      <a:pt x="7" y="820"/>
                      <a:pt x="4" y="8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1"/>
              <p:cNvSpPr/>
              <p:nvPr/>
            </p:nvSpPr>
            <p:spPr bwMode="auto">
              <a:xfrm>
                <a:off x="3814" y="1188"/>
                <a:ext cx="383" cy="363"/>
              </a:xfrm>
              <a:custGeom>
                <a:avLst/>
                <a:gdLst>
                  <a:gd name="T0" fmla="*/ 4 w 161"/>
                  <a:gd name="T1" fmla="*/ 153 h 153"/>
                  <a:gd name="T2" fmla="*/ 1 w 161"/>
                  <a:gd name="T3" fmla="*/ 152 h 153"/>
                  <a:gd name="T4" fmla="*/ 1 w 161"/>
                  <a:gd name="T5" fmla="*/ 146 h 153"/>
                  <a:gd name="T6" fmla="*/ 153 w 161"/>
                  <a:gd name="T7" fmla="*/ 2 h 153"/>
                  <a:gd name="T8" fmla="*/ 159 w 161"/>
                  <a:gd name="T9" fmla="*/ 2 h 153"/>
                  <a:gd name="T10" fmla="*/ 159 w 161"/>
                  <a:gd name="T11" fmla="*/ 8 h 153"/>
                  <a:gd name="T12" fmla="*/ 7 w 161"/>
                  <a:gd name="T13" fmla="*/ 152 h 153"/>
                  <a:gd name="T14" fmla="*/ 4 w 161"/>
                  <a:gd name="T15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153">
                    <a:moveTo>
                      <a:pt x="4" y="153"/>
                    </a:moveTo>
                    <a:cubicBezTo>
                      <a:pt x="3" y="153"/>
                      <a:pt x="2" y="153"/>
                      <a:pt x="1" y="152"/>
                    </a:cubicBezTo>
                    <a:cubicBezTo>
                      <a:pt x="0" y="150"/>
                      <a:pt x="0" y="147"/>
                      <a:pt x="1" y="146"/>
                    </a:cubicBezTo>
                    <a:cubicBezTo>
                      <a:pt x="153" y="2"/>
                      <a:pt x="153" y="2"/>
                      <a:pt x="153" y="2"/>
                    </a:cubicBezTo>
                    <a:cubicBezTo>
                      <a:pt x="155" y="0"/>
                      <a:pt x="158" y="0"/>
                      <a:pt x="159" y="2"/>
                    </a:cubicBezTo>
                    <a:cubicBezTo>
                      <a:pt x="161" y="4"/>
                      <a:pt x="161" y="6"/>
                      <a:pt x="159" y="8"/>
                    </a:cubicBezTo>
                    <a:cubicBezTo>
                      <a:pt x="7" y="152"/>
                      <a:pt x="7" y="152"/>
                      <a:pt x="7" y="152"/>
                    </a:cubicBezTo>
                    <a:cubicBezTo>
                      <a:pt x="7" y="153"/>
                      <a:pt x="5" y="153"/>
                      <a:pt x="4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2"/>
              <p:cNvSpPr/>
              <p:nvPr/>
            </p:nvSpPr>
            <p:spPr bwMode="auto">
              <a:xfrm>
                <a:off x="3473" y="1188"/>
                <a:ext cx="362" cy="363"/>
              </a:xfrm>
              <a:custGeom>
                <a:avLst/>
                <a:gdLst>
                  <a:gd name="T0" fmla="*/ 147 w 152"/>
                  <a:gd name="T1" fmla="*/ 153 h 153"/>
                  <a:gd name="T2" fmla="*/ 144 w 152"/>
                  <a:gd name="T3" fmla="*/ 152 h 153"/>
                  <a:gd name="T4" fmla="*/ 2 w 152"/>
                  <a:gd name="T5" fmla="*/ 8 h 153"/>
                  <a:gd name="T6" fmla="*/ 2 w 152"/>
                  <a:gd name="T7" fmla="*/ 2 h 153"/>
                  <a:gd name="T8" fmla="*/ 8 w 152"/>
                  <a:gd name="T9" fmla="*/ 2 h 153"/>
                  <a:gd name="T10" fmla="*/ 151 w 152"/>
                  <a:gd name="T11" fmla="*/ 146 h 153"/>
                  <a:gd name="T12" fmla="*/ 150 w 152"/>
                  <a:gd name="T13" fmla="*/ 152 h 153"/>
                  <a:gd name="T14" fmla="*/ 147 w 152"/>
                  <a:gd name="T15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2" h="153">
                    <a:moveTo>
                      <a:pt x="147" y="153"/>
                    </a:moveTo>
                    <a:cubicBezTo>
                      <a:pt x="146" y="153"/>
                      <a:pt x="145" y="153"/>
                      <a:pt x="144" y="15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6"/>
                      <a:pt x="0" y="3"/>
                      <a:pt x="2" y="2"/>
                    </a:cubicBezTo>
                    <a:cubicBezTo>
                      <a:pt x="4" y="0"/>
                      <a:pt x="6" y="0"/>
                      <a:pt x="8" y="2"/>
                    </a:cubicBezTo>
                    <a:cubicBezTo>
                      <a:pt x="151" y="146"/>
                      <a:pt x="151" y="146"/>
                      <a:pt x="151" y="146"/>
                    </a:cubicBezTo>
                    <a:cubicBezTo>
                      <a:pt x="152" y="148"/>
                      <a:pt x="152" y="150"/>
                      <a:pt x="150" y="152"/>
                    </a:cubicBezTo>
                    <a:cubicBezTo>
                      <a:pt x="150" y="153"/>
                      <a:pt x="149" y="153"/>
                      <a:pt x="147" y="1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3"/>
              <p:cNvSpPr/>
              <p:nvPr/>
            </p:nvSpPr>
            <p:spPr bwMode="auto">
              <a:xfrm>
                <a:off x="3814" y="1188"/>
                <a:ext cx="383" cy="1944"/>
              </a:xfrm>
              <a:custGeom>
                <a:avLst/>
                <a:gdLst>
                  <a:gd name="T0" fmla="*/ 4 w 161"/>
                  <a:gd name="T1" fmla="*/ 820 h 820"/>
                  <a:gd name="T2" fmla="*/ 4 w 161"/>
                  <a:gd name="T3" fmla="*/ 820 h 820"/>
                  <a:gd name="T4" fmla="*/ 0 w 161"/>
                  <a:gd name="T5" fmla="*/ 815 h 820"/>
                  <a:gd name="T6" fmla="*/ 152 w 161"/>
                  <a:gd name="T7" fmla="*/ 4 h 820"/>
                  <a:gd name="T8" fmla="*/ 157 w 161"/>
                  <a:gd name="T9" fmla="*/ 1 h 820"/>
                  <a:gd name="T10" fmla="*/ 160 w 161"/>
                  <a:gd name="T11" fmla="*/ 6 h 820"/>
                  <a:gd name="T12" fmla="*/ 9 w 161"/>
                  <a:gd name="T13" fmla="*/ 816 h 820"/>
                  <a:gd name="T14" fmla="*/ 4 w 161"/>
                  <a:gd name="T15" fmla="*/ 820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820">
                    <a:moveTo>
                      <a:pt x="4" y="820"/>
                    </a:moveTo>
                    <a:cubicBezTo>
                      <a:pt x="4" y="820"/>
                      <a:pt x="4" y="820"/>
                      <a:pt x="4" y="820"/>
                    </a:cubicBezTo>
                    <a:cubicBezTo>
                      <a:pt x="1" y="819"/>
                      <a:pt x="0" y="817"/>
                      <a:pt x="0" y="815"/>
                    </a:cubicBezTo>
                    <a:cubicBezTo>
                      <a:pt x="152" y="4"/>
                      <a:pt x="152" y="4"/>
                      <a:pt x="152" y="4"/>
                    </a:cubicBezTo>
                    <a:cubicBezTo>
                      <a:pt x="152" y="2"/>
                      <a:pt x="155" y="0"/>
                      <a:pt x="157" y="1"/>
                    </a:cubicBezTo>
                    <a:cubicBezTo>
                      <a:pt x="159" y="1"/>
                      <a:pt x="161" y="3"/>
                      <a:pt x="160" y="6"/>
                    </a:cubicBezTo>
                    <a:cubicBezTo>
                      <a:pt x="9" y="816"/>
                      <a:pt x="9" y="816"/>
                      <a:pt x="9" y="816"/>
                    </a:cubicBezTo>
                    <a:cubicBezTo>
                      <a:pt x="8" y="818"/>
                      <a:pt x="6" y="820"/>
                      <a:pt x="4" y="8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24"/>
              <p:cNvSpPr/>
              <p:nvPr/>
            </p:nvSpPr>
            <p:spPr bwMode="auto">
              <a:xfrm>
                <a:off x="3814" y="1529"/>
                <a:ext cx="383" cy="1603"/>
              </a:xfrm>
              <a:custGeom>
                <a:avLst/>
                <a:gdLst>
                  <a:gd name="T0" fmla="*/ 156 w 161"/>
                  <a:gd name="T1" fmla="*/ 676 h 676"/>
                  <a:gd name="T2" fmla="*/ 152 w 161"/>
                  <a:gd name="T3" fmla="*/ 673 h 676"/>
                  <a:gd name="T4" fmla="*/ 0 w 161"/>
                  <a:gd name="T5" fmla="*/ 6 h 676"/>
                  <a:gd name="T6" fmla="*/ 3 w 161"/>
                  <a:gd name="T7" fmla="*/ 1 h 676"/>
                  <a:gd name="T8" fmla="*/ 9 w 161"/>
                  <a:gd name="T9" fmla="*/ 4 h 676"/>
                  <a:gd name="T10" fmla="*/ 160 w 161"/>
                  <a:gd name="T11" fmla="*/ 671 h 676"/>
                  <a:gd name="T12" fmla="*/ 157 w 161"/>
                  <a:gd name="T13" fmla="*/ 676 h 676"/>
                  <a:gd name="T14" fmla="*/ 156 w 161"/>
                  <a:gd name="T15" fmla="*/ 676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676">
                    <a:moveTo>
                      <a:pt x="156" y="676"/>
                    </a:moveTo>
                    <a:cubicBezTo>
                      <a:pt x="154" y="676"/>
                      <a:pt x="152" y="675"/>
                      <a:pt x="152" y="673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4"/>
                      <a:pt x="1" y="1"/>
                      <a:pt x="3" y="1"/>
                    </a:cubicBezTo>
                    <a:cubicBezTo>
                      <a:pt x="6" y="0"/>
                      <a:pt x="8" y="2"/>
                      <a:pt x="9" y="4"/>
                    </a:cubicBezTo>
                    <a:cubicBezTo>
                      <a:pt x="160" y="671"/>
                      <a:pt x="160" y="671"/>
                      <a:pt x="160" y="671"/>
                    </a:cubicBezTo>
                    <a:cubicBezTo>
                      <a:pt x="161" y="673"/>
                      <a:pt x="159" y="675"/>
                      <a:pt x="157" y="676"/>
                    </a:cubicBezTo>
                    <a:cubicBezTo>
                      <a:pt x="157" y="676"/>
                      <a:pt x="156" y="676"/>
                      <a:pt x="156" y="6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25"/>
              <p:cNvSpPr/>
              <p:nvPr/>
            </p:nvSpPr>
            <p:spPr bwMode="auto">
              <a:xfrm>
                <a:off x="3442" y="1157"/>
                <a:ext cx="786" cy="2006"/>
              </a:xfrm>
              <a:custGeom>
                <a:avLst/>
                <a:gdLst>
                  <a:gd name="T0" fmla="*/ 312 w 330"/>
                  <a:gd name="T1" fmla="*/ 846 h 846"/>
                  <a:gd name="T2" fmla="*/ 160 w 330"/>
                  <a:gd name="T3" fmla="*/ 846 h 846"/>
                  <a:gd name="T4" fmla="*/ 143 w 330"/>
                  <a:gd name="T5" fmla="*/ 829 h 846"/>
                  <a:gd name="T6" fmla="*/ 143 w 330"/>
                  <a:gd name="T7" fmla="*/ 179 h 846"/>
                  <a:gd name="T8" fmla="*/ 18 w 330"/>
                  <a:gd name="T9" fmla="*/ 179 h 846"/>
                  <a:gd name="T10" fmla="*/ 0 w 330"/>
                  <a:gd name="T11" fmla="*/ 162 h 846"/>
                  <a:gd name="T12" fmla="*/ 0 w 330"/>
                  <a:gd name="T13" fmla="*/ 18 h 846"/>
                  <a:gd name="T14" fmla="*/ 18 w 330"/>
                  <a:gd name="T15" fmla="*/ 0 h 846"/>
                  <a:gd name="T16" fmla="*/ 312 w 330"/>
                  <a:gd name="T17" fmla="*/ 0 h 846"/>
                  <a:gd name="T18" fmla="*/ 330 w 330"/>
                  <a:gd name="T19" fmla="*/ 18 h 846"/>
                  <a:gd name="T20" fmla="*/ 312 w 330"/>
                  <a:gd name="T21" fmla="*/ 35 h 846"/>
                  <a:gd name="T22" fmla="*/ 35 w 330"/>
                  <a:gd name="T23" fmla="*/ 35 h 846"/>
                  <a:gd name="T24" fmla="*/ 35 w 330"/>
                  <a:gd name="T25" fmla="*/ 144 h 846"/>
                  <a:gd name="T26" fmla="*/ 160 w 330"/>
                  <a:gd name="T27" fmla="*/ 144 h 846"/>
                  <a:gd name="T28" fmla="*/ 178 w 330"/>
                  <a:gd name="T29" fmla="*/ 162 h 846"/>
                  <a:gd name="T30" fmla="*/ 178 w 330"/>
                  <a:gd name="T31" fmla="*/ 811 h 846"/>
                  <a:gd name="T32" fmla="*/ 312 w 330"/>
                  <a:gd name="T33" fmla="*/ 811 h 846"/>
                  <a:gd name="T34" fmla="*/ 330 w 330"/>
                  <a:gd name="T35" fmla="*/ 829 h 846"/>
                  <a:gd name="T36" fmla="*/ 312 w 330"/>
                  <a:gd name="T37" fmla="*/ 846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0" h="846">
                    <a:moveTo>
                      <a:pt x="312" y="846"/>
                    </a:moveTo>
                    <a:cubicBezTo>
                      <a:pt x="160" y="846"/>
                      <a:pt x="160" y="846"/>
                      <a:pt x="160" y="846"/>
                    </a:cubicBezTo>
                    <a:cubicBezTo>
                      <a:pt x="151" y="846"/>
                      <a:pt x="143" y="838"/>
                      <a:pt x="143" y="829"/>
                    </a:cubicBezTo>
                    <a:cubicBezTo>
                      <a:pt x="143" y="179"/>
                      <a:pt x="143" y="179"/>
                      <a:pt x="143" y="179"/>
                    </a:cubicBezTo>
                    <a:cubicBezTo>
                      <a:pt x="18" y="179"/>
                      <a:pt x="18" y="179"/>
                      <a:pt x="18" y="179"/>
                    </a:cubicBezTo>
                    <a:cubicBezTo>
                      <a:pt x="8" y="179"/>
                      <a:pt x="0" y="172"/>
                      <a:pt x="0" y="16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312" y="0"/>
                      <a:pt x="312" y="0"/>
                      <a:pt x="312" y="0"/>
                    </a:cubicBezTo>
                    <a:cubicBezTo>
                      <a:pt x="322" y="0"/>
                      <a:pt x="330" y="8"/>
                      <a:pt x="330" y="18"/>
                    </a:cubicBezTo>
                    <a:cubicBezTo>
                      <a:pt x="330" y="27"/>
                      <a:pt x="322" y="35"/>
                      <a:pt x="312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144"/>
                      <a:pt x="35" y="144"/>
                      <a:pt x="35" y="144"/>
                    </a:cubicBezTo>
                    <a:cubicBezTo>
                      <a:pt x="160" y="144"/>
                      <a:pt x="160" y="144"/>
                      <a:pt x="160" y="144"/>
                    </a:cubicBezTo>
                    <a:cubicBezTo>
                      <a:pt x="170" y="144"/>
                      <a:pt x="178" y="152"/>
                      <a:pt x="178" y="162"/>
                    </a:cubicBezTo>
                    <a:cubicBezTo>
                      <a:pt x="178" y="811"/>
                      <a:pt x="178" y="811"/>
                      <a:pt x="178" y="811"/>
                    </a:cubicBezTo>
                    <a:cubicBezTo>
                      <a:pt x="312" y="811"/>
                      <a:pt x="312" y="811"/>
                      <a:pt x="312" y="811"/>
                    </a:cubicBezTo>
                    <a:cubicBezTo>
                      <a:pt x="322" y="811"/>
                      <a:pt x="330" y="819"/>
                      <a:pt x="330" y="829"/>
                    </a:cubicBezTo>
                    <a:cubicBezTo>
                      <a:pt x="330" y="838"/>
                      <a:pt x="322" y="846"/>
                      <a:pt x="312" y="8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Oval 26"/>
              <p:cNvSpPr>
                <a:spLocks noChangeArrowheads="1"/>
              </p:cNvSpPr>
              <p:nvPr/>
            </p:nvSpPr>
            <p:spPr bwMode="auto">
              <a:xfrm>
                <a:off x="3933" y="2198"/>
                <a:ext cx="109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Oval 27"/>
              <p:cNvSpPr>
                <a:spLocks noChangeArrowheads="1"/>
              </p:cNvSpPr>
              <p:nvPr/>
            </p:nvSpPr>
            <p:spPr bwMode="auto">
              <a:xfrm>
                <a:off x="3933" y="1332"/>
                <a:ext cx="109" cy="1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Oval 28"/>
              <p:cNvSpPr>
                <a:spLocks noChangeArrowheads="1"/>
              </p:cNvSpPr>
              <p:nvPr/>
            </p:nvSpPr>
            <p:spPr bwMode="auto">
              <a:xfrm>
                <a:off x="4130" y="2575"/>
                <a:ext cx="110" cy="109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70" name="文本框 1"/>
          <p:cNvSpPr txBox="1">
            <a:spLocks noChangeArrowheads="1"/>
          </p:cNvSpPr>
          <p:nvPr/>
        </p:nvSpPr>
        <p:spPr bwMode="auto">
          <a:xfrm>
            <a:off x="6089259" y="3519973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oboto Thin"/>
              </a:rPr>
              <a:t>智能眼</a:t>
            </a:r>
          </a:p>
        </p:txBody>
      </p:sp>
      <p:cxnSp>
        <p:nvCxnSpPr>
          <p:cNvPr id="74" name="直接连接符 7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8703747" y="4982177"/>
            <a:ext cx="2392444" cy="39167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371" y="2285153"/>
            <a:ext cx="2703195" cy="2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19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987988" y="248313"/>
            <a:ext cx="421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项目发展前景</a:t>
            </a:r>
            <a:endParaRPr lang="en-US" sz="40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</a:endParaRPr>
          </a:p>
        </p:txBody>
      </p:sp>
      <p:grpSp>
        <p:nvGrpSpPr>
          <p:cNvPr id="224" name="组合 223"/>
          <p:cNvGrpSpPr/>
          <p:nvPr/>
        </p:nvGrpSpPr>
        <p:grpSpPr bwMode="auto">
          <a:xfrm>
            <a:off x="6679989" y="1830813"/>
            <a:ext cx="4425950" cy="3970337"/>
            <a:chOff x="7244433" y="1840635"/>
            <a:chExt cx="4425952" cy="3969617"/>
          </a:xfrm>
        </p:grpSpPr>
        <p:grpSp>
          <p:nvGrpSpPr>
            <p:cNvPr id="225" name="组合 30"/>
            <p:cNvGrpSpPr/>
            <p:nvPr/>
          </p:nvGrpSpPr>
          <p:grpSpPr bwMode="auto">
            <a:xfrm>
              <a:off x="7244433" y="1840635"/>
              <a:ext cx="4425952" cy="455529"/>
              <a:chOff x="7480832" y="1736790"/>
              <a:chExt cx="4426138" cy="455682"/>
            </a:xfrm>
          </p:grpSpPr>
          <p:sp>
            <p:nvSpPr>
              <p:cNvPr id="238" name="文本框 14"/>
              <p:cNvSpPr txBox="1">
                <a:spLocks noChangeArrowheads="1"/>
              </p:cNvSpPr>
              <p:nvPr/>
            </p:nvSpPr>
            <p:spPr bwMode="auto">
              <a:xfrm>
                <a:off x="7480832" y="1738060"/>
                <a:ext cx="4425503" cy="400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快速无接触  全方位（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5-8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秒）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39" name="圆角矩形 238"/>
              <p:cNvSpPr/>
              <p:nvPr/>
            </p:nvSpPr>
            <p:spPr bwMode="auto">
              <a:xfrm>
                <a:off x="7480832" y="1736790"/>
                <a:ext cx="4426138" cy="455682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7" name="圆角矩形 236"/>
            <p:cNvSpPr/>
            <p:nvPr/>
          </p:nvSpPr>
          <p:spPr bwMode="auto">
            <a:xfrm>
              <a:off x="7244433" y="2719950"/>
              <a:ext cx="4425952" cy="455529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35" name="圆角矩形 234"/>
            <p:cNvSpPr/>
            <p:nvPr/>
          </p:nvSpPr>
          <p:spPr bwMode="auto">
            <a:xfrm>
              <a:off x="7244433" y="4476994"/>
              <a:ext cx="4425952" cy="455531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228" name="组合 33"/>
            <p:cNvGrpSpPr/>
            <p:nvPr/>
          </p:nvGrpSpPr>
          <p:grpSpPr bwMode="auto">
            <a:xfrm>
              <a:off x="7244433" y="5354722"/>
              <a:ext cx="4425952" cy="455530"/>
              <a:chOff x="7480831" y="3763977"/>
              <a:chExt cx="4425424" cy="455731"/>
            </a:xfrm>
          </p:grpSpPr>
          <p:sp>
            <p:nvSpPr>
              <p:cNvPr id="232" name="文本框 27"/>
              <p:cNvSpPr txBox="1">
                <a:spLocks noChangeArrowheads="1"/>
              </p:cNvSpPr>
              <p:nvPr/>
            </p:nvSpPr>
            <p:spPr bwMode="auto">
              <a:xfrm>
                <a:off x="7562982" y="3767152"/>
                <a:ext cx="4287843" cy="400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弥补了红外视觉无法穿透衣物的缺点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Roboto Thin"/>
                  <a:sym typeface="+mn-ea"/>
                </a:endParaRPr>
              </a:p>
            </p:txBody>
          </p:sp>
          <p:sp>
            <p:nvSpPr>
              <p:cNvPr id="233" name="圆角矩形 232"/>
              <p:cNvSpPr/>
              <p:nvPr/>
            </p:nvSpPr>
            <p:spPr bwMode="auto">
              <a:xfrm>
                <a:off x="7480831" y="3763977"/>
                <a:ext cx="4425424" cy="455731"/>
              </a:xfrm>
              <a:prstGeom prst="roundRect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9" name="组合 32"/>
            <p:cNvGrpSpPr/>
            <p:nvPr/>
          </p:nvGrpSpPr>
          <p:grpSpPr bwMode="auto">
            <a:xfrm>
              <a:off x="7244433" y="3605614"/>
              <a:ext cx="4425952" cy="455529"/>
              <a:chOff x="7489202" y="3171449"/>
              <a:chExt cx="4425424" cy="456805"/>
            </a:xfrm>
          </p:grpSpPr>
          <p:sp>
            <p:nvSpPr>
              <p:cNvPr id="230" name="文本框 22"/>
              <p:cNvSpPr txBox="1">
                <a:spLocks noChangeArrowheads="1"/>
              </p:cNvSpPr>
              <p:nvPr/>
            </p:nvSpPr>
            <p:spPr bwMode="auto">
              <a:xfrm>
                <a:off x="8366418" y="3182273"/>
                <a:ext cx="2822873" cy="401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" panose="02010600030101010101" charset="-122"/>
                    <a:ea typeface="等线" panose="02010600030101010101" charset="-122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成像精度高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,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检测种类多</a:t>
                </a:r>
              </a:p>
            </p:txBody>
          </p:sp>
          <p:sp>
            <p:nvSpPr>
              <p:cNvPr id="231" name="圆角矩形 230"/>
              <p:cNvSpPr/>
              <p:nvPr/>
            </p:nvSpPr>
            <p:spPr bwMode="auto">
              <a:xfrm>
                <a:off x="7489202" y="3171449"/>
                <a:ext cx="4425424" cy="456805"/>
              </a:xfrm>
              <a:prstGeom prst="roundRect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</a:defRPr>
                </a:lvl9pPr>
              </a:lstStyle>
              <a:p>
                <a:pPr algn="ctr">
                  <a:defRPr/>
                </a:pPr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6" name="组合 255"/>
          <p:cNvGrpSpPr/>
          <p:nvPr/>
        </p:nvGrpSpPr>
        <p:grpSpPr bwMode="auto">
          <a:xfrm>
            <a:off x="6679991" y="1830813"/>
            <a:ext cx="4425951" cy="3970337"/>
            <a:chOff x="7244433" y="1840635"/>
            <a:chExt cx="4425952" cy="3969617"/>
          </a:xfrm>
        </p:grpSpPr>
        <p:sp>
          <p:nvSpPr>
            <p:cNvPr id="271" name="圆角矩形 270"/>
            <p:cNvSpPr/>
            <p:nvPr/>
          </p:nvSpPr>
          <p:spPr bwMode="auto">
            <a:xfrm>
              <a:off x="7244433" y="1840635"/>
              <a:ext cx="4425952" cy="455529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69" name="圆角矩形 268"/>
            <p:cNvSpPr/>
            <p:nvPr/>
          </p:nvSpPr>
          <p:spPr bwMode="auto">
            <a:xfrm>
              <a:off x="7244433" y="2719950"/>
              <a:ext cx="4425952" cy="45552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67" name="圆角矩形 266"/>
            <p:cNvSpPr/>
            <p:nvPr/>
          </p:nvSpPr>
          <p:spPr bwMode="auto">
            <a:xfrm>
              <a:off x="7244433" y="4476994"/>
              <a:ext cx="4425952" cy="455531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65" name="圆角矩形 264"/>
            <p:cNvSpPr/>
            <p:nvPr/>
          </p:nvSpPr>
          <p:spPr bwMode="auto">
            <a:xfrm>
              <a:off x="7244433" y="5354722"/>
              <a:ext cx="4425952" cy="455530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组合 271"/>
          <p:cNvGrpSpPr/>
          <p:nvPr/>
        </p:nvGrpSpPr>
        <p:grpSpPr bwMode="auto">
          <a:xfrm>
            <a:off x="6679991" y="1830813"/>
            <a:ext cx="4425951" cy="3970337"/>
            <a:chOff x="7244433" y="1840635"/>
            <a:chExt cx="4425952" cy="3969617"/>
          </a:xfrm>
        </p:grpSpPr>
        <p:sp>
          <p:nvSpPr>
            <p:cNvPr id="287" name="圆角矩形 286"/>
            <p:cNvSpPr/>
            <p:nvPr/>
          </p:nvSpPr>
          <p:spPr bwMode="auto">
            <a:xfrm>
              <a:off x="7244433" y="1840635"/>
              <a:ext cx="4425952" cy="455529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5" name="圆角矩形 284"/>
            <p:cNvSpPr/>
            <p:nvPr/>
          </p:nvSpPr>
          <p:spPr bwMode="auto">
            <a:xfrm>
              <a:off x="7244433" y="2719950"/>
              <a:ext cx="4425952" cy="455529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3" name="圆角矩形 282"/>
            <p:cNvSpPr/>
            <p:nvPr/>
          </p:nvSpPr>
          <p:spPr bwMode="auto">
            <a:xfrm>
              <a:off x="7244433" y="4476994"/>
              <a:ext cx="4425952" cy="455531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81" name="圆角矩形 280"/>
            <p:cNvSpPr/>
            <p:nvPr/>
          </p:nvSpPr>
          <p:spPr bwMode="auto">
            <a:xfrm>
              <a:off x="7244433" y="5354722"/>
              <a:ext cx="4425952" cy="455530"/>
            </a:xfrm>
            <a:prstGeom prst="round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cxnSp>
        <p:nvCxnSpPr>
          <p:cNvPr id="337" name="直接连接符 33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686301" y="956197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60951428827198769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6981" y="1495214"/>
            <a:ext cx="4227831" cy="4891405"/>
          </a:xfrm>
          <a:prstGeom prst="rect">
            <a:avLst/>
          </a:prstGeom>
        </p:spPr>
      </p:pic>
      <p:sp>
        <p:nvSpPr>
          <p:cNvPr id="2" name="文本框 14"/>
          <p:cNvSpPr txBox="1">
            <a:spLocks noChangeArrowheads="1"/>
          </p:cNvSpPr>
          <p:nvPr/>
        </p:nvSpPr>
        <p:spPr bwMode="auto">
          <a:xfrm>
            <a:off x="6680307" y="2699492"/>
            <a:ext cx="4425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对人体无伤害</a:t>
            </a:r>
            <a:endParaRPr lang="zh-CN" altLang="en-US" sz="2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2"/>
          <p:cNvSpPr txBox="1">
            <a:spLocks noChangeArrowheads="1"/>
          </p:cNvSpPr>
          <p:nvPr/>
        </p:nvSpPr>
        <p:spPr bwMode="auto">
          <a:xfrm>
            <a:off x="7785524" y="4488287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涵盖金属与非金属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4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99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987988" y="248313"/>
            <a:ext cx="4216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chemeClr val="bg1"/>
                </a:solidFill>
                <a:latin typeface="逐浪雅宋体" panose="02010601030101010101" pitchFamily="2" charset="-122"/>
                <a:ea typeface="逐浪雅宋体" panose="02010601030101010101" pitchFamily="2" charset="-122"/>
              </a:rPr>
              <a:t> </a:t>
            </a: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项目发展前景</a:t>
            </a:r>
            <a:endParaRPr lang="en-US" sz="40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</a:endParaRPr>
          </a:p>
        </p:txBody>
      </p:sp>
      <p:cxnSp>
        <p:nvCxnSpPr>
          <p:cNvPr id="45" name="直接连接符 44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654240" y="956197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70560" y="2152227"/>
            <a:ext cx="10846647" cy="3417146"/>
            <a:chOff x="782" y="2542"/>
            <a:chExt cx="12811" cy="4036"/>
          </a:xfrm>
        </p:grpSpPr>
        <p:grpSp>
          <p:nvGrpSpPr>
            <p:cNvPr id="7" name="组合 6"/>
            <p:cNvGrpSpPr/>
            <p:nvPr/>
          </p:nvGrpSpPr>
          <p:grpSpPr bwMode="auto">
            <a:xfrm>
              <a:off x="5658" y="3465"/>
              <a:ext cx="1030" cy="2049"/>
              <a:chOff x="3576823" y="2541240"/>
              <a:chExt cx="758132" cy="861590"/>
            </a:xfrm>
          </p:grpSpPr>
          <p:cxnSp>
            <p:nvCxnSpPr>
              <p:cNvPr id="8" name="Straight Connector 42"/>
              <p:cNvCxnSpPr>
                <a:cxnSpLocks noChangeShapeType="1"/>
              </p:cNvCxnSpPr>
              <p:nvPr/>
            </p:nvCxnSpPr>
            <p:spPr bwMode="auto">
              <a:xfrm>
                <a:off x="3576823" y="2541240"/>
                <a:ext cx="722568" cy="281918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Straight Connector 43"/>
              <p:cNvCxnSpPr>
                <a:cxnSpLocks noChangeShapeType="1"/>
              </p:cNvCxnSpPr>
              <p:nvPr/>
            </p:nvCxnSpPr>
            <p:spPr bwMode="auto">
              <a:xfrm flipV="1">
                <a:off x="3591524" y="3086061"/>
                <a:ext cx="743431" cy="316769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0" name="组合 9"/>
            <p:cNvGrpSpPr/>
            <p:nvPr/>
          </p:nvGrpSpPr>
          <p:grpSpPr bwMode="auto">
            <a:xfrm>
              <a:off x="7714" y="3335"/>
              <a:ext cx="1261" cy="2272"/>
              <a:chOff x="4975996" y="2198729"/>
              <a:chExt cx="801124" cy="1442785"/>
            </a:xfrm>
          </p:grpSpPr>
          <p:cxnSp>
            <p:nvCxnSpPr>
              <p:cNvPr id="11" name="Straight Connector 56"/>
              <p:cNvCxnSpPr>
                <a:cxnSpLocks noChangeShapeType="1"/>
              </p:cNvCxnSpPr>
              <p:nvPr/>
            </p:nvCxnSpPr>
            <p:spPr bwMode="auto">
              <a:xfrm flipH="1">
                <a:off x="5011562" y="2198729"/>
                <a:ext cx="765558" cy="384220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7"/>
              <p:cNvCxnSpPr>
                <a:cxnSpLocks noChangeShapeType="1"/>
              </p:cNvCxnSpPr>
              <p:nvPr/>
            </p:nvCxnSpPr>
            <p:spPr bwMode="auto">
              <a:xfrm flipH="1" flipV="1">
                <a:off x="4975996" y="3317932"/>
                <a:ext cx="640784" cy="323582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组合 12"/>
            <p:cNvGrpSpPr/>
            <p:nvPr/>
          </p:nvGrpSpPr>
          <p:grpSpPr bwMode="auto">
            <a:xfrm>
              <a:off x="9462" y="2898"/>
              <a:ext cx="813" cy="3175"/>
              <a:chOff x="6131458" y="1754210"/>
              <a:chExt cx="516473" cy="2017817"/>
            </a:xfrm>
          </p:grpSpPr>
          <p:sp>
            <p:nvSpPr>
              <p:cNvPr id="14" name="Line 134"/>
              <p:cNvSpPr>
                <a:spLocks noChangeShapeType="1"/>
              </p:cNvSpPr>
              <p:nvPr/>
            </p:nvSpPr>
            <p:spPr bwMode="auto">
              <a:xfrm flipH="1" flipV="1">
                <a:off x="6142583" y="2095808"/>
                <a:ext cx="502170" cy="3288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15" name="Straight Connector 180"/>
              <p:cNvCxnSpPr>
                <a:cxnSpLocks noChangeShapeType="1"/>
              </p:cNvCxnSpPr>
              <p:nvPr/>
            </p:nvCxnSpPr>
            <p:spPr bwMode="auto">
              <a:xfrm flipV="1">
                <a:off x="6131458" y="1754210"/>
                <a:ext cx="516473" cy="34744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Line 134"/>
              <p:cNvSpPr>
                <a:spLocks noChangeShapeType="1"/>
              </p:cNvSpPr>
              <p:nvPr/>
            </p:nvSpPr>
            <p:spPr bwMode="auto">
              <a:xfrm flipH="1" flipV="1">
                <a:off x="6161652" y="3381174"/>
                <a:ext cx="483100" cy="3908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17" name="Straight Connector 182"/>
              <p:cNvCxnSpPr>
                <a:cxnSpLocks noChangeShapeType="1"/>
              </p:cNvCxnSpPr>
              <p:nvPr/>
            </p:nvCxnSpPr>
            <p:spPr bwMode="auto">
              <a:xfrm flipV="1">
                <a:off x="6161987" y="3148833"/>
                <a:ext cx="485944" cy="256721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" name="组合 17"/>
            <p:cNvGrpSpPr/>
            <p:nvPr/>
          </p:nvGrpSpPr>
          <p:grpSpPr bwMode="auto">
            <a:xfrm>
              <a:off x="5529" y="3796"/>
              <a:ext cx="1309" cy="1868"/>
              <a:chOff x="3371550" y="2617354"/>
              <a:chExt cx="963405" cy="785476"/>
            </a:xfrm>
          </p:grpSpPr>
          <p:cxnSp>
            <p:nvCxnSpPr>
              <p:cNvPr id="19" name="Straight Connector 42"/>
              <p:cNvCxnSpPr>
                <a:cxnSpLocks noChangeShapeType="1"/>
                <a:stCxn id="60" idx="5"/>
              </p:cNvCxnSpPr>
              <p:nvPr/>
            </p:nvCxnSpPr>
            <p:spPr bwMode="auto">
              <a:xfrm>
                <a:off x="3371550" y="2617354"/>
                <a:ext cx="722568" cy="281918"/>
              </a:xfrm>
              <a:prstGeom prst="line">
                <a:avLst/>
              </a:prstGeom>
              <a:noFill/>
              <a:ln w="127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43"/>
              <p:cNvCxnSpPr>
                <a:cxnSpLocks noChangeShapeType="1"/>
              </p:cNvCxnSpPr>
              <p:nvPr/>
            </p:nvCxnSpPr>
            <p:spPr bwMode="auto">
              <a:xfrm flipV="1">
                <a:off x="3591524" y="3086061"/>
                <a:ext cx="743431" cy="316769"/>
              </a:xfrm>
              <a:prstGeom prst="line">
                <a:avLst/>
              </a:prstGeom>
              <a:noFill/>
              <a:ln w="12700" algn="ctr">
                <a:solidFill>
                  <a:schemeClr val="accent4">
                    <a:lumMod val="60000"/>
                    <a:lumOff val="40000"/>
                  </a:schemeClr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" name="组合 20"/>
            <p:cNvGrpSpPr/>
            <p:nvPr/>
          </p:nvGrpSpPr>
          <p:grpSpPr bwMode="auto">
            <a:xfrm>
              <a:off x="7731" y="3485"/>
              <a:ext cx="1394" cy="2045"/>
              <a:chOff x="4891512" y="2198729"/>
              <a:chExt cx="885608" cy="1298607"/>
            </a:xfrm>
          </p:grpSpPr>
          <p:cxnSp>
            <p:nvCxnSpPr>
              <p:cNvPr id="22" name="Straight Connector 56"/>
              <p:cNvCxnSpPr>
                <a:cxnSpLocks noChangeShapeType="1"/>
              </p:cNvCxnSpPr>
              <p:nvPr/>
            </p:nvCxnSpPr>
            <p:spPr bwMode="auto">
              <a:xfrm flipH="1">
                <a:off x="5011562" y="2198729"/>
                <a:ext cx="765558" cy="384220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57"/>
              <p:cNvCxnSpPr>
                <a:cxnSpLocks noChangeShapeType="1"/>
                <a:stCxn id="63" idx="2"/>
              </p:cNvCxnSpPr>
              <p:nvPr/>
            </p:nvCxnSpPr>
            <p:spPr bwMode="auto">
              <a:xfrm flipH="1" flipV="1">
                <a:off x="4891512" y="3173754"/>
                <a:ext cx="640784" cy="32358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" name="组合 24"/>
            <p:cNvGrpSpPr/>
            <p:nvPr/>
          </p:nvGrpSpPr>
          <p:grpSpPr bwMode="auto">
            <a:xfrm>
              <a:off x="4074" y="2902"/>
              <a:ext cx="812" cy="3203"/>
              <a:chOff x="2644154" y="1737427"/>
              <a:chExt cx="516473" cy="2034599"/>
            </a:xfrm>
          </p:grpSpPr>
          <p:sp>
            <p:nvSpPr>
              <p:cNvPr id="26" name="Line 134"/>
              <p:cNvSpPr>
                <a:spLocks noChangeShapeType="1"/>
              </p:cNvSpPr>
              <p:nvPr/>
            </p:nvSpPr>
            <p:spPr bwMode="auto">
              <a:xfrm flipV="1">
                <a:off x="2647332" y="2094793"/>
                <a:ext cx="502171" cy="3303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5" name="Straight Connector 48"/>
              <p:cNvCxnSpPr>
                <a:cxnSpLocks noChangeShapeType="1"/>
              </p:cNvCxnSpPr>
              <p:nvPr/>
            </p:nvCxnSpPr>
            <p:spPr bwMode="auto">
              <a:xfrm flipH="1" flipV="1">
                <a:off x="2644154" y="1737427"/>
                <a:ext cx="516473" cy="34744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" name="Line 134"/>
              <p:cNvSpPr>
                <a:spLocks noChangeShapeType="1"/>
              </p:cNvSpPr>
              <p:nvPr/>
            </p:nvSpPr>
            <p:spPr bwMode="auto">
              <a:xfrm flipV="1">
                <a:off x="2647332" y="3405131"/>
                <a:ext cx="462442" cy="36689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29" name="Straight Connector 40"/>
              <p:cNvCxnSpPr>
                <a:cxnSpLocks noChangeShapeType="1"/>
              </p:cNvCxnSpPr>
              <p:nvPr/>
            </p:nvCxnSpPr>
            <p:spPr bwMode="auto">
              <a:xfrm flipH="1" flipV="1">
                <a:off x="2659249" y="3148833"/>
                <a:ext cx="450780" cy="259866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2" name="组合 31"/>
            <p:cNvGrpSpPr/>
            <p:nvPr/>
          </p:nvGrpSpPr>
          <p:grpSpPr bwMode="auto">
            <a:xfrm>
              <a:off x="9561" y="3112"/>
              <a:ext cx="813" cy="3175"/>
              <a:chOff x="6131458" y="1754210"/>
              <a:chExt cx="516473" cy="2017817"/>
            </a:xfrm>
          </p:grpSpPr>
          <p:sp>
            <p:nvSpPr>
              <p:cNvPr id="33" name="Line 134"/>
              <p:cNvSpPr>
                <a:spLocks noChangeShapeType="1"/>
              </p:cNvSpPr>
              <p:nvPr/>
            </p:nvSpPr>
            <p:spPr bwMode="auto">
              <a:xfrm flipH="1" flipV="1">
                <a:off x="6142583" y="2095808"/>
                <a:ext cx="502170" cy="3288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34" name="Straight Connector 180"/>
              <p:cNvCxnSpPr>
                <a:cxnSpLocks noChangeShapeType="1"/>
              </p:cNvCxnSpPr>
              <p:nvPr/>
            </p:nvCxnSpPr>
            <p:spPr bwMode="auto">
              <a:xfrm flipV="1">
                <a:off x="6131458" y="1754210"/>
                <a:ext cx="516473" cy="347442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Line 134"/>
              <p:cNvSpPr>
                <a:spLocks noChangeShapeType="1"/>
              </p:cNvSpPr>
              <p:nvPr/>
            </p:nvSpPr>
            <p:spPr bwMode="auto">
              <a:xfrm flipH="1" flipV="1">
                <a:off x="6161652" y="3381174"/>
                <a:ext cx="483100" cy="3908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30943" tIns="65472" rIns="130943" bIns="65472"/>
              <a:lstStyle/>
              <a:p>
                <a:pPr algn="ctr">
                  <a:defRPr/>
                </a:pPr>
                <a:endParaRPr lang="en-US" sz="2933" kern="0">
                  <a:latin typeface="微软雅黑" panose="020B0503020204020204" charset="-122"/>
                  <a:ea typeface="微软雅黑" panose="020B0503020204020204" charset="-122"/>
                  <a:sym typeface="Gill Sans" charset="0"/>
                </a:endParaRPr>
              </a:p>
            </p:txBody>
          </p:sp>
          <p:cxnSp>
            <p:nvCxnSpPr>
              <p:cNvPr id="36" name="Straight Connector 182"/>
              <p:cNvCxnSpPr>
                <a:cxnSpLocks noChangeShapeType="1"/>
              </p:cNvCxnSpPr>
              <p:nvPr/>
            </p:nvCxnSpPr>
            <p:spPr bwMode="auto">
              <a:xfrm flipV="1">
                <a:off x="6161987" y="3148833"/>
                <a:ext cx="485944" cy="256721"/>
              </a:xfrm>
              <a:prstGeom prst="line">
                <a:avLst/>
              </a:prstGeom>
              <a:noFill/>
              <a:ln w="12700" algn="ctr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40" name="文本框 46"/>
            <p:cNvSpPr txBox="1">
              <a:spLocks noChangeArrowheads="1"/>
            </p:cNvSpPr>
            <p:nvPr/>
          </p:nvSpPr>
          <p:spPr bwMode="auto">
            <a:xfrm>
              <a:off x="784" y="2542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01</a:t>
              </a:r>
            </a:p>
          </p:txBody>
        </p:sp>
        <p:sp>
          <p:nvSpPr>
            <p:cNvPr id="60" name="椭圆 59"/>
            <p:cNvSpPr/>
            <p:nvPr/>
          </p:nvSpPr>
          <p:spPr bwMode="auto">
            <a:xfrm>
              <a:off x="4825" y="3092"/>
              <a:ext cx="825" cy="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1" name="椭圆 60"/>
            <p:cNvSpPr/>
            <p:nvPr/>
          </p:nvSpPr>
          <p:spPr bwMode="auto">
            <a:xfrm>
              <a:off x="4825" y="5115"/>
              <a:ext cx="825" cy="8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2" name="椭圆 61"/>
            <p:cNvSpPr/>
            <p:nvPr/>
          </p:nvSpPr>
          <p:spPr bwMode="auto">
            <a:xfrm>
              <a:off x="8740" y="3092"/>
              <a:ext cx="825" cy="8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3" name="椭圆 62"/>
            <p:cNvSpPr/>
            <p:nvPr/>
          </p:nvSpPr>
          <p:spPr bwMode="auto">
            <a:xfrm>
              <a:off x="8740" y="5115"/>
              <a:ext cx="825" cy="8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4013" y="2928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65" name="同心圆 15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4013" y="3967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68" name="同心圆 16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013" y="5047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71" name="同心圆 16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4013" y="6067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74" name="同心圆 16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10115" y="2800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77" name="同心圆 17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10115" y="3840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80" name="同心圆 1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10115" y="4919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83" name="同心圆 1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10115" y="5939"/>
              <a:ext cx="385" cy="385"/>
              <a:chOff x="304800" y="673100"/>
              <a:chExt cx="4000500" cy="4000500"/>
            </a:xfrm>
            <a:solidFill>
              <a:schemeClr val="bg1">
                <a:lumMod val="75000"/>
              </a:schemeClr>
            </a:solidFill>
            <a:effectLst/>
          </p:grpSpPr>
          <p:sp>
            <p:nvSpPr>
              <p:cNvPr id="86" name="同心圆 17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624713">
                  <a:defRPr/>
                </a:pPr>
                <a:endParaRPr lang="zh-CN" altLang="en-US"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88" name="TextBox 228"/>
            <p:cNvSpPr txBox="1"/>
            <p:nvPr/>
          </p:nvSpPr>
          <p:spPr>
            <a:xfrm>
              <a:off x="1554" y="2567"/>
              <a:ext cx="2452" cy="771"/>
            </a:xfrm>
            <a:prstGeom prst="rect">
              <a:avLst/>
            </a:prstGeom>
            <a:noFill/>
          </p:spPr>
          <p:txBody>
            <a:bodyPr wrap="square"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机场候机楼</a:t>
              </a:r>
            </a:p>
          </p:txBody>
        </p:sp>
        <p:sp>
          <p:nvSpPr>
            <p:cNvPr id="89" name="文本框 46"/>
            <p:cNvSpPr txBox="1">
              <a:spLocks noChangeArrowheads="1"/>
            </p:cNvSpPr>
            <p:nvPr/>
          </p:nvSpPr>
          <p:spPr bwMode="auto">
            <a:xfrm>
              <a:off x="782" y="3632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02</a:t>
              </a:r>
            </a:p>
          </p:txBody>
        </p:sp>
        <p:sp>
          <p:nvSpPr>
            <p:cNvPr id="90" name="TextBox 230"/>
            <p:cNvSpPr txBox="1"/>
            <p:nvPr/>
          </p:nvSpPr>
          <p:spPr>
            <a:xfrm>
              <a:off x="1501" y="3667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轨道交通</a:t>
              </a:r>
            </a:p>
          </p:txBody>
        </p:sp>
        <p:sp>
          <p:nvSpPr>
            <p:cNvPr id="91" name="文本框 46"/>
            <p:cNvSpPr txBox="1">
              <a:spLocks noChangeArrowheads="1"/>
            </p:cNvSpPr>
            <p:nvPr/>
          </p:nvSpPr>
          <p:spPr bwMode="auto">
            <a:xfrm>
              <a:off x="782" y="4690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03</a:t>
              </a:r>
            </a:p>
          </p:txBody>
        </p:sp>
        <p:sp>
          <p:nvSpPr>
            <p:cNvPr id="92" name="TextBox 232"/>
            <p:cNvSpPr txBox="1"/>
            <p:nvPr/>
          </p:nvSpPr>
          <p:spPr>
            <a:xfrm>
              <a:off x="1554" y="4715"/>
              <a:ext cx="2669" cy="771"/>
            </a:xfrm>
            <a:prstGeom prst="rect">
              <a:avLst/>
            </a:prstGeom>
            <a:noFill/>
          </p:spPr>
          <p:txBody>
            <a:bodyPr wrap="square" lIns="91436" tIns="45719" rIns="91436" bIns="45719">
              <a:spAutoFit/>
            </a:bodyPr>
            <a:lstStyle>
              <a:defPPr>
                <a:defRPr lang="zh-CN"/>
              </a:defPPr>
              <a:lvl1pPr defTabSz="1218565">
                <a:lnSpc>
                  <a:spcPct val="130000"/>
                </a:lnSpc>
                <a:defRPr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800" dirty="0"/>
                <a:t>长途汽车站</a:t>
              </a:r>
            </a:p>
          </p:txBody>
        </p:sp>
        <p:sp>
          <p:nvSpPr>
            <p:cNvPr id="93" name="文本框 46"/>
            <p:cNvSpPr txBox="1">
              <a:spLocks noChangeArrowheads="1"/>
            </p:cNvSpPr>
            <p:nvPr/>
          </p:nvSpPr>
          <p:spPr bwMode="auto">
            <a:xfrm>
              <a:off x="782" y="5780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04</a:t>
              </a:r>
            </a:p>
          </p:txBody>
        </p:sp>
        <p:sp>
          <p:nvSpPr>
            <p:cNvPr id="94" name="TextBox 234"/>
            <p:cNvSpPr txBox="1"/>
            <p:nvPr/>
          </p:nvSpPr>
          <p:spPr>
            <a:xfrm>
              <a:off x="1554" y="5807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>
              <a:defPPr>
                <a:defRPr lang="zh-CN"/>
              </a:defPPr>
              <a:lvl1pPr defTabSz="1218565">
                <a:lnSpc>
                  <a:spcPct val="130000"/>
                </a:lnSpc>
                <a:defRPr sz="24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800" dirty="0"/>
                <a:t>国际展会</a:t>
              </a:r>
            </a:p>
          </p:txBody>
        </p:sp>
        <p:sp>
          <p:nvSpPr>
            <p:cNvPr id="95" name="文本框 46"/>
            <p:cNvSpPr txBox="1">
              <a:spLocks noChangeArrowheads="1"/>
            </p:cNvSpPr>
            <p:nvPr/>
          </p:nvSpPr>
          <p:spPr bwMode="auto">
            <a:xfrm>
              <a:off x="10568" y="2542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05</a:t>
              </a:r>
            </a:p>
          </p:txBody>
        </p:sp>
        <p:sp>
          <p:nvSpPr>
            <p:cNvPr id="96" name="TextBox 236"/>
            <p:cNvSpPr txBox="1"/>
            <p:nvPr/>
          </p:nvSpPr>
          <p:spPr>
            <a:xfrm>
              <a:off x="11341" y="2567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公安卡口</a:t>
              </a:r>
            </a:p>
          </p:txBody>
        </p:sp>
        <p:sp>
          <p:nvSpPr>
            <p:cNvPr id="97" name="文本框 46"/>
            <p:cNvSpPr txBox="1">
              <a:spLocks noChangeArrowheads="1"/>
            </p:cNvSpPr>
            <p:nvPr/>
          </p:nvSpPr>
          <p:spPr bwMode="auto">
            <a:xfrm>
              <a:off x="10568" y="3632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06</a:t>
              </a:r>
            </a:p>
          </p:txBody>
        </p:sp>
        <p:sp>
          <p:nvSpPr>
            <p:cNvPr id="98" name="TextBox 238"/>
            <p:cNvSpPr txBox="1"/>
            <p:nvPr/>
          </p:nvSpPr>
          <p:spPr>
            <a:xfrm>
              <a:off x="11341" y="3660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监狱探监</a:t>
              </a:r>
            </a:p>
          </p:txBody>
        </p:sp>
        <p:sp>
          <p:nvSpPr>
            <p:cNvPr id="99" name="文本框 46"/>
            <p:cNvSpPr txBox="1">
              <a:spLocks noChangeArrowheads="1"/>
            </p:cNvSpPr>
            <p:nvPr/>
          </p:nvSpPr>
          <p:spPr bwMode="auto">
            <a:xfrm>
              <a:off x="10568" y="4690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07</a:t>
              </a:r>
            </a:p>
          </p:txBody>
        </p:sp>
        <p:sp>
          <p:nvSpPr>
            <p:cNvPr id="100" name="TextBox 240"/>
            <p:cNvSpPr txBox="1"/>
            <p:nvPr/>
          </p:nvSpPr>
          <p:spPr>
            <a:xfrm>
              <a:off x="11341" y="4715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城市地标</a:t>
              </a:r>
            </a:p>
          </p:txBody>
        </p:sp>
        <p:sp>
          <p:nvSpPr>
            <p:cNvPr id="101" name="文本框 46"/>
            <p:cNvSpPr txBox="1">
              <a:spLocks noChangeArrowheads="1"/>
            </p:cNvSpPr>
            <p:nvPr/>
          </p:nvSpPr>
          <p:spPr bwMode="auto">
            <a:xfrm>
              <a:off x="10568" y="5780"/>
              <a:ext cx="881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12" tIns="45707" rIns="91412" bIns="4570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3733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haroni" panose="02010803020104030203" pitchFamily="2" charset="-79"/>
                </a:rPr>
                <a:t>08</a:t>
              </a:r>
            </a:p>
          </p:txBody>
        </p:sp>
        <p:sp>
          <p:nvSpPr>
            <p:cNvPr id="102" name="TextBox 242"/>
            <p:cNvSpPr txBox="1"/>
            <p:nvPr/>
          </p:nvSpPr>
          <p:spPr>
            <a:xfrm>
              <a:off x="11341" y="5807"/>
              <a:ext cx="2252" cy="771"/>
            </a:xfrm>
            <a:prstGeom prst="rect">
              <a:avLst/>
            </a:prstGeom>
            <a:noFill/>
          </p:spPr>
          <p:txBody>
            <a:bodyPr lIns="91436" tIns="45719" rIns="91436" bIns="45719">
              <a:spAutoFit/>
            </a:bodyPr>
            <a:lstStyle/>
            <a:p>
              <a:pPr defTabSz="1624713">
                <a:lnSpc>
                  <a:spcPct val="130000"/>
                </a:lnSpc>
                <a:defRPr/>
              </a:pPr>
              <a:r>
                <a:rPr lang="zh-CN" altLang="en-US" sz="2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要害部门</a:t>
              </a:r>
            </a:p>
          </p:txBody>
        </p:sp>
        <p:sp>
          <p:nvSpPr>
            <p:cNvPr id="3" name="Oval 53"/>
            <p:cNvSpPr>
              <a:spLocks noChangeArrowheads="1"/>
            </p:cNvSpPr>
            <p:nvPr/>
          </p:nvSpPr>
          <p:spPr bwMode="auto">
            <a:xfrm>
              <a:off x="6080" y="3450"/>
              <a:ext cx="2239" cy="22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endPara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3" name="矩形 3"/>
            <p:cNvSpPr>
              <a:spLocks noChangeArrowheads="1"/>
            </p:cNvSpPr>
            <p:nvPr/>
          </p:nvSpPr>
          <p:spPr bwMode="auto">
            <a:xfrm>
              <a:off x="6613" y="3922"/>
              <a:ext cx="1187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 lIns="91415" tIns="45708" rIns="91415" bIns="45708">
              <a:spAutoFit/>
            </a:bodyPr>
            <a:lstStyle/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应用</a:t>
              </a:r>
              <a:endParaRPr lang="en-US" altLang="zh-CN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场所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59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1981200" y="239218"/>
            <a:ext cx="1298825" cy="119697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2734629" y="2572173"/>
            <a:ext cx="8443100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7905751" y="966894"/>
            <a:ext cx="3617595" cy="1245871"/>
            <a:chOff x="7793124" y="1118938"/>
            <a:chExt cx="2839544" cy="1150392"/>
          </a:xfrm>
        </p:grpSpPr>
        <p:grpSp>
          <p:nvGrpSpPr>
            <p:cNvPr id="14" name="组合 13"/>
            <p:cNvGrpSpPr/>
            <p:nvPr/>
          </p:nvGrpSpPr>
          <p:grpSpPr>
            <a:xfrm>
              <a:off x="8118910" y="1118938"/>
              <a:ext cx="2513758" cy="1150392"/>
              <a:chOff x="5496025" y="2206073"/>
              <a:chExt cx="5351590" cy="2449093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5496025" y="2206073"/>
                <a:ext cx="4718957" cy="16329"/>
              </a:xfrm>
              <a:prstGeom prst="line">
                <a:avLst/>
              </a:prstGeom>
              <a:ln w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0000">
                      <a:srgbClr val="134F50"/>
                    </a:gs>
                    <a:gs pos="62000">
                      <a:srgbClr val="134F50"/>
                    </a:gs>
                    <a:gs pos="100000">
                      <a:srgbClr val="134F50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半闭框 15"/>
              <p:cNvSpPr/>
              <p:nvPr/>
            </p:nvSpPr>
            <p:spPr>
              <a:xfrm flipH="1">
                <a:off x="10270672" y="2217642"/>
                <a:ext cx="555171" cy="555171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5000">
                      <a:schemeClr val="bg1"/>
                    </a:gs>
                    <a:gs pos="6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半闭框 16"/>
              <p:cNvSpPr/>
              <p:nvPr/>
            </p:nvSpPr>
            <p:spPr>
              <a:xfrm flipH="1" flipV="1">
                <a:off x="10292444" y="4082823"/>
                <a:ext cx="555171" cy="555171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5000">
                      <a:srgbClr val="A4836C"/>
                    </a:gs>
                    <a:gs pos="67000">
                      <a:srgbClr val="A4836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直接连接符 17"/>
              <p:cNvCxnSpPr/>
              <p:nvPr/>
            </p:nvCxnSpPr>
            <p:spPr>
              <a:xfrm>
                <a:off x="5535386" y="4637314"/>
                <a:ext cx="4732856" cy="17852"/>
              </a:xfrm>
              <a:prstGeom prst="line">
                <a:avLst/>
              </a:prstGeom>
              <a:ln w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0000">
                      <a:srgbClr val="A4836C"/>
                    </a:gs>
                    <a:gs pos="62000">
                      <a:srgbClr val="A4836C"/>
                    </a:gs>
                    <a:gs pos="100000">
                      <a:srgbClr val="134F50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半闭框 20"/>
            <p:cNvSpPr/>
            <p:nvPr/>
          </p:nvSpPr>
          <p:spPr>
            <a:xfrm flipV="1">
              <a:off x="7793124" y="2008512"/>
              <a:ext cx="260776" cy="260776"/>
            </a:xfrm>
            <a:prstGeom prst="halfFrame">
              <a:avLst>
                <a:gd name="adj1" fmla="val 0"/>
                <a:gd name="adj2" fmla="val 0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5000">
                    <a:srgbClr val="A4836C"/>
                  </a:gs>
                  <a:gs pos="67000">
                    <a:srgbClr val="A4836C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</p:grpSp>
      <p:sp>
        <p:nvSpPr>
          <p:cNvPr id="10267" name="文本框 2"/>
          <p:cNvSpPr txBox="1"/>
          <p:nvPr/>
        </p:nvSpPr>
        <p:spPr>
          <a:xfrm>
            <a:off x="8321040" y="1229784"/>
            <a:ext cx="3058160" cy="7017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buNone/>
              <a:defRPr/>
            </a:pPr>
            <a:r>
              <a:rPr lang="zh-CN" altLang="en-US" sz="44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核心竞争力</a:t>
            </a:r>
            <a:endParaRPr lang="en-US" sz="4400" b="1" spc="4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</a:endParaRPr>
          </a:p>
        </p:txBody>
      </p:sp>
      <p:cxnSp>
        <p:nvCxnSpPr>
          <p:cNvPr id="40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886460" y="3136689"/>
            <a:ext cx="842011" cy="77914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661671" y="3249085"/>
            <a:ext cx="842011" cy="77914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421005" y="3517689"/>
            <a:ext cx="6823075" cy="2430145"/>
            <a:chOff x="7793124" y="1118938"/>
            <a:chExt cx="2839544" cy="1150392"/>
          </a:xfrm>
        </p:grpSpPr>
        <p:grpSp>
          <p:nvGrpSpPr>
            <p:cNvPr id="20" name="组合 19"/>
            <p:cNvGrpSpPr/>
            <p:nvPr/>
          </p:nvGrpSpPr>
          <p:grpSpPr>
            <a:xfrm>
              <a:off x="8118910" y="1118938"/>
              <a:ext cx="2513758" cy="1150392"/>
              <a:chOff x="5496025" y="2206073"/>
              <a:chExt cx="5351590" cy="2449093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5496025" y="2206073"/>
                <a:ext cx="4718957" cy="16329"/>
              </a:xfrm>
              <a:prstGeom prst="line">
                <a:avLst/>
              </a:prstGeom>
              <a:ln w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0000">
                      <a:srgbClr val="134F50"/>
                    </a:gs>
                    <a:gs pos="62000">
                      <a:srgbClr val="134F50"/>
                    </a:gs>
                    <a:gs pos="100000">
                      <a:srgbClr val="134F50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半闭框 25"/>
              <p:cNvSpPr/>
              <p:nvPr/>
            </p:nvSpPr>
            <p:spPr>
              <a:xfrm flipH="1">
                <a:off x="10270672" y="2217642"/>
                <a:ext cx="555171" cy="555171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5000">
                      <a:schemeClr val="bg1"/>
                    </a:gs>
                    <a:gs pos="67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半闭框 26"/>
              <p:cNvSpPr/>
              <p:nvPr/>
            </p:nvSpPr>
            <p:spPr>
              <a:xfrm flipH="1" flipV="1">
                <a:off x="10292444" y="4082823"/>
                <a:ext cx="555171" cy="555171"/>
              </a:xfrm>
              <a:prstGeom prst="halfFrame">
                <a:avLst>
                  <a:gd name="adj1" fmla="val 0"/>
                  <a:gd name="adj2" fmla="val 0"/>
                </a:avLst>
              </a:prstGeom>
              <a:noFill/>
              <a:ln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5000">
                      <a:srgbClr val="A4836C"/>
                    </a:gs>
                    <a:gs pos="67000">
                      <a:srgbClr val="A4836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直接连接符 27"/>
              <p:cNvCxnSpPr/>
              <p:nvPr/>
            </p:nvCxnSpPr>
            <p:spPr>
              <a:xfrm>
                <a:off x="5535386" y="4637314"/>
                <a:ext cx="4732856" cy="17852"/>
              </a:xfrm>
              <a:prstGeom prst="line">
                <a:avLst/>
              </a:prstGeom>
              <a:ln w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40000">
                      <a:srgbClr val="A4836C"/>
                    </a:gs>
                    <a:gs pos="62000">
                      <a:srgbClr val="A4836C"/>
                    </a:gs>
                    <a:gs pos="100000">
                      <a:srgbClr val="134F50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半闭框 30"/>
            <p:cNvSpPr/>
            <p:nvPr/>
          </p:nvSpPr>
          <p:spPr>
            <a:xfrm flipV="1">
              <a:off x="7793124" y="2008512"/>
              <a:ext cx="260776" cy="260776"/>
            </a:xfrm>
            <a:prstGeom prst="halfFrame">
              <a:avLst>
                <a:gd name="adj1" fmla="val 0"/>
                <a:gd name="adj2" fmla="val 0"/>
              </a:avLst>
            </a:prstGeom>
            <a:noFill/>
            <a:ln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5000">
                    <a:srgbClr val="A4836C"/>
                  </a:gs>
                  <a:gs pos="67000">
                    <a:srgbClr val="A4836C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" name="图示 1"/>
          <p:cNvGraphicFramePr/>
          <p:nvPr/>
        </p:nvGraphicFramePr>
        <p:xfrm>
          <a:off x="662500" y="1095941"/>
          <a:ext cx="9216000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8500110" y="3392629"/>
            <a:ext cx="1298825" cy="119697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9784715" y="5380145"/>
            <a:ext cx="842011" cy="77914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 flipV="1">
            <a:off x="9559925" y="5380145"/>
            <a:ext cx="842011" cy="779145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rgbClr val="A4836C"/>
                </a:gs>
                <a:gs pos="62000">
                  <a:srgbClr val="A4836C"/>
                </a:gs>
                <a:gs pos="100000">
                  <a:srgbClr val="134F5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7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008030" y="3747317"/>
            <a:ext cx="4896051" cy="4903560"/>
          </a:xfrm>
          <a:prstGeom prst="rect">
            <a:avLst/>
          </a:prstGeom>
        </p:spPr>
      </p:pic>
      <p:pic>
        <p:nvPicPr>
          <p:cNvPr id="3" name="图片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322911">
            <a:off x="9245396" y="-964108"/>
            <a:ext cx="4243307" cy="4249815"/>
          </a:xfrm>
          <a:prstGeom prst="rect">
            <a:avLst/>
          </a:prstGeom>
        </p:spPr>
      </p:pic>
      <p:sp>
        <p:nvSpPr>
          <p:cNvPr id="4" name="Shape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4842550" y="18228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核心竞争力</a:t>
            </a:r>
            <a:endParaRPr lang="en-US" altLang="zh-CN" sz="40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  <a:sym typeface="+mn-lt"/>
            </a:endParaRPr>
          </a:p>
        </p:txBody>
      </p:sp>
      <p:cxnSp>
        <p:nvCxnSpPr>
          <p:cNvPr id="6" name="直接连接符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723137" y="833692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764541" y="1185334"/>
            <a:ext cx="3371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国家发明专利：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已授权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 </a:t>
            </a:r>
          </a:p>
        </p:txBody>
      </p:sp>
      <p:sp>
        <p:nvSpPr>
          <p:cNvPr id="12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3449321" y="2633769"/>
            <a:ext cx="4761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[2]</a:t>
            </a:r>
            <a:r>
              <a:rPr lang="zh-CN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一种截断金属膜片的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E</a:t>
            </a:r>
            <a:r>
              <a:rPr lang="zh-CN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面波导带通滤波器；</a:t>
            </a:r>
          </a:p>
          <a:p>
            <a:pPr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国家发明专利；授权号：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ZL201410699245.8</a:t>
            </a:r>
          </a:p>
        </p:txBody>
      </p:sp>
      <p:cxnSp>
        <p:nvCxnSpPr>
          <p:cNvPr id="13" name="直接连接符 1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3622041" y="2558992"/>
            <a:ext cx="2038351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2799851" y="2238799"/>
            <a:ext cx="435719" cy="437205"/>
            <a:chOff x="7990829" y="4601438"/>
            <a:chExt cx="500962" cy="502672"/>
          </a:xfrm>
          <a:solidFill>
            <a:schemeClr val="bg1"/>
          </a:solidFill>
        </p:grpSpPr>
        <p:sp>
          <p:nvSpPr>
            <p:cNvPr id="15" name="Freeform 62"/>
            <p:cNvSpPr>
              <a:spLocks noEditPoints="1"/>
            </p:cNvSpPr>
            <p:nvPr/>
          </p:nvSpPr>
          <p:spPr bwMode="auto">
            <a:xfrm>
              <a:off x="7990829" y="4601438"/>
              <a:ext cx="500962" cy="502672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63"/>
            <p:cNvSpPr>
              <a:spLocks noEditPoints="1"/>
            </p:cNvSpPr>
            <p:nvPr/>
          </p:nvSpPr>
          <p:spPr bwMode="auto">
            <a:xfrm>
              <a:off x="8166935" y="4779254"/>
              <a:ext cx="148750" cy="147040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18" name="直接连接符 1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6070600" y="4079028"/>
            <a:ext cx="1996440" cy="19051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GrpSpPr/>
          <p:nvPr/>
        </p:nvGrpSpPr>
        <p:grpSpPr>
          <a:xfrm>
            <a:off x="5183505" y="3812012"/>
            <a:ext cx="458219" cy="447960"/>
            <a:chOff x="9030368" y="6644611"/>
            <a:chExt cx="458218" cy="447960"/>
          </a:xfrm>
          <a:solidFill>
            <a:schemeClr val="bg1"/>
          </a:solidFill>
        </p:grpSpPr>
        <p:sp>
          <p:nvSpPr>
            <p:cNvPr id="23" name="Freeform 129"/>
            <p:cNvSpPr>
              <a:spLocks noEditPoints="1"/>
            </p:cNvSpPr>
            <p:nvPr/>
          </p:nvSpPr>
          <p:spPr bwMode="auto">
            <a:xfrm>
              <a:off x="9264606" y="6892528"/>
              <a:ext cx="223980" cy="200043"/>
            </a:xfrm>
            <a:custGeom>
              <a:avLst/>
              <a:gdLst>
                <a:gd name="T0" fmla="*/ 60 w 85"/>
                <a:gd name="T1" fmla="*/ 76 h 76"/>
                <a:gd name="T2" fmla="*/ 60 w 85"/>
                <a:gd name="T3" fmla="*/ 76 h 76"/>
                <a:gd name="T4" fmla="*/ 52 w 85"/>
                <a:gd name="T5" fmla="*/ 73 h 76"/>
                <a:gd name="T6" fmla="*/ 0 w 85"/>
                <a:gd name="T7" fmla="*/ 22 h 76"/>
                <a:gd name="T8" fmla="*/ 13 w 85"/>
                <a:gd name="T9" fmla="*/ 9 h 76"/>
                <a:gd name="T10" fmla="*/ 30 w 85"/>
                <a:gd name="T11" fmla="*/ 1 h 76"/>
                <a:gd name="T12" fmla="*/ 33 w 85"/>
                <a:gd name="T13" fmla="*/ 0 h 76"/>
                <a:gd name="T14" fmla="*/ 79 w 85"/>
                <a:gd name="T15" fmla="*/ 46 h 76"/>
                <a:gd name="T16" fmla="*/ 74 w 85"/>
                <a:gd name="T17" fmla="*/ 69 h 76"/>
                <a:gd name="T18" fmla="*/ 60 w 85"/>
                <a:gd name="T19" fmla="*/ 76 h 76"/>
                <a:gd name="T20" fmla="*/ 58 w 85"/>
                <a:gd name="T21" fmla="*/ 68 h 76"/>
                <a:gd name="T22" fmla="*/ 60 w 85"/>
                <a:gd name="T23" fmla="*/ 68 h 76"/>
                <a:gd name="T24" fmla="*/ 68 w 85"/>
                <a:gd name="T25" fmla="*/ 63 h 76"/>
                <a:gd name="T26" fmla="*/ 73 w 85"/>
                <a:gd name="T27" fmla="*/ 52 h 76"/>
                <a:gd name="T28" fmla="*/ 30 w 85"/>
                <a:gd name="T29" fmla="*/ 9 h 76"/>
                <a:gd name="T30" fmla="*/ 18 w 85"/>
                <a:gd name="T31" fmla="*/ 14 h 76"/>
                <a:gd name="T32" fmla="*/ 11 w 85"/>
                <a:gd name="T33" fmla="*/ 21 h 76"/>
                <a:gd name="T34" fmla="*/ 58 w 85"/>
                <a:gd name="T35" fmla="*/ 68 h 76"/>
                <a:gd name="T36" fmla="*/ 58 w 85"/>
                <a:gd name="T37" fmla="*/ 6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76">
                  <a:moveTo>
                    <a:pt x="60" y="76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55" y="76"/>
                    <a:pt x="52" y="74"/>
                    <a:pt x="52" y="7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4" y="8"/>
                    <a:pt x="17" y="5"/>
                    <a:pt x="30" y="1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82" y="49"/>
                    <a:pt x="85" y="58"/>
                    <a:pt x="74" y="69"/>
                  </a:cubicBezTo>
                  <a:cubicBezTo>
                    <a:pt x="69" y="74"/>
                    <a:pt x="64" y="76"/>
                    <a:pt x="60" y="76"/>
                  </a:cubicBezTo>
                  <a:close/>
                  <a:moveTo>
                    <a:pt x="58" y="68"/>
                  </a:moveTo>
                  <a:cubicBezTo>
                    <a:pt x="58" y="68"/>
                    <a:pt x="58" y="68"/>
                    <a:pt x="60" y="68"/>
                  </a:cubicBezTo>
                  <a:cubicBezTo>
                    <a:pt x="62" y="68"/>
                    <a:pt x="65" y="66"/>
                    <a:pt x="68" y="63"/>
                  </a:cubicBezTo>
                  <a:cubicBezTo>
                    <a:pt x="76" y="56"/>
                    <a:pt x="73" y="52"/>
                    <a:pt x="73" y="52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1" y="12"/>
                    <a:pt x="19" y="14"/>
                    <a:pt x="18" y="14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30"/>
            <p:cNvSpPr>
              <a:spLocks noEditPoints="1"/>
            </p:cNvSpPr>
            <p:nvPr/>
          </p:nvSpPr>
          <p:spPr bwMode="auto">
            <a:xfrm>
              <a:off x="9030368" y="6644611"/>
              <a:ext cx="213721" cy="212011"/>
            </a:xfrm>
            <a:custGeom>
              <a:avLst/>
              <a:gdLst>
                <a:gd name="T0" fmla="*/ 65 w 81"/>
                <a:gd name="T1" fmla="*/ 80 h 80"/>
                <a:gd name="T2" fmla="*/ 32 w 81"/>
                <a:gd name="T3" fmla="*/ 47 h 80"/>
                <a:gd name="T4" fmla="*/ 18 w 81"/>
                <a:gd name="T5" fmla="*/ 41 h 80"/>
                <a:gd name="T6" fmla="*/ 0 w 81"/>
                <a:gd name="T7" fmla="*/ 15 h 80"/>
                <a:gd name="T8" fmla="*/ 15 w 81"/>
                <a:gd name="T9" fmla="*/ 0 h 80"/>
                <a:gd name="T10" fmla="*/ 42 w 81"/>
                <a:gd name="T11" fmla="*/ 17 h 80"/>
                <a:gd name="T12" fmla="*/ 48 w 81"/>
                <a:gd name="T13" fmla="*/ 31 h 80"/>
                <a:gd name="T14" fmla="*/ 81 w 81"/>
                <a:gd name="T15" fmla="*/ 64 h 80"/>
                <a:gd name="T16" fmla="*/ 79 w 81"/>
                <a:gd name="T17" fmla="*/ 67 h 80"/>
                <a:gd name="T18" fmla="*/ 74 w 81"/>
                <a:gd name="T19" fmla="*/ 72 h 80"/>
                <a:gd name="T20" fmla="*/ 74 w 81"/>
                <a:gd name="T21" fmla="*/ 73 h 80"/>
                <a:gd name="T22" fmla="*/ 65 w 81"/>
                <a:gd name="T23" fmla="*/ 80 h 80"/>
                <a:gd name="T24" fmla="*/ 23 w 81"/>
                <a:gd name="T25" fmla="*/ 35 h 80"/>
                <a:gd name="T26" fmla="*/ 36 w 81"/>
                <a:gd name="T27" fmla="*/ 41 h 80"/>
                <a:gd name="T28" fmla="*/ 65 w 81"/>
                <a:gd name="T29" fmla="*/ 70 h 80"/>
                <a:gd name="T30" fmla="*/ 69 w 81"/>
                <a:gd name="T31" fmla="*/ 66 h 80"/>
                <a:gd name="T32" fmla="*/ 70 w 81"/>
                <a:gd name="T33" fmla="*/ 65 h 80"/>
                <a:gd name="T34" fmla="*/ 41 w 81"/>
                <a:gd name="T35" fmla="*/ 36 h 80"/>
                <a:gd name="T36" fmla="*/ 35 w 81"/>
                <a:gd name="T37" fmla="*/ 22 h 80"/>
                <a:gd name="T38" fmla="*/ 16 w 81"/>
                <a:gd name="T39" fmla="*/ 10 h 80"/>
                <a:gd name="T40" fmla="*/ 11 w 81"/>
                <a:gd name="T41" fmla="*/ 16 h 80"/>
                <a:gd name="T42" fmla="*/ 23 w 81"/>
                <a:gd name="T4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80">
                  <a:moveTo>
                    <a:pt x="65" y="80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6" y="71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lnTo>
                    <a:pt x="65" y="80"/>
                  </a:lnTo>
                  <a:close/>
                  <a:moveTo>
                    <a:pt x="23" y="35"/>
                  </a:moveTo>
                  <a:cubicBezTo>
                    <a:pt x="36" y="41"/>
                    <a:pt x="36" y="41"/>
                    <a:pt x="36" y="41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70" y="65"/>
                    <a:pt x="70" y="6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1" y="16"/>
                    <a:pt x="11" y="16"/>
                    <a:pt x="11" y="16"/>
                  </a:cubicBezTo>
                  <a:lnTo>
                    <a:pt x="2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1"/>
            <p:cNvSpPr>
              <a:spLocks noEditPoints="1"/>
            </p:cNvSpPr>
            <p:nvPr/>
          </p:nvSpPr>
          <p:spPr bwMode="auto">
            <a:xfrm>
              <a:off x="9037207" y="6673677"/>
              <a:ext cx="418893" cy="396666"/>
            </a:xfrm>
            <a:custGeom>
              <a:avLst/>
              <a:gdLst>
                <a:gd name="T0" fmla="*/ 127 w 159"/>
                <a:gd name="T1" fmla="*/ 4 h 150"/>
                <a:gd name="T2" fmla="*/ 140 w 159"/>
                <a:gd name="T3" fmla="*/ 6 h 150"/>
                <a:gd name="T4" fmla="*/ 123 w 159"/>
                <a:gd name="T5" fmla="*/ 13 h 150"/>
                <a:gd name="T6" fmla="*/ 121 w 159"/>
                <a:gd name="T7" fmla="*/ 14 h 150"/>
                <a:gd name="T8" fmla="*/ 121 w 159"/>
                <a:gd name="T9" fmla="*/ 16 h 150"/>
                <a:gd name="T10" fmla="*/ 120 w 159"/>
                <a:gd name="T11" fmla="*/ 23 h 150"/>
                <a:gd name="T12" fmla="*/ 120 w 159"/>
                <a:gd name="T13" fmla="*/ 24 h 150"/>
                <a:gd name="T14" fmla="*/ 120 w 159"/>
                <a:gd name="T15" fmla="*/ 25 h 150"/>
                <a:gd name="T16" fmla="*/ 126 w 159"/>
                <a:gd name="T17" fmla="*/ 39 h 150"/>
                <a:gd name="T18" fmla="*/ 128 w 159"/>
                <a:gd name="T19" fmla="*/ 43 h 150"/>
                <a:gd name="T20" fmla="*/ 131 w 159"/>
                <a:gd name="T21" fmla="*/ 41 h 150"/>
                <a:gd name="T22" fmla="*/ 152 w 159"/>
                <a:gd name="T23" fmla="*/ 32 h 150"/>
                <a:gd name="T24" fmla="*/ 135 w 159"/>
                <a:gd name="T25" fmla="*/ 50 h 150"/>
                <a:gd name="T26" fmla="*/ 132 w 159"/>
                <a:gd name="T27" fmla="*/ 52 h 150"/>
                <a:gd name="T28" fmla="*/ 133 w 159"/>
                <a:gd name="T29" fmla="*/ 56 h 150"/>
                <a:gd name="T30" fmla="*/ 138 w 159"/>
                <a:gd name="T31" fmla="*/ 68 h 150"/>
                <a:gd name="T32" fmla="*/ 90 w 159"/>
                <a:gd name="T33" fmla="*/ 83 h 150"/>
                <a:gd name="T34" fmla="*/ 33 w 159"/>
                <a:gd name="T35" fmla="*/ 142 h 150"/>
                <a:gd name="T36" fmla="*/ 23 w 159"/>
                <a:gd name="T37" fmla="*/ 146 h 150"/>
                <a:gd name="T38" fmla="*/ 15 w 159"/>
                <a:gd name="T39" fmla="*/ 142 h 150"/>
                <a:gd name="T40" fmla="*/ 15 w 159"/>
                <a:gd name="T41" fmla="*/ 123 h 150"/>
                <a:gd name="T42" fmla="*/ 80 w 159"/>
                <a:gd name="T43" fmla="*/ 71 h 150"/>
                <a:gd name="T44" fmla="*/ 80 w 159"/>
                <a:gd name="T45" fmla="*/ 71 h 150"/>
                <a:gd name="T46" fmla="*/ 80 w 159"/>
                <a:gd name="T47" fmla="*/ 70 h 150"/>
                <a:gd name="T48" fmla="*/ 102 w 159"/>
                <a:gd name="T49" fmla="*/ 23 h 150"/>
                <a:gd name="T50" fmla="*/ 104 w 159"/>
                <a:gd name="T51" fmla="*/ 15 h 150"/>
                <a:gd name="T52" fmla="*/ 121 w 159"/>
                <a:gd name="T53" fmla="*/ 4 h 150"/>
                <a:gd name="T54" fmla="*/ 122 w 159"/>
                <a:gd name="T55" fmla="*/ 4 h 150"/>
                <a:gd name="T56" fmla="*/ 127 w 159"/>
                <a:gd name="T57" fmla="*/ 4 h 150"/>
                <a:gd name="T58" fmla="*/ 127 w 159"/>
                <a:gd name="T59" fmla="*/ 4 h 150"/>
                <a:gd name="T60" fmla="*/ 24 w 159"/>
                <a:gd name="T61" fmla="*/ 142 h 150"/>
                <a:gd name="T62" fmla="*/ 31 w 159"/>
                <a:gd name="T63" fmla="*/ 139 h 150"/>
                <a:gd name="T64" fmla="*/ 31 w 159"/>
                <a:gd name="T65" fmla="*/ 125 h 150"/>
                <a:gd name="T66" fmla="*/ 24 w 159"/>
                <a:gd name="T67" fmla="*/ 122 h 150"/>
                <a:gd name="T68" fmla="*/ 17 w 159"/>
                <a:gd name="T69" fmla="*/ 125 h 150"/>
                <a:gd name="T70" fmla="*/ 17 w 159"/>
                <a:gd name="T71" fmla="*/ 139 h 150"/>
                <a:gd name="T72" fmla="*/ 24 w 159"/>
                <a:gd name="T73" fmla="*/ 142 h 150"/>
                <a:gd name="T74" fmla="*/ 127 w 159"/>
                <a:gd name="T75" fmla="*/ 0 h 150"/>
                <a:gd name="T76" fmla="*/ 121 w 159"/>
                <a:gd name="T77" fmla="*/ 0 h 150"/>
                <a:gd name="T78" fmla="*/ 100 w 159"/>
                <a:gd name="T79" fmla="*/ 13 h 150"/>
                <a:gd name="T80" fmla="*/ 77 w 159"/>
                <a:gd name="T81" fmla="*/ 68 h 150"/>
                <a:gd name="T82" fmla="*/ 12 w 159"/>
                <a:gd name="T83" fmla="*/ 120 h 150"/>
                <a:gd name="T84" fmla="*/ 12 w 159"/>
                <a:gd name="T85" fmla="*/ 145 h 150"/>
                <a:gd name="T86" fmla="*/ 23 w 159"/>
                <a:gd name="T87" fmla="*/ 150 h 150"/>
                <a:gd name="T88" fmla="*/ 36 w 159"/>
                <a:gd name="T89" fmla="*/ 145 h 150"/>
                <a:gd name="T90" fmla="*/ 93 w 159"/>
                <a:gd name="T91" fmla="*/ 85 h 150"/>
                <a:gd name="T92" fmla="*/ 144 w 159"/>
                <a:gd name="T93" fmla="*/ 71 h 150"/>
                <a:gd name="T94" fmla="*/ 137 w 159"/>
                <a:gd name="T95" fmla="*/ 54 h 150"/>
                <a:gd name="T96" fmla="*/ 159 w 159"/>
                <a:gd name="T97" fmla="*/ 25 h 150"/>
                <a:gd name="T98" fmla="*/ 130 w 159"/>
                <a:gd name="T99" fmla="*/ 37 h 150"/>
                <a:gd name="T100" fmla="*/ 124 w 159"/>
                <a:gd name="T101" fmla="*/ 24 h 150"/>
                <a:gd name="T102" fmla="*/ 125 w 159"/>
                <a:gd name="T103" fmla="*/ 17 h 150"/>
                <a:gd name="T104" fmla="*/ 149 w 159"/>
                <a:gd name="T105" fmla="*/ 6 h 150"/>
                <a:gd name="T106" fmla="*/ 127 w 159"/>
                <a:gd name="T107" fmla="*/ 0 h 150"/>
                <a:gd name="T108" fmla="*/ 24 w 159"/>
                <a:gd name="T109" fmla="*/ 138 h 150"/>
                <a:gd name="T110" fmla="*/ 20 w 159"/>
                <a:gd name="T111" fmla="*/ 136 h 150"/>
                <a:gd name="T112" fmla="*/ 20 w 159"/>
                <a:gd name="T113" fmla="*/ 128 h 150"/>
                <a:gd name="T114" fmla="*/ 24 w 159"/>
                <a:gd name="T115" fmla="*/ 126 h 150"/>
                <a:gd name="T116" fmla="*/ 29 w 159"/>
                <a:gd name="T117" fmla="*/ 128 h 150"/>
                <a:gd name="T118" fmla="*/ 29 w 159"/>
                <a:gd name="T119" fmla="*/ 136 h 150"/>
                <a:gd name="T120" fmla="*/ 24 w 159"/>
                <a:gd name="T121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" h="150">
                  <a:moveTo>
                    <a:pt x="127" y="4"/>
                  </a:moveTo>
                  <a:cubicBezTo>
                    <a:pt x="132" y="4"/>
                    <a:pt x="136" y="5"/>
                    <a:pt x="140" y="6"/>
                  </a:cubicBezTo>
                  <a:cubicBezTo>
                    <a:pt x="123" y="13"/>
                    <a:pt x="123" y="13"/>
                    <a:pt x="123" y="13"/>
                  </a:cubicBezTo>
                  <a:cubicBezTo>
                    <a:pt x="121" y="14"/>
                    <a:pt x="121" y="14"/>
                    <a:pt x="121" y="14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23"/>
                    <a:pt x="120" y="23"/>
                    <a:pt x="120" y="23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20" y="25"/>
                    <a:pt x="120" y="25"/>
                    <a:pt x="120" y="25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48" y="38"/>
                    <a:pt x="143" y="46"/>
                    <a:pt x="135" y="5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26" y="69"/>
                    <a:pt x="98" y="74"/>
                    <a:pt x="90" y="83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2"/>
                    <a:pt x="28" y="146"/>
                    <a:pt x="23" y="146"/>
                  </a:cubicBezTo>
                  <a:cubicBezTo>
                    <a:pt x="20" y="146"/>
                    <a:pt x="17" y="144"/>
                    <a:pt x="15" y="142"/>
                  </a:cubicBezTo>
                  <a:cubicBezTo>
                    <a:pt x="7" y="134"/>
                    <a:pt x="13" y="125"/>
                    <a:pt x="15" y="123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93" y="58"/>
                    <a:pt x="98" y="36"/>
                    <a:pt x="102" y="23"/>
                  </a:cubicBezTo>
                  <a:cubicBezTo>
                    <a:pt x="103" y="19"/>
                    <a:pt x="103" y="17"/>
                    <a:pt x="104" y="15"/>
                  </a:cubicBezTo>
                  <a:cubicBezTo>
                    <a:pt x="106" y="7"/>
                    <a:pt x="107" y="7"/>
                    <a:pt x="121" y="4"/>
                  </a:cubicBezTo>
                  <a:cubicBezTo>
                    <a:pt x="122" y="4"/>
                    <a:pt x="122" y="4"/>
                    <a:pt x="122" y="4"/>
                  </a:cubicBezTo>
                  <a:cubicBezTo>
                    <a:pt x="124" y="4"/>
                    <a:pt x="125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moveTo>
                    <a:pt x="24" y="142"/>
                  </a:moveTo>
                  <a:cubicBezTo>
                    <a:pt x="27" y="142"/>
                    <a:pt x="30" y="141"/>
                    <a:pt x="31" y="139"/>
                  </a:cubicBezTo>
                  <a:cubicBezTo>
                    <a:pt x="35" y="135"/>
                    <a:pt x="35" y="129"/>
                    <a:pt x="31" y="125"/>
                  </a:cubicBezTo>
                  <a:cubicBezTo>
                    <a:pt x="30" y="123"/>
                    <a:pt x="27" y="122"/>
                    <a:pt x="24" y="122"/>
                  </a:cubicBezTo>
                  <a:cubicBezTo>
                    <a:pt x="22" y="122"/>
                    <a:pt x="19" y="123"/>
                    <a:pt x="17" y="125"/>
                  </a:cubicBezTo>
                  <a:cubicBezTo>
                    <a:pt x="13" y="129"/>
                    <a:pt x="13" y="135"/>
                    <a:pt x="17" y="139"/>
                  </a:cubicBezTo>
                  <a:cubicBezTo>
                    <a:pt x="19" y="141"/>
                    <a:pt x="22" y="142"/>
                    <a:pt x="24" y="142"/>
                  </a:cubicBezTo>
                  <a:moveTo>
                    <a:pt x="127" y="0"/>
                  </a:moveTo>
                  <a:cubicBezTo>
                    <a:pt x="125" y="0"/>
                    <a:pt x="123" y="0"/>
                    <a:pt x="121" y="0"/>
                  </a:cubicBezTo>
                  <a:cubicBezTo>
                    <a:pt x="106" y="3"/>
                    <a:pt x="103" y="4"/>
                    <a:pt x="100" y="13"/>
                  </a:cubicBezTo>
                  <a:cubicBezTo>
                    <a:pt x="97" y="23"/>
                    <a:pt x="93" y="53"/>
                    <a:pt x="77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0"/>
                    <a:pt x="0" y="133"/>
                    <a:pt x="12" y="145"/>
                  </a:cubicBezTo>
                  <a:cubicBezTo>
                    <a:pt x="16" y="148"/>
                    <a:pt x="20" y="150"/>
                    <a:pt x="23" y="150"/>
                  </a:cubicBezTo>
                  <a:cubicBezTo>
                    <a:pt x="30" y="150"/>
                    <a:pt x="36" y="145"/>
                    <a:pt x="36" y="145"/>
                  </a:cubicBezTo>
                  <a:cubicBezTo>
                    <a:pt x="93" y="85"/>
                    <a:pt x="93" y="85"/>
                    <a:pt x="93" y="85"/>
                  </a:cubicBezTo>
                  <a:cubicBezTo>
                    <a:pt x="102" y="76"/>
                    <a:pt x="144" y="71"/>
                    <a:pt x="144" y="71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3" y="46"/>
                    <a:pt x="159" y="25"/>
                    <a:pt x="159" y="25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4" y="24"/>
                    <a:pt x="124" y="24"/>
                    <a:pt x="124" y="24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49" y="6"/>
                    <a:pt x="139" y="0"/>
                    <a:pt x="127" y="0"/>
                  </a:cubicBezTo>
                  <a:close/>
                  <a:moveTo>
                    <a:pt x="24" y="138"/>
                  </a:moveTo>
                  <a:cubicBezTo>
                    <a:pt x="23" y="138"/>
                    <a:pt x="21" y="138"/>
                    <a:pt x="20" y="136"/>
                  </a:cubicBezTo>
                  <a:cubicBezTo>
                    <a:pt x="17" y="134"/>
                    <a:pt x="17" y="130"/>
                    <a:pt x="20" y="128"/>
                  </a:cubicBezTo>
                  <a:cubicBezTo>
                    <a:pt x="21" y="127"/>
                    <a:pt x="23" y="126"/>
                    <a:pt x="24" y="126"/>
                  </a:cubicBezTo>
                  <a:cubicBezTo>
                    <a:pt x="26" y="126"/>
                    <a:pt x="27" y="127"/>
                    <a:pt x="29" y="128"/>
                  </a:cubicBezTo>
                  <a:cubicBezTo>
                    <a:pt x="31" y="130"/>
                    <a:pt x="31" y="134"/>
                    <a:pt x="29" y="136"/>
                  </a:cubicBezTo>
                  <a:cubicBezTo>
                    <a:pt x="27" y="138"/>
                    <a:pt x="26" y="138"/>
                    <a:pt x="24" y="1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cxnSp>
        <p:nvCxnSpPr>
          <p:cNvPr id="27" name="直接连接符 2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9041359" y="5638743"/>
            <a:ext cx="2038351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8687003" y="5830359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9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5292929" y="4932469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0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3655263" y="3363385"/>
            <a:ext cx="215479" cy="192596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cxnSp>
        <p:nvCxnSpPr>
          <p:cNvPr id="8" name="直接连接符 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878841" y="1830493"/>
            <a:ext cx="2038351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8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394335" y="1412029"/>
            <a:ext cx="358775" cy="362585"/>
          </a:xfrm>
          <a:custGeom>
            <a:avLst/>
            <a:gdLst>
              <a:gd name="T0" fmla="*/ 185 w 210"/>
              <a:gd name="T1" fmla="*/ 212 h 212"/>
              <a:gd name="T2" fmla="*/ 111 w 210"/>
              <a:gd name="T3" fmla="*/ 212 h 212"/>
              <a:gd name="T4" fmla="*/ 111 w 210"/>
              <a:gd name="T5" fmla="*/ 168 h 212"/>
              <a:gd name="T6" fmla="*/ 99 w 210"/>
              <a:gd name="T7" fmla="*/ 168 h 212"/>
              <a:gd name="T8" fmla="*/ 99 w 210"/>
              <a:gd name="T9" fmla="*/ 212 h 212"/>
              <a:gd name="T10" fmla="*/ 24 w 210"/>
              <a:gd name="T11" fmla="*/ 212 h 212"/>
              <a:gd name="T12" fmla="*/ 24 w 210"/>
              <a:gd name="T13" fmla="*/ 139 h 212"/>
              <a:gd name="T14" fmla="*/ 0 w 210"/>
              <a:gd name="T15" fmla="*/ 139 h 212"/>
              <a:gd name="T16" fmla="*/ 0 w 210"/>
              <a:gd name="T17" fmla="*/ 124 h 212"/>
              <a:gd name="T18" fmla="*/ 105 w 210"/>
              <a:gd name="T19" fmla="*/ 0 h 212"/>
              <a:gd name="T20" fmla="*/ 136 w 210"/>
              <a:gd name="T21" fmla="*/ 37 h 212"/>
              <a:gd name="T22" fmla="*/ 136 w 210"/>
              <a:gd name="T23" fmla="*/ 11 h 212"/>
              <a:gd name="T24" fmla="*/ 173 w 210"/>
              <a:gd name="T25" fmla="*/ 11 h 212"/>
              <a:gd name="T26" fmla="*/ 173 w 210"/>
              <a:gd name="T27" fmla="*/ 80 h 212"/>
              <a:gd name="T28" fmla="*/ 210 w 210"/>
              <a:gd name="T29" fmla="*/ 124 h 212"/>
              <a:gd name="T30" fmla="*/ 210 w 210"/>
              <a:gd name="T31" fmla="*/ 139 h 212"/>
              <a:gd name="T32" fmla="*/ 185 w 210"/>
              <a:gd name="T33" fmla="*/ 139 h 212"/>
              <a:gd name="T34" fmla="*/ 185 w 210"/>
              <a:gd name="T35" fmla="*/ 212 h 212"/>
              <a:gd name="T36" fmla="*/ 123 w 210"/>
              <a:gd name="T37" fmla="*/ 199 h 212"/>
              <a:gd name="T38" fmla="*/ 173 w 210"/>
              <a:gd name="T39" fmla="*/ 199 h 212"/>
              <a:gd name="T40" fmla="*/ 173 w 210"/>
              <a:gd name="T41" fmla="*/ 127 h 212"/>
              <a:gd name="T42" fmla="*/ 196 w 210"/>
              <a:gd name="T43" fmla="*/ 127 h 212"/>
              <a:gd name="T44" fmla="*/ 160 w 210"/>
              <a:gd name="T45" fmla="*/ 85 h 212"/>
              <a:gd name="T46" fmla="*/ 160 w 210"/>
              <a:gd name="T47" fmla="*/ 23 h 212"/>
              <a:gd name="T48" fmla="*/ 148 w 210"/>
              <a:gd name="T49" fmla="*/ 23 h 212"/>
              <a:gd name="T50" fmla="*/ 148 w 210"/>
              <a:gd name="T51" fmla="*/ 69 h 212"/>
              <a:gd name="T52" fmla="*/ 105 w 210"/>
              <a:gd name="T53" fmla="*/ 20 h 212"/>
              <a:gd name="T54" fmla="*/ 14 w 210"/>
              <a:gd name="T55" fmla="*/ 127 h 212"/>
              <a:gd name="T56" fmla="*/ 37 w 210"/>
              <a:gd name="T57" fmla="*/ 127 h 212"/>
              <a:gd name="T58" fmla="*/ 37 w 210"/>
              <a:gd name="T59" fmla="*/ 199 h 212"/>
              <a:gd name="T60" fmla="*/ 86 w 210"/>
              <a:gd name="T61" fmla="*/ 199 h 212"/>
              <a:gd name="T62" fmla="*/ 86 w 210"/>
              <a:gd name="T63" fmla="*/ 156 h 212"/>
              <a:gd name="T64" fmla="*/ 123 w 210"/>
              <a:gd name="T65" fmla="*/ 156 h 212"/>
              <a:gd name="T66" fmla="*/ 123 w 210"/>
              <a:gd name="T67" fmla="*/ 199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10" h="212">
                <a:moveTo>
                  <a:pt x="185" y="212"/>
                </a:moveTo>
                <a:lnTo>
                  <a:pt x="111" y="212"/>
                </a:lnTo>
                <a:lnTo>
                  <a:pt x="111" y="168"/>
                </a:lnTo>
                <a:lnTo>
                  <a:pt x="99" y="168"/>
                </a:lnTo>
                <a:lnTo>
                  <a:pt x="99" y="212"/>
                </a:lnTo>
                <a:lnTo>
                  <a:pt x="24" y="212"/>
                </a:lnTo>
                <a:lnTo>
                  <a:pt x="24" y="139"/>
                </a:lnTo>
                <a:lnTo>
                  <a:pt x="0" y="139"/>
                </a:lnTo>
                <a:lnTo>
                  <a:pt x="0" y="124"/>
                </a:lnTo>
                <a:lnTo>
                  <a:pt x="105" y="0"/>
                </a:lnTo>
                <a:lnTo>
                  <a:pt x="136" y="37"/>
                </a:lnTo>
                <a:lnTo>
                  <a:pt x="136" y="11"/>
                </a:lnTo>
                <a:lnTo>
                  <a:pt x="173" y="11"/>
                </a:lnTo>
                <a:lnTo>
                  <a:pt x="173" y="80"/>
                </a:lnTo>
                <a:lnTo>
                  <a:pt x="210" y="124"/>
                </a:lnTo>
                <a:lnTo>
                  <a:pt x="210" y="139"/>
                </a:lnTo>
                <a:lnTo>
                  <a:pt x="185" y="139"/>
                </a:lnTo>
                <a:lnTo>
                  <a:pt x="185" y="212"/>
                </a:lnTo>
                <a:close/>
                <a:moveTo>
                  <a:pt x="123" y="199"/>
                </a:moveTo>
                <a:lnTo>
                  <a:pt x="173" y="199"/>
                </a:lnTo>
                <a:lnTo>
                  <a:pt x="173" y="127"/>
                </a:lnTo>
                <a:lnTo>
                  <a:pt x="196" y="127"/>
                </a:lnTo>
                <a:lnTo>
                  <a:pt x="160" y="85"/>
                </a:lnTo>
                <a:lnTo>
                  <a:pt x="160" y="23"/>
                </a:lnTo>
                <a:lnTo>
                  <a:pt x="148" y="23"/>
                </a:lnTo>
                <a:lnTo>
                  <a:pt x="148" y="69"/>
                </a:lnTo>
                <a:lnTo>
                  <a:pt x="105" y="20"/>
                </a:lnTo>
                <a:lnTo>
                  <a:pt x="14" y="127"/>
                </a:lnTo>
                <a:lnTo>
                  <a:pt x="37" y="127"/>
                </a:lnTo>
                <a:lnTo>
                  <a:pt x="37" y="199"/>
                </a:lnTo>
                <a:lnTo>
                  <a:pt x="86" y="199"/>
                </a:lnTo>
                <a:lnTo>
                  <a:pt x="86" y="156"/>
                </a:lnTo>
                <a:lnTo>
                  <a:pt x="123" y="156"/>
                </a:lnTo>
                <a:lnTo>
                  <a:pt x="123" y="1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1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 flipH="1">
            <a:off x="470536" y="2558839"/>
            <a:ext cx="215265" cy="192405"/>
          </a:xfrm>
          <a:custGeom>
            <a:avLst/>
            <a:gdLst>
              <a:gd name="T0" fmla="*/ 61 w 170"/>
              <a:gd name="T1" fmla="*/ 97 h 152"/>
              <a:gd name="T2" fmla="*/ 61 w 170"/>
              <a:gd name="T3" fmla="*/ 103 h 152"/>
              <a:gd name="T4" fmla="*/ 57 w 170"/>
              <a:gd name="T5" fmla="*/ 109 h 152"/>
              <a:gd name="T6" fmla="*/ 55 w 170"/>
              <a:gd name="T7" fmla="*/ 109 h 152"/>
              <a:gd name="T8" fmla="*/ 50 w 170"/>
              <a:gd name="T9" fmla="*/ 107 h 152"/>
              <a:gd name="T10" fmla="*/ 2 w 170"/>
              <a:gd name="T11" fmla="*/ 59 h 152"/>
              <a:gd name="T12" fmla="*/ 0 w 170"/>
              <a:gd name="T13" fmla="*/ 55 h 152"/>
              <a:gd name="T14" fmla="*/ 2 w 170"/>
              <a:gd name="T15" fmla="*/ 50 h 152"/>
              <a:gd name="T16" fmla="*/ 50 w 170"/>
              <a:gd name="T17" fmla="*/ 2 h 152"/>
              <a:gd name="T18" fmla="*/ 57 w 170"/>
              <a:gd name="T19" fmla="*/ 1 h 152"/>
              <a:gd name="T20" fmla="*/ 61 w 170"/>
              <a:gd name="T21" fmla="*/ 6 h 152"/>
              <a:gd name="T22" fmla="*/ 61 w 170"/>
              <a:gd name="T23" fmla="*/ 13 h 152"/>
              <a:gd name="T24" fmla="*/ 23 w 170"/>
              <a:gd name="T25" fmla="*/ 50 h 152"/>
              <a:gd name="T26" fmla="*/ 21 w 170"/>
              <a:gd name="T27" fmla="*/ 55 h 152"/>
              <a:gd name="T28" fmla="*/ 23 w 170"/>
              <a:gd name="T29" fmla="*/ 59 h 152"/>
              <a:gd name="T30" fmla="*/ 61 w 170"/>
              <a:gd name="T31" fmla="*/ 97 h 152"/>
              <a:gd name="T32" fmla="*/ 170 w 170"/>
              <a:gd name="T33" fmla="*/ 100 h 152"/>
              <a:gd name="T34" fmla="*/ 168 w 170"/>
              <a:gd name="T35" fmla="*/ 113 h 152"/>
              <a:gd name="T36" fmla="*/ 164 w 170"/>
              <a:gd name="T37" fmla="*/ 126 h 152"/>
              <a:gd name="T38" fmla="*/ 160 w 170"/>
              <a:gd name="T39" fmla="*/ 138 h 152"/>
              <a:gd name="T40" fmla="*/ 156 w 170"/>
              <a:gd name="T41" fmla="*/ 146 h 152"/>
              <a:gd name="T42" fmla="*/ 154 w 170"/>
              <a:gd name="T43" fmla="*/ 150 h 152"/>
              <a:gd name="T44" fmla="*/ 152 w 170"/>
              <a:gd name="T45" fmla="*/ 152 h 152"/>
              <a:gd name="T46" fmla="*/ 151 w 170"/>
              <a:gd name="T47" fmla="*/ 151 h 152"/>
              <a:gd name="T48" fmla="*/ 149 w 170"/>
              <a:gd name="T49" fmla="*/ 148 h 152"/>
              <a:gd name="T50" fmla="*/ 139 w 170"/>
              <a:gd name="T51" fmla="*/ 95 h 152"/>
              <a:gd name="T52" fmla="*/ 122 w 170"/>
              <a:gd name="T53" fmla="*/ 84 h 152"/>
              <a:gd name="T54" fmla="*/ 97 w 170"/>
              <a:gd name="T55" fmla="*/ 79 h 152"/>
              <a:gd name="T56" fmla="*/ 97 w 170"/>
              <a:gd name="T57" fmla="*/ 103 h 152"/>
              <a:gd name="T58" fmla="*/ 93 w 170"/>
              <a:gd name="T59" fmla="*/ 109 h 152"/>
              <a:gd name="T60" fmla="*/ 91 w 170"/>
              <a:gd name="T61" fmla="*/ 109 h 152"/>
              <a:gd name="T62" fmla="*/ 87 w 170"/>
              <a:gd name="T63" fmla="*/ 107 h 152"/>
              <a:gd name="T64" fmla="*/ 38 w 170"/>
              <a:gd name="T65" fmla="*/ 59 h 152"/>
              <a:gd name="T66" fmla="*/ 37 w 170"/>
              <a:gd name="T67" fmla="*/ 55 h 152"/>
              <a:gd name="T68" fmla="*/ 38 w 170"/>
              <a:gd name="T69" fmla="*/ 50 h 152"/>
              <a:gd name="T70" fmla="*/ 87 w 170"/>
              <a:gd name="T71" fmla="*/ 2 h 152"/>
              <a:gd name="T72" fmla="*/ 93 w 170"/>
              <a:gd name="T73" fmla="*/ 1 h 152"/>
              <a:gd name="T74" fmla="*/ 97 w 170"/>
              <a:gd name="T75" fmla="*/ 6 h 152"/>
              <a:gd name="T76" fmla="*/ 97 w 170"/>
              <a:gd name="T77" fmla="*/ 31 h 152"/>
              <a:gd name="T78" fmla="*/ 154 w 170"/>
              <a:gd name="T79" fmla="*/ 52 h 152"/>
              <a:gd name="T80" fmla="*/ 170 w 170"/>
              <a:gd name="T81" fmla="*/ 10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0" h="152">
                <a:moveTo>
                  <a:pt x="61" y="97"/>
                </a:moveTo>
                <a:cubicBezTo>
                  <a:pt x="61" y="103"/>
                  <a:pt x="61" y="103"/>
                  <a:pt x="61" y="103"/>
                </a:cubicBezTo>
                <a:cubicBezTo>
                  <a:pt x="61" y="106"/>
                  <a:pt x="60" y="108"/>
                  <a:pt x="57" y="109"/>
                </a:cubicBezTo>
                <a:cubicBezTo>
                  <a:pt x="56" y="109"/>
                  <a:pt x="56" y="109"/>
                  <a:pt x="55" y="109"/>
                </a:cubicBezTo>
                <a:cubicBezTo>
                  <a:pt x="53" y="109"/>
                  <a:pt x="52" y="109"/>
                  <a:pt x="50" y="107"/>
                </a:cubicBezTo>
                <a:cubicBezTo>
                  <a:pt x="2" y="59"/>
                  <a:pt x="2" y="59"/>
                  <a:pt x="2" y="59"/>
                </a:cubicBezTo>
                <a:cubicBezTo>
                  <a:pt x="1" y="58"/>
                  <a:pt x="0" y="56"/>
                  <a:pt x="0" y="55"/>
                </a:cubicBezTo>
                <a:cubicBezTo>
                  <a:pt x="0" y="53"/>
                  <a:pt x="1" y="52"/>
                  <a:pt x="2" y="50"/>
                </a:cubicBezTo>
                <a:cubicBezTo>
                  <a:pt x="50" y="2"/>
                  <a:pt x="50" y="2"/>
                  <a:pt x="50" y="2"/>
                </a:cubicBezTo>
                <a:cubicBezTo>
                  <a:pt x="52" y="0"/>
                  <a:pt x="55" y="0"/>
                  <a:pt x="57" y="1"/>
                </a:cubicBezTo>
                <a:cubicBezTo>
                  <a:pt x="60" y="2"/>
                  <a:pt x="61" y="4"/>
                  <a:pt x="61" y="6"/>
                </a:cubicBezTo>
                <a:cubicBezTo>
                  <a:pt x="61" y="13"/>
                  <a:pt x="61" y="13"/>
                  <a:pt x="61" y="13"/>
                </a:cubicBezTo>
                <a:cubicBezTo>
                  <a:pt x="23" y="50"/>
                  <a:pt x="23" y="50"/>
                  <a:pt x="23" y="50"/>
                </a:cubicBezTo>
                <a:cubicBezTo>
                  <a:pt x="22" y="52"/>
                  <a:pt x="21" y="53"/>
                  <a:pt x="21" y="55"/>
                </a:cubicBezTo>
                <a:cubicBezTo>
                  <a:pt x="21" y="56"/>
                  <a:pt x="22" y="58"/>
                  <a:pt x="23" y="59"/>
                </a:cubicBezTo>
                <a:lnTo>
                  <a:pt x="61" y="97"/>
                </a:lnTo>
                <a:close/>
                <a:moveTo>
                  <a:pt x="170" y="100"/>
                </a:moveTo>
                <a:cubicBezTo>
                  <a:pt x="170" y="104"/>
                  <a:pt x="169" y="108"/>
                  <a:pt x="168" y="113"/>
                </a:cubicBezTo>
                <a:cubicBezTo>
                  <a:pt x="167" y="117"/>
                  <a:pt x="166" y="122"/>
                  <a:pt x="164" y="126"/>
                </a:cubicBezTo>
                <a:cubicBezTo>
                  <a:pt x="163" y="130"/>
                  <a:pt x="162" y="134"/>
                  <a:pt x="160" y="138"/>
                </a:cubicBezTo>
                <a:cubicBezTo>
                  <a:pt x="158" y="142"/>
                  <a:pt x="157" y="144"/>
                  <a:pt x="156" y="146"/>
                </a:cubicBezTo>
                <a:cubicBezTo>
                  <a:pt x="155" y="148"/>
                  <a:pt x="155" y="149"/>
                  <a:pt x="154" y="150"/>
                </a:cubicBezTo>
                <a:cubicBezTo>
                  <a:pt x="154" y="151"/>
                  <a:pt x="153" y="152"/>
                  <a:pt x="152" y="152"/>
                </a:cubicBezTo>
                <a:cubicBezTo>
                  <a:pt x="151" y="152"/>
                  <a:pt x="151" y="152"/>
                  <a:pt x="151" y="151"/>
                </a:cubicBezTo>
                <a:cubicBezTo>
                  <a:pt x="149" y="151"/>
                  <a:pt x="148" y="150"/>
                  <a:pt x="149" y="148"/>
                </a:cubicBezTo>
                <a:cubicBezTo>
                  <a:pt x="151" y="123"/>
                  <a:pt x="148" y="105"/>
                  <a:pt x="139" y="95"/>
                </a:cubicBezTo>
                <a:cubicBezTo>
                  <a:pt x="134" y="90"/>
                  <a:pt x="129" y="87"/>
                  <a:pt x="122" y="84"/>
                </a:cubicBezTo>
                <a:cubicBezTo>
                  <a:pt x="116" y="82"/>
                  <a:pt x="107" y="80"/>
                  <a:pt x="97" y="79"/>
                </a:cubicBezTo>
                <a:cubicBezTo>
                  <a:pt x="97" y="103"/>
                  <a:pt x="97" y="103"/>
                  <a:pt x="97" y="103"/>
                </a:cubicBezTo>
                <a:cubicBezTo>
                  <a:pt x="97" y="106"/>
                  <a:pt x="96" y="108"/>
                  <a:pt x="93" y="109"/>
                </a:cubicBezTo>
                <a:cubicBezTo>
                  <a:pt x="93" y="109"/>
                  <a:pt x="92" y="109"/>
                  <a:pt x="91" y="109"/>
                </a:cubicBezTo>
                <a:cubicBezTo>
                  <a:pt x="89" y="109"/>
                  <a:pt x="88" y="109"/>
                  <a:pt x="87" y="107"/>
                </a:cubicBezTo>
                <a:cubicBezTo>
                  <a:pt x="38" y="59"/>
                  <a:pt x="38" y="59"/>
                  <a:pt x="38" y="59"/>
                </a:cubicBezTo>
                <a:cubicBezTo>
                  <a:pt x="37" y="58"/>
                  <a:pt x="37" y="56"/>
                  <a:pt x="37" y="55"/>
                </a:cubicBezTo>
                <a:cubicBezTo>
                  <a:pt x="37" y="53"/>
                  <a:pt x="37" y="52"/>
                  <a:pt x="38" y="50"/>
                </a:cubicBezTo>
                <a:cubicBezTo>
                  <a:pt x="87" y="2"/>
                  <a:pt x="87" y="2"/>
                  <a:pt x="87" y="2"/>
                </a:cubicBezTo>
                <a:cubicBezTo>
                  <a:pt x="89" y="0"/>
                  <a:pt x="91" y="0"/>
                  <a:pt x="93" y="1"/>
                </a:cubicBezTo>
                <a:cubicBezTo>
                  <a:pt x="96" y="2"/>
                  <a:pt x="97" y="4"/>
                  <a:pt x="97" y="6"/>
                </a:cubicBezTo>
                <a:cubicBezTo>
                  <a:pt x="97" y="31"/>
                  <a:pt x="97" y="31"/>
                  <a:pt x="97" y="31"/>
                </a:cubicBezTo>
                <a:cubicBezTo>
                  <a:pt x="123" y="33"/>
                  <a:pt x="142" y="40"/>
                  <a:pt x="154" y="52"/>
                </a:cubicBezTo>
                <a:cubicBezTo>
                  <a:pt x="164" y="63"/>
                  <a:pt x="170" y="79"/>
                  <a:pt x="170" y="1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2" name="Freeform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>
            <a:spLocks noEditPoints="1"/>
          </p:cNvSpPr>
          <p:nvPr/>
        </p:nvSpPr>
        <p:spPr bwMode="auto">
          <a:xfrm>
            <a:off x="8303896" y="5136939"/>
            <a:ext cx="382905" cy="420371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3449320" y="1876214"/>
            <a:ext cx="4424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[1]</a:t>
            </a:r>
            <a:r>
              <a:rPr lang="zh-CN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一种单基片集成的太赫兹前端；</a:t>
            </a:r>
          </a:p>
          <a:p>
            <a:pPr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国家发明专利；授权号：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201410618596.1 </a:t>
            </a:r>
          </a:p>
        </p:txBody>
      </p:sp>
      <p:sp>
        <p:nvSpPr>
          <p:cNvPr id="19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5888991" y="3372908"/>
            <a:ext cx="4907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[3]</a:t>
            </a:r>
            <a:r>
              <a:rPr lang="zh-CN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一种椭圆孔的新型</a:t>
            </a: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E</a:t>
            </a:r>
            <a:r>
              <a:rPr lang="zh-CN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面波导滤波器；</a:t>
            </a:r>
          </a:p>
          <a:p>
            <a:pPr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国家发明专利；授权号：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ZL201410699899.0</a:t>
            </a:r>
            <a:endParaRPr lang="zh-CN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00000"/>
              </a:lnSpc>
            </a:pPr>
            <a:endParaRPr lang="zh-CN" altLang="zh-CN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0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5888991" y="4195868"/>
            <a:ext cx="4776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[4]</a:t>
            </a:r>
            <a:r>
              <a:rPr lang="zh-CN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基于共面波导传输线的太赫兹三倍频器；</a:t>
            </a:r>
            <a:r>
              <a:rPr lang="zh-CN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国家发明专利；授权号：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ZL201510008722.6</a:t>
            </a:r>
          </a:p>
        </p:txBody>
      </p:sp>
      <p:sp>
        <p:nvSpPr>
          <p:cNvPr id="21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8902065" y="4918499"/>
            <a:ext cx="2843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[5]</a:t>
            </a:r>
            <a:r>
              <a:rPr lang="zh-CN" altLang="zh-CN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一种单基片集成的太赫兹前端；</a:t>
            </a:r>
          </a:p>
          <a:p>
            <a:pPr>
              <a:lnSpc>
                <a:spcPct val="100000"/>
              </a:lnSpc>
            </a:pPr>
            <a:endParaRPr lang="zh-CN" altLang="zh-CN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国家发明专利；授权号：</a:t>
            </a:r>
            <a:r>
              <a: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201410618596.1 </a:t>
            </a:r>
          </a:p>
        </p:txBody>
      </p:sp>
    </p:spTree>
    <p:extLst>
      <p:ext uri="{BB962C8B-B14F-4D97-AF65-F5344CB8AC3E}">
        <p14:creationId xmlns:p14="http://schemas.microsoft.com/office/powerpoint/2010/main" val="67239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008030" y="3747317"/>
            <a:ext cx="4896051" cy="4903560"/>
          </a:xfrm>
          <a:prstGeom prst="rect">
            <a:avLst/>
          </a:prstGeom>
        </p:spPr>
      </p:pic>
      <p:pic>
        <p:nvPicPr>
          <p:cNvPr id="3" name="图片 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322911">
            <a:off x="9245396" y="-964108"/>
            <a:ext cx="4243307" cy="424981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2956" y="1580940"/>
            <a:ext cx="6489065" cy="1612265"/>
            <a:chOff x="4443" y="3553"/>
            <a:chExt cx="10219" cy="2539"/>
          </a:xfrm>
        </p:grpSpPr>
        <p:sp>
          <p:nvSpPr>
            <p:cNvPr id="12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/>
            <p:nvPr/>
          </p:nvSpPr>
          <p:spPr>
            <a:xfrm>
              <a:off x="5466" y="4744"/>
              <a:ext cx="9196" cy="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323">
                <a:lnSpc>
                  <a:spcPct val="60000"/>
                </a:lnSpc>
                <a:spcBef>
                  <a:spcPts val="1333"/>
                </a:spcBef>
                <a:defRPr/>
              </a:pPr>
              <a:r>
                <a:rPr lang="en-US" altLang="zh-CN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[7]</a:t>
              </a:r>
              <a:r>
                <a:rPr lang="zh-CN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基于单片集成电路的太赫兹分谐波倍频混频装置；</a:t>
              </a:r>
            </a:p>
            <a:p>
              <a:pPr defTabSz="1218323">
                <a:lnSpc>
                  <a:spcPct val="60000"/>
                </a:lnSpc>
                <a:spcBef>
                  <a:spcPts val="1333"/>
                </a:spcBef>
                <a:defRPr/>
              </a:pPr>
              <a:r>
                <a:rPr lang="zh-CN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国家发明专利；授权号：</a:t>
              </a:r>
              <a:r>
                <a:rPr lang="en-US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ZL201410619126.7</a:t>
              </a:r>
              <a:endPara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13" name="直接连接符 1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CxnSpPr/>
            <p:nvPr/>
          </p:nvCxnSpPr>
          <p:spPr>
            <a:xfrm>
              <a:off x="5814" y="4522"/>
              <a:ext cx="3210" cy="0"/>
            </a:xfrm>
            <a:prstGeom prst="line">
              <a:avLst/>
            </a:prstGeom>
            <a:ln w="0">
              <a:gradFill flip="none" rotWithShape="1">
                <a:gsLst>
                  <a:gs pos="0">
                    <a:schemeClr val="bg1"/>
                  </a:gs>
                  <a:gs pos="40000">
                    <a:schemeClr val="bg1"/>
                  </a:gs>
                  <a:gs pos="6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GrpSpPr/>
            <p:nvPr/>
          </p:nvGrpSpPr>
          <p:grpSpPr>
            <a:xfrm>
              <a:off x="4443" y="4018"/>
              <a:ext cx="686" cy="689"/>
              <a:chOff x="7990829" y="4601438"/>
              <a:chExt cx="500962" cy="502672"/>
            </a:xfrm>
            <a:solidFill>
              <a:schemeClr val="bg1"/>
            </a:solidFill>
          </p:grpSpPr>
          <p:sp>
            <p:nvSpPr>
              <p:cNvPr id="15" name="Freeform 62"/>
              <p:cNvSpPr>
                <a:spLocks noEditPoints="1"/>
              </p:cNvSpPr>
              <p:nvPr/>
            </p:nvSpPr>
            <p:spPr bwMode="auto">
              <a:xfrm>
                <a:off x="7990829" y="4601438"/>
                <a:ext cx="500962" cy="502672"/>
              </a:xfrm>
              <a:custGeom>
                <a:avLst/>
                <a:gdLst>
                  <a:gd name="T0" fmla="*/ 78 w 190"/>
                  <a:gd name="T1" fmla="*/ 190 h 190"/>
                  <a:gd name="T2" fmla="*/ 63 w 190"/>
                  <a:gd name="T3" fmla="*/ 156 h 190"/>
                  <a:gd name="T4" fmla="*/ 16 w 190"/>
                  <a:gd name="T5" fmla="*/ 150 h 190"/>
                  <a:gd name="T6" fmla="*/ 29 w 190"/>
                  <a:gd name="T7" fmla="*/ 116 h 190"/>
                  <a:gd name="T8" fmla="*/ 0 w 190"/>
                  <a:gd name="T9" fmla="*/ 78 h 190"/>
                  <a:gd name="T10" fmla="*/ 33 w 190"/>
                  <a:gd name="T11" fmla="*/ 63 h 190"/>
                  <a:gd name="T12" fmla="*/ 39 w 190"/>
                  <a:gd name="T13" fmla="*/ 16 h 190"/>
                  <a:gd name="T14" fmla="*/ 74 w 190"/>
                  <a:gd name="T15" fmla="*/ 29 h 190"/>
                  <a:gd name="T16" fmla="*/ 111 w 190"/>
                  <a:gd name="T17" fmla="*/ 0 h 190"/>
                  <a:gd name="T18" fmla="*/ 126 w 190"/>
                  <a:gd name="T19" fmla="*/ 33 h 190"/>
                  <a:gd name="T20" fmla="*/ 174 w 190"/>
                  <a:gd name="T21" fmla="*/ 39 h 190"/>
                  <a:gd name="T22" fmla="*/ 160 w 190"/>
                  <a:gd name="T23" fmla="*/ 73 h 190"/>
                  <a:gd name="T24" fmla="*/ 190 w 190"/>
                  <a:gd name="T25" fmla="*/ 111 h 190"/>
                  <a:gd name="T26" fmla="*/ 156 w 190"/>
                  <a:gd name="T27" fmla="*/ 126 h 190"/>
                  <a:gd name="T28" fmla="*/ 150 w 190"/>
                  <a:gd name="T29" fmla="*/ 173 h 190"/>
                  <a:gd name="T30" fmla="*/ 116 w 190"/>
                  <a:gd name="T31" fmla="*/ 160 h 190"/>
                  <a:gd name="T32" fmla="*/ 85 w 190"/>
                  <a:gd name="T33" fmla="*/ 182 h 190"/>
                  <a:gd name="T34" fmla="*/ 109 w 190"/>
                  <a:gd name="T35" fmla="*/ 154 h 190"/>
                  <a:gd name="T36" fmla="*/ 125 w 190"/>
                  <a:gd name="T37" fmla="*/ 148 h 190"/>
                  <a:gd name="T38" fmla="*/ 150 w 190"/>
                  <a:gd name="T39" fmla="*/ 163 h 190"/>
                  <a:gd name="T40" fmla="*/ 147 w 190"/>
                  <a:gd name="T41" fmla="*/ 127 h 190"/>
                  <a:gd name="T42" fmla="*/ 153 w 190"/>
                  <a:gd name="T43" fmla="*/ 111 h 190"/>
                  <a:gd name="T44" fmla="*/ 182 w 190"/>
                  <a:gd name="T45" fmla="*/ 104 h 190"/>
                  <a:gd name="T46" fmla="*/ 154 w 190"/>
                  <a:gd name="T47" fmla="*/ 80 h 190"/>
                  <a:gd name="T48" fmla="*/ 148 w 190"/>
                  <a:gd name="T49" fmla="*/ 65 h 190"/>
                  <a:gd name="T50" fmla="*/ 163 w 190"/>
                  <a:gd name="T51" fmla="*/ 40 h 190"/>
                  <a:gd name="T52" fmla="*/ 127 w 190"/>
                  <a:gd name="T53" fmla="*/ 43 h 190"/>
                  <a:gd name="T54" fmla="*/ 111 w 190"/>
                  <a:gd name="T55" fmla="*/ 36 h 190"/>
                  <a:gd name="T56" fmla="*/ 104 w 190"/>
                  <a:gd name="T57" fmla="*/ 8 h 190"/>
                  <a:gd name="T58" fmla="*/ 81 w 190"/>
                  <a:gd name="T59" fmla="*/ 35 h 190"/>
                  <a:gd name="T60" fmla="*/ 65 w 190"/>
                  <a:gd name="T61" fmla="*/ 41 h 190"/>
                  <a:gd name="T62" fmla="*/ 40 w 190"/>
                  <a:gd name="T63" fmla="*/ 26 h 190"/>
                  <a:gd name="T64" fmla="*/ 43 w 190"/>
                  <a:gd name="T65" fmla="*/ 63 h 190"/>
                  <a:gd name="T66" fmla="*/ 36 w 190"/>
                  <a:gd name="T67" fmla="*/ 78 h 190"/>
                  <a:gd name="T68" fmla="*/ 8 w 190"/>
                  <a:gd name="T69" fmla="*/ 85 h 190"/>
                  <a:gd name="T70" fmla="*/ 35 w 190"/>
                  <a:gd name="T71" fmla="*/ 109 h 190"/>
                  <a:gd name="T72" fmla="*/ 42 w 190"/>
                  <a:gd name="T73" fmla="*/ 124 h 190"/>
                  <a:gd name="T74" fmla="*/ 27 w 190"/>
                  <a:gd name="T75" fmla="*/ 149 h 190"/>
                  <a:gd name="T76" fmla="*/ 63 w 190"/>
                  <a:gd name="T77" fmla="*/ 147 h 190"/>
                  <a:gd name="T78" fmla="*/ 78 w 190"/>
                  <a:gd name="T79" fmla="*/ 153 h 190"/>
                  <a:gd name="T80" fmla="*/ 85 w 190"/>
                  <a:gd name="T81" fmla="*/ 18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190">
                    <a:moveTo>
                      <a:pt x="111" y="190"/>
                    </a:moveTo>
                    <a:cubicBezTo>
                      <a:pt x="78" y="190"/>
                      <a:pt x="78" y="190"/>
                      <a:pt x="78" y="190"/>
                    </a:cubicBezTo>
                    <a:cubicBezTo>
                      <a:pt x="74" y="160"/>
                      <a:pt x="74" y="160"/>
                      <a:pt x="74" y="160"/>
                    </a:cubicBezTo>
                    <a:cubicBezTo>
                      <a:pt x="70" y="159"/>
                      <a:pt x="67" y="158"/>
                      <a:pt x="63" y="156"/>
                    </a:cubicBezTo>
                    <a:cubicBezTo>
                      <a:pt x="39" y="173"/>
                      <a:pt x="39" y="173"/>
                      <a:pt x="39" y="173"/>
                    </a:cubicBezTo>
                    <a:cubicBezTo>
                      <a:pt x="16" y="150"/>
                      <a:pt x="16" y="150"/>
                      <a:pt x="16" y="150"/>
                    </a:cubicBezTo>
                    <a:cubicBezTo>
                      <a:pt x="33" y="126"/>
                      <a:pt x="33" y="126"/>
                      <a:pt x="33" y="126"/>
                    </a:cubicBezTo>
                    <a:cubicBezTo>
                      <a:pt x="32" y="123"/>
                      <a:pt x="30" y="119"/>
                      <a:pt x="29" y="116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9" y="73"/>
                      <a:pt x="29" y="73"/>
                      <a:pt x="29" y="73"/>
                    </a:cubicBezTo>
                    <a:cubicBezTo>
                      <a:pt x="30" y="70"/>
                      <a:pt x="32" y="67"/>
                      <a:pt x="33" y="63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7" y="32"/>
                      <a:pt x="70" y="30"/>
                      <a:pt x="74" y="29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20" y="30"/>
                      <a:pt x="123" y="32"/>
                      <a:pt x="126" y="33"/>
                    </a:cubicBezTo>
                    <a:cubicBezTo>
                      <a:pt x="150" y="16"/>
                      <a:pt x="150" y="16"/>
                      <a:pt x="150" y="16"/>
                    </a:cubicBezTo>
                    <a:cubicBezTo>
                      <a:pt x="174" y="39"/>
                      <a:pt x="174" y="39"/>
                      <a:pt x="174" y="39"/>
                    </a:cubicBezTo>
                    <a:cubicBezTo>
                      <a:pt x="156" y="63"/>
                      <a:pt x="156" y="63"/>
                      <a:pt x="156" y="63"/>
                    </a:cubicBezTo>
                    <a:cubicBezTo>
                      <a:pt x="158" y="67"/>
                      <a:pt x="159" y="70"/>
                      <a:pt x="160" y="73"/>
                    </a:cubicBezTo>
                    <a:cubicBezTo>
                      <a:pt x="190" y="78"/>
                      <a:pt x="190" y="78"/>
                      <a:pt x="190" y="78"/>
                    </a:cubicBezTo>
                    <a:cubicBezTo>
                      <a:pt x="190" y="111"/>
                      <a:pt x="190" y="111"/>
                      <a:pt x="190" y="111"/>
                    </a:cubicBezTo>
                    <a:cubicBezTo>
                      <a:pt x="160" y="116"/>
                      <a:pt x="160" y="116"/>
                      <a:pt x="160" y="116"/>
                    </a:cubicBezTo>
                    <a:cubicBezTo>
                      <a:pt x="159" y="119"/>
                      <a:pt x="158" y="123"/>
                      <a:pt x="156" y="126"/>
                    </a:cubicBezTo>
                    <a:cubicBezTo>
                      <a:pt x="174" y="150"/>
                      <a:pt x="174" y="150"/>
                      <a:pt x="174" y="150"/>
                    </a:cubicBezTo>
                    <a:cubicBezTo>
                      <a:pt x="150" y="173"/>
                      <a:pt x="150" y="173"/>
                      <a:pt x="150" y="173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23" y="158"/>
                      <a:pt x="120" y="159"/>
                      <a:pt x="116" y="160"/>
                    </a:cubicBezTo>
                    <a:lnTo>
                      <a:pt x="111" y="190"/>
                    </a:lnTo>
                    <a:close/>
                    <a:moveTo>
                      <a:pt x="85" y="182"/>
                    </a:moveTo>
                    <a:cubicBezTo>
                      <a:pt x="104" y="182"/>
                      <a:pt x="104" y="182"/>
                      <a:pt x="104" y="182"/>
                    </a:cubicBezTo>
                    <a:cubicBezTo>
                      <a:pt x="109" y="154"/>
                      <a:pt x="109" y="154"/>
                      <a:pt x="109" y="154"/>
                    </a:cubicBezTo>
                    <a:cubicBezTo>
                      <a:pt x="111" y="153"/>
                      <a:pt x="111" y="153"/>
                      <a:pt x="111" y="153"/>
                    </a:cubicBezTo>
                    <a:cubicBezTo>
                      <a:pt x="116" y="152"/>
                      <a:pt x="120" y="150"/>
                      <a:pt x="125" y="148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50" y="163"/>
                      <a:pt x="150" y="163"/>
                      <a:pt x="150" y="163"/>
                    </a:cubicBezTo>
                    <a:cubicBezTo>
                      <a:pt x="163" y="149"/>
                      <a:pt x="163" y="149"/>
                      <a:pt x="163" y="149"/>
                    </a:cubicBezTo>
                    <a:cubicBezTo>
                      <a:pt x="147" y="127"/>
                      <a:pt x="147" y="127"/>
                      <a:pt x="147" y="127"/>
                    </a:cubicBezTo>
                    <a:cubicBezTo>
                      <a:pt x="148" y="124"/>
                      <a:pt x="148" y="124"/>
                      <a:pt x="148" y="124"/>
                    </a:cubicBezTo>
                    <a:cubicBezTo>
                      <a:pt x="150" y="120"/>
                      <a:pt x="152" y="116"/>
                      <a:pt x="153" y="111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82" y="104"/>
                      <a:pt x="182" y="104"/>
                      <a:pt x="182" y="104"/>
                    </a:cubicBezTo>
                    <a:cubicBezTo>
                      <a:pt x="182" y="85"/>
                      <a:pt x="182" y="85"/>
                      <a:pt x="182" y="85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3" y="78"/>
                      <a:pt x="153" y="78"/>
                      <a:pt x="153" y="78"/>
                    </a:cubicBezTo>
                    <a:cubicBezTo>
                      <a:pt x="152" y="73"/>
                      <a:pt x="150" y="69"/>
                      <a:pt x="148" y="65"/>
                    </a:cubicBezTo>
                    <a:cubicBezTo>
                      <a:pt x="147" y="63"/>
                      <a:pt x="147" y="63"/>
                      <a:pt x="147" y="63"/>
                    </a:cubicBezTo>
                    <a:cubicBezTo>
                      <a:pt x="163" y="40"/>
                      <a:pt x="163" y="40"/>
                      <a:pt x="163" y="40"/>
                    </a:cubicBezTo>
                    <a:cubicBezTo>
                      <a:pt x="150" y="26"/>
                      <a:pt x="150" y="26"/>
                      <a:pt x="150" y="26"/>
                    </a:cubicBezTo>
                    <a:cubicBezTo>
                      <a:pt x="127" y="43"/>
                      <a:pt x="127" y="43"/>
                      <a:pt x="127" y="43"/>
                    </a:cubicBezTo>
                    <a:cubicBezTo>
                      <a:pt x="125" y="41"/>
                      <a:pt x="125" y="41"/>
                      <a:pt x="125" y="41"/>
                    </a:cubicBezTo>
                    <a:cubicBezTo>
                      <a:pt x="120" y="39"/>
                      <a:pt x="116" y="37"/>
                      <a:pt x="111" y="36"/>
                    </a:cubicBezTo>
                    <a:cubicBezTo>
                      <a:pt x="109" y="35"/>
                      <a:pt x="109" y="35"/>
                      <a:pt x="109" y="35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4" y="37"/>
                      <a:pt x="69" y="39"/>
                      <a:pt x="65" y="41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39" y="69"/>
                      <a:pt x="37" y="74"/>
                      <a:pt x="36" y="78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35" y="109"/>
                      <a:pt x="35" y="109"/>
                      <a:pt x="35" y="109"/>
                    </a:cubicBezTo>
                    <a:cubicBezTo>
                      <a:pt x="36" y="111"/>
                      <a:pt x="36" y="111"/>
                      <a:pt x="36" y="111"/>
                    </a:cubicBezTo>
                    <a:cubicBezTo>
                      <a:pt x="37" y="116"/>
                      <a:pt x="39" y="120"/>
                      <a:pt x="42" y="124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27" y="149"/>
                      <a:pt x="27" y="149"/>
                      <a:pt x="27" y="149"/>
                    </a:cubicBezTo>
                    <a:cubicBezTo>
                      <a:pt x="40" y="163"/>
                      <a:pt x="40" y="163"/>
                      <a:pt x="40" y="163"/>
                    </a:cubicBezTo>
                    <a:cubicBezTo>
                      <a:pt x="63" y="147"/>
                      <a:pt x="63" y="147"/>
                      <a:pt x="63" y="147"/>
                    </a:cubicBezTo>
                    <a:cubicBezTo>
                      <a:pt x="65" y="148"/>
                      <a:pt x="65" y="148"/>
                      <a:pt x="65" y="148"/>
                    </a:cubicBezTo>
                    <a:cubicBezTo>
                      <a:pt x="69" y="150"/>
                      <a:pt x="74" y="152"/>
                      <a:pt x="78" y="153"/>
                    </a:cubicBezTo>
                    <a:cubicBezTo>
                      <a:pt x="81" y="154"/>
                      <a:pt x="81" y="154"/>
                      <a:pt x="81" y="154"/>
                    </a:cubicBezTo>
                    <a:lnTo>
                      <a:pt x="85" y="1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63"/>
              <p:cNvSpPr>
                <a:spLocks noEditPoints="1"/>
              </p:cNvSpPr>
              <p:nvPr/>
            </p:nvSpPr>
            <p:spPr bwMode="auto">
              <a:xfrm>
                <a:off x="8166935" y="4779254"/>
                <a:ext cx="148750" cy="147040"/>
              </a:xfrm>
              <a:custGeom>
                <a:avLst/>
                <a:gdLst>
                  <a:gd name="T0" fmla="*/ 28 w 56"/>
                  <a:gd name="T1" fmla="*/ 56 h 56"/>
                  <a:gd name="T2" fmla="*/ 0 w 56"/>
                  <a:gd name="T3" fmla="*/ 28 h 56"/>
                  <a:gd name="T4" fmla="*/ 28 w 56"/>
                  <a:gd name="T5" fmla="*/ 0 h 56"/>
                  <a:gd name="T6" fmla="*/ 56 w 56"/>
                  <a:gd name="T7" fmla="*/ 28 h 56"/>
                  <a:gd name="T8" fmla="*/ 28 w 56"/>
                  <a:gd name="T9" fmla="*/ 56 h 56"/>
                  <a:gd name="T10" fmla="*/ 28 w 56"/>
                  <a:gd name="T11" fmla="*/ 4 h 56"/>
                  <a:gd name="T12" fmla="*/ 4 w 56"/>
                  <a:gd name="T13" fmla="*/ 28 h 56"/>
                  <a:gd name="T14" fmla="*/ 28 w 56"/>
                  <a:gd name="T15" fmla="*/ 52 h 56"/>
                  <a:gd name="T16" fmla="*/ 52 w 56"/>
                  <a:gd name="T17" fmla="*/ 28 h 56"/>
                  <a:gd name="T18" fmla="*/ 28 w 56"/>
                  <a:gd name="T19" fmla="*/ 4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56">
                    <a:moveTo>
                      <a:pt x="28" y="56"/>
                    </a:moveTo>
                    <a:cubicBezTo>
                      <a:pt x="12" y="56"/>
                      <a:pt x="0" y="43"/>
                      <a:pt x="0" y="28"/>
                    </a:cubicBezTo>
                    <a:cubicBezTo>
                      <a:pt x="0" y="12"/>
                      <a:pt x="12" y="0"/>
                      <a:pt x="28" y="0"/>
                    </a:cubicBezTo>
                    <a:cubicBezTo>
                      <a:pt x="43" y="0"/>
                      <a:pt x="56" y="12"/>
                      <a:pt x="56" y="28"/>
                    </a:cubicBezTo>
                    <a:cubicBezTo>
                      <a:pt x="56" y="43"/>
                      <a:pt x="43" y="56"/>
                      <a:pt x="28" y="56"/>
                    </a:cubicBezTo>
                    <a:close/>
                    <a:moveTo>
                      <a:pt x="28" y="4"/>
                    </a:moveTo>
                    <a:cubicBezTo>
                      <a:pt x="15" y="4"/>
                      <a:pt x="4" y="14"/>
                      <a:pt x="4" y="28"/>
                    </a:cubicBezTo>
                    <a:cubicBezTo>
                      <a:pt x="4" y="41"/>
                      <a:pt x="15" y="52"/>
                      <a:pt x="28" y="52"/>
                    </a:cubicBezTo>
                    <a:cubicBezTo>
                      <a:pt x="41" y="52"/>
                      <a:pt x="52" y="41"/>
                      <a:pt x="52" y="28"/>
                    </a:cubicBezTo>
                    <a:cubicBezTo>
                      <a:pt x="52" y="14"/>
                      <a:pt x="41" y="4"/>
                      <a:pt x="2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30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>
              <a:spLocks noEditPoints="1"/>
            </p:cNvSpPr>
            <p:nvPr/>
          </p:nvSpPr>
          <p:spPr bwMode="auto">
            <a:xfrm flipH="1">
              <a:off x="5790" y="5789"/>
              <a:ext cx="339" cy="303"/>
            </a:xfrm>
            <a:custGeom>
              <a:avLst/>
              <a:gdLst>
                <a:gd name="T0" fmla="*/ 61 w 170"/>
                <a:gd name="T1" fmla="*/ 97 h 152"/>
                <a:gd name="T2" fmla="*/ 61 w 170"/>
                <a:gd name="T3" fmla="*/ 103 h 152"/>
                <a:gd name="T4" fmla="*/ 57 w 170"/>
                <a:gd name="T5" fmla="*/ 109 h 152"/>
                <a:gd name="T6" fmla="*/ 55 w 170"/>
                <a:gd name="T7" fmla="*/ 109 h 152"/>
                <a:gd name="T8" fmla="*/ 50 w 170"/>
                <a:gd name="T9" fmla="*/ 107 h 152"/>
                <a:gd name="T10" fmla="*/ 2 w 170"/>
                <a:gd name="T11" fmla="*/ 59 h 152"/>
                <a:gd name="T12" fmla="*/ 0 w 170"/>
                <a:gd name="T13" fmla="*/ 55 h 152"/>
                <a:gd name="T14" fmla="*/ 2 w 170"/>
                <a:gd name="T15" fmla="*/ 50 h 152"/>
                <a:gd name="T16" fmla="*/ 50 w 170"/>
                <a:gd name="T17" fmla="*/ 2 h 152"/>
                <a:gd name="T18" fmla="*/ 57 w 170"/>
                <a:gd name="T19" fmla="*/ 1 h 152"/>
                <a:gd name="T20" fmla="*/ 61 w 170"/>
                <a:gd name="T21" fmla="*/ 6 h 152"/>
                <a:gd name="T22" fmla="*/ 61 w 170"/>
                <a:gd name="T23" fmla="*/ 13 h 152"/>
                <a:gd name="T24" fmla="*/ 23 w 170"/>
                <a:gd name="T25" fmla="*/ 50 h 152"/>
                <a:gd name="T26" fmla="*/ 21 w 170"/>
                <a:gd name="T27" fmla="*/ 55 h 152"/>
                <a:gd name="T28" fmla="*/ 23 w 170"/>
                <a:gd name="T29" fmla="*/ 59 h 152"/>
                <a:gd name="T30" fmla="*/ 61 w 170"/>
                <a:gd name="T31" fmla="*/ 97 h 152"/>
                <a:gd name="T32" fmla="*/ 170 w 170"/>
                <a:gd name="T33" fmla="*/ 100 h 152"/>
                <a:gd name="T34" fmla="*/ 168 w 170"/>
                <a:gd name="T35" fmla="*/ 113 h 152"/>
                <a:gd name="T36" fmla="*/ 164 w 170"/>
                <a:gd name="T37" fmla="*/ 126 h 152"/>
                <a:gd name="T38" fmla="*/ 160 w 170"/>
                <a:gd name="T39" fmla="*/ 138 h 152"/>
                <a:gd name="T40" fmla="*/ 156 w 170"/>
                <a:gd name="T41" fmla="*/ 146 h 152"/>
                <a:gd name="T42" fmla="*/ 154 w 170"/>
                <a:gd name="T43" fmla="*/ 150 h 152"/>
                <a:gd name="T44" fmla="*/ 152 w 170"/>
                <a:gd name="T45" fmla="*/ 152 h 152"/>
                <a:gd name="T46" fmla="*/ 151 w 170"/>
                <a:gd name="T47" fmla="*/ 151 h 152"/>
                <a:gd name="T48" fmla="*/ 149 w 170"/>
                <a:gd name="T49" fmla="*/ 148 h 152"/>
                <a:gd name="T50" fmla="*/ 139 w 170"/>
                <a:gd name="T51" fmla="*/ 95 h 152"/>
                <a:gd name="T52" fmla="*/ 122 w 170"/>
                <a:gd name="T53" fmla="*/ 84 h 152"/>
                <a:gd name="T54" fmla="*/ 97 w 170"/>
                <a:gd name="T55" fmla="*/ 79 h 152"/>
                <a:gd name="T56" fmla="*/ 97 w 170"/>
                <a:gd name="T57" fmla="*/ 103 h 152"/>
                <a:gd name="T58" fmla="*/ 93 w 170"/>
                <a:gd name="T59" fmla="*/ 109 h 152"/>
                <a:gd name="T60" fmla="*/ 91 w 170"/>
                <a:gd name="T61" fmla="*/ 109 h 152"/>
                <a:gd name="T62" fmla="*/ 87 w 170"/>
                <a:gd name="T63" fmla="*/ 107 h 152"/>
                <a:gd name="T64" fmla="*/ 38 w 170"/>
                <a:gd name="T65" fmla="*/ 59 h 152"/>
                <a:gd name="T66" fmla="*/ 37 w 170"/>
                <a:gd name="T67" fmla="*/ 55 h 152"/>
                <a:gd name="T68" fmla="*/ 38 w 170"/>
                <a:gd name="T69" fmla="*/ 50 h 152"/>
                <a:gd name="T70" fmla="*/ 87 w 170"/>
                <a:gd name="T71" fmla="*/ 2 h 152"/>
                <a:gd name="T72" fmla="*/ 93 w 170"/>
                <a:gd name="T73" fmla="*/ 1 h 152"/>
                <a:gd name="T74" fmla="*/ 97 w 170"/>
                <a:gd name="T75" fmla="*/ 6 h 152"/>
                <a:gd name="T76" fmla="*/ 97 w 170"/>
                <a:gd name="T77" fmla="*/ 31 h 152"/>
                <a:gd name="T78" fmla="*/ 154 w 170"/>
                <a:gd name="T79" fmla="*/ 52 h 152"/>
                <a:gd name="T80" fmla="*/ 170 w 170"/>
                <a:gd name="T81" fmla="*/ 10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52">
                  <a:moveTo>
                    <a:pt x="61" y="97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61" y="106"/>
                    <a:pt x="60" y="108"/>
                    <a:pt x="57" y="109"/>
                  </a:cubicBezTo>
                  <a:cubicBezTo>
                    <a:pt x="56" y="109"/>
                    <a:pt x="56" y="109"/>
                    <a:pt x="55" y="109"/>
                  </a:cubicBezTo>
                  <a:cubicBezTo>
                    <a:pt x="53" y="109"/>
                    <a:pt x="52" y="109"/>
                    <a:pt x="50" y="107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0" y="56"/>
                    <a:pt x="0" y="55"/>
                  </a:cubicBezTo>
                  <a:cubicBezTo>
                    <a:pt x="0" y="53"/>
                    <a:pt x="1" y="52"/>
                    <a:pt x="2" y="5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5" y="0"/>
                    <a:pt x="57" y="1"/>
                  </a:cubicBezTo>
                  <a:cubicBezTo>
                    <a:pt x="60" y="2"/>
                    <a:pt x="61" y="4"/>
                    <a:pt x="61" y="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2"/>
                    <a:pt x="21" y="53"/>
                    <a:pt x="21" y="55"/>
                  </a:cubicBezTo>
                  <a:cubicBezTo>
                    <a:pt x="21" y="56"/>
                    <a:pt x="22" y="58"/>
                    <a:pt x="23" y="59"/>
                  </a:cubicBezTo>
                  <a:lnTo>
                    <a:pt x="61" y="97"/>
                  </a:lnTo>
                  <a:close/>
                  <a:moveTo>
                    <a:pt x="170" y="100"/>
                  </a:moveTo>
                  <a:cubicBezTo>
                    <a:pt x="170" y="104"/>
                    <a:pt x="169" y="108"/>
                    <a:pt x="168" y="113"/>
                  </a:cubicBezTo>
                  <a:cubicBezTo>
                    <a:pt x="167" y="117"/>
                    <a:pt x="166" y="122"/>
                    <a:pt x="164" y="126"/>
                  </a:cubicBezTo>
                  <a:cubicBezTo>
                    <a:pt x="163" y="130"/>
                    <a:pt x="162" y="134"/>
                    <a:pt x="160" y="138"/>
                  </a:cubicBezTo>
                  <a:cubicBezTo>
                    <a:pt x="158" y="142"/>
                    <a:pt x="157" y="144"/>
                    <a:pt x="156" y="146"/>
                  </a:cubicBezTo>
                  <a:cubicBezTo>
                    <a:pt x="155" y="148"/>
                    <a:pt x="155" y="149"/>
                    <a:pt x="154" y="150"/>
                  </a:cubicBezTo>
                  <a:cubicBezTo>
                    <a:pt x="154" y="151"/>
                    <a:pt x="153" y="152"/>
                    <a:pt x="152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49" y="151"/>
                    <a:pt x="148" y="150"/>
                    <a:pt x="149" y="148"/>
                  </a:cubicBezTo>
                  <a:cubicBezTo>
                    <a:pt x="151" y="123"/>
                    <a:pt x="148" y="105"/>
                    <a:pt x="139" y="95"/>
                  </a:cubicBezTo>
                  <a:cubicBezTo>
                    <a:pt x="134" y="90"/>
                    <a:pt x="129" y="87"/>
                    <a:pt x="122" y="84"/>
                  </a:cubicBezTo>
                  <a:cubicBezTo>
                    <a:pt x="116" y="82"/>
                    <a:pt x="107" y="80"/>
                    <a:pt x="97" y="79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7" y="106"/>
                    <a:pt x="96" y="108"/>
                    <a:pt x="93" y="109"/>
                  </a:cubicBezTo>
                  <a:cubicBezTo>
                    <a:pt x="93" y="109"/>
                    <a:pt x="92" y="109"/>
                    <a:pt x="91" y="109"/>
                  </a:cubicBezTo>
                  <a:cubicBezTo>
                    <a:pt x="89" y="109"/>
                    <a:pt x="88" y="109"/>
                    <a:pt x="87" y="107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8"/>
                    <a:pt x="37" y="56"/>
                    <a:pt x="37" y="55"/>
                  </a:cubicBezTo>
                  <a:cubicBezTo>
                    <a:pt x="37" y="53"/>
                    <a:pt x="37" y="52"/>
                    <a:pt x="38" y="50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9" y="0"/>
                    <a:pt x="91" y="0"/>
                    <a:pt x="93" y="1"/>
                  </a:cubicBezTo>
                  <a:cubicBezTo>
                    <a:pt x="96" y="2"/>
                    <a:pt x="97" y="4"/>
                    <a:pt x="97" y="6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123" y="33"/>
                    <a:pt x="142" y="40"/>
                    <a:pt x="154" y="52"/>
                  </a:cubicBezTo>
                  <a:cubicBezTo>
                    <a:pt x="164" y="63"/>
                    <a:pt x="170" y="79"/>
                    <a:pt x="170" y="10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/>
            <p:nvPr/>
          </p:nvSpPr>
          <p:spPr>
            <a:xfrm>
              <a:off x="5466" y="3553"/>
              <a:ext cx="8520" cy="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323">
                <a:lnSpc>
                  <a:spcPct val="60000"/>
                </a:lnSpc>
                <a:spcBef>
                  <a:spcPts val="1333"/>
                </a:spcBef>
                <a:defRPr/>
              </a:pPr>
              <a:r>
                <a:rPr lang="en-US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[6]</a:t>
              </a:r>
              <a:r>
                <a:rPr lang="zh-CN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利用共面传输线的太赫兹二倍频器；</a:t>
              </a:r>
            </a:p>
            <a:p>
              <a:pPr defTabSz="1218323">
                <a:lnSpc>
                  <a:spcPct val="60000"/>
                </a:lnSpc>
                <a:spcBef>
                  <a:spcPts val="1333"/>
                </a:spcBef>
                <a:defRPr/>
              </a:pPr>
              <a:r>
                <a:rPr lang="zh-CN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国家发明专利；授权号：</a:t>
              </a:r>
              <a:r>
                <a:rPr lang="en-US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ZL201510008723.0</a:t>
              </a:r>
              <a:endPara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99485" y="3254165"/>
            <a:ext cx="6344920" cy="1751965"/>
            <a:chOff x="8197" y="5804"/>
            <a:chExt cx="9992" cy="2759"/>
          </a:xfrm>
        </p:grpSpPr>
        <p:cxnSp>
          <p:nvCxnSpPr>
            <p:cNvPr id="18" name="直接连接符 1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CxnSpPr/>
            <p:nvPr/>
          </p:nvCxnSpPr>
          <p:spPr>
            <a:xfrm>
              <a:off x="9549" y="6946"/>
              <a:ext cx="3144" cy="30"/>
            </a:xfrm>
            <a:prstGeom prst="line">
              <a:avLst/>
            </a:prstGeom>
            <a:ln w="0">
              <a:gradFill flip="none" rotWithShape="1">
                <a:gsLst>
                  <a:gs pos="0">
                    <a:schemeClr val="bg1"/>
                  </a:gs>
                  <a:gs pos="40000">
                    <a:schemeClr val="bg1"/>
                  </a:gs>
                  <a:gs pos="6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GrpSpPr/>
            <p:nvPr/>
          </p:nvGrpSpPr>
          <p:grpSpPr>
            <a:xfrm>
              <a:off x="8197" y="6496"/>
              <a:ext cx="722" cy="705"/>
              <a:chOff x="9030368" y="6644611"/>
              <a:chExt cx="458218" cy="447960"/>
            </a:xfrm>
            <a:solidFill>
              <a:schemeClr val="bg1"/>
            </a:solidFill>
          </p:grpSpPr>
          <p:sp>
            <p:nvSpPr>
              <p:cNvPr id="23" name="Freeform 129"/>
              <p:cNvSpPr>
                <a:spLocks noEditPoints="1"/>
              </p:cNvSpPr>
              <p:nvPr/>
            </p:nvSpPr>
            <p:spPr bwMode="auto">
              <a:xfrm>
                <a:off x="9264606" y="6892528"/>
                <a:ext cx="223980" cy="200043"/>
              </a:xfrm>
              <a:custGeom>
                <a:avLst/>
                <a:gdLst>
                  <a:gd name="T0" fmla="*/ 60 w 85"/>
                  <a:gd name="T1" fmla="*/ 76 h 76"/>
                  <a:gd name="T2" fmla="*/ 60 w 85"/>
                  <a:gd name="T3" fmla="*/ 76 h 76"/>
                  <a:gd name="T4" fmla="*/ 52 w 85"/>
                  <a:gd name="T5" fmla="*/ 73 h 76"/>
                  <a:gd name="T6" fmla="*/ 0 w 85"/>
                  <a:gd name="T7" fmla="*/ 22 h 76"/>
                  <a:gd name="T8" fmla="*/ 13 w 85"/>
                  <a:gd name="T9" fmla="*/ 9 h 76"/>
                  <a:gd name="T10" fmla="*/ 30 w 85"/>
                  <a:gd name="T11" fmla="*/ 1 h 76"/>
                  <a:gd name="T12" fmla="*/ 33 w 85"/>
                  <a:gd name="T13" fmla="*/ 0 h 76"/>
                  <a:gd name="T14" fmla="*/ 79 w 85"/>
                  <a:gd name="T15" fmla="*/ 46 h 76"/>
                  <a:gd name="T16" fmla="*/ 74 w 85"/>
                  <a:gd name="T17" fmla="*/ 69 h 76"/>
                  <a:gd name="T18" fmla="*/ 60 w 85"/>
                  <a:gd name="T19" fmla="*/ 76 h 76"/>
                  <a:gd name="T20" fmla="*/ 58 w 85"/>
                  <a:gd name="T21" fmla="*/ 68 h 76"/>
                  <a:gd name="T22" fmla="*/ 60 w 85"/>
                  <a:gd name="T23" fmla="*/ 68 h 76"/>
                  <a:gd name="T24" fmla="*/ 68 w 85"/>
                  <a:gd name="T25" fmla="*/ 63 h 76"/>
                  <a:gd name="T26" fmla="*/ 73 w 85"/>
                  <a:gd name="T27" fmla="*/ 52 h 76"/>
                  <a:gd name="T28" fmla="*/ 30 w 85"/>
                  <a:gd name="T29" fmla="*/ 9 h 76"/>
                  <a:gd name="T30" fmla="*/ 18 w 85"/>
                  <a:gd name="T31" fmla="*/ 14 h 76"/>
                  <a:gd name="T32" fmla="*/ 11 w 85"/>
                  <a:gd name="T33" fmla="*/ 21 h 76"/>
                  <a:gd name="T34" fmla="*/ 58 w 85"/>
                  <a:gd name="T35" fmla="*/ 68 h 76"/>
                  <a:gd name="T36" fmla="*/ 58 w 85"/>
                  <a:gd name="T37" fmla="*/ 6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76">
                    <a:moveTo>
                      <a:pt x="60" y="76"/>
                    </a:moveTo>
                    <a:cubicBezTo>
                      <a:pt x="60" y="76"/>
                      <a:pt x="60" y="76"/>
                      <a:pt x="60" y="76"/>
                    </a:cubicBezTo>
                    <a:cubicBezTo>
                      <a:pt x="55" y="76"/>
                      <a:pt x="52" y="74"/>
                      <a:pt x="52" y="7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8"/>
                      <a:pt x="17" y="5"/>
                      <a:pt x="30" y="1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79" y="46"/>
                      <a:pt x="79" y="46"/>
                      <a:pt x="79" y="46"/>
                    </a:cubicBezTo>
                    <a:cubicBezTo>
                      <a:pt x="82" y="49"/>
                      <a:pt x="85" y="58"/>
                      <a:pt x="74" y="69"/>
                    </a:cubicBezTo>
                    <a:cubicBezTo>
                      <a:pt x="69" y="74"/>
                      <a:pt x="64" y="76"/>
                      <a:pt x="60" y="76"/>
                    </a:cubicBezTo>
                    <a:close/>
                    <a:moveTo>
                      <a:pt x="58" y="68"/>
                    </a:moveTo>
                    <a:cubicBezTo>
                      <a:pt x="58" y="68"/>
                      <a:pt x="58" y="68"/>
                      <a:pt x="60" y="68"/>
                    </a:cubicBezTo>
                    <a:cubicBezTo>
                      <a:pt x="62" y="68"/>
                      <a:pt x="65" y="66"/>
                      <a:pt x="68" y="63"/>
                    </a:cubicBezTo>
                    <a:cubicBezTo>
                      <a:pt x="76" y="56"/>
                      <a:pt x="73" y="52"/>
                      <a:pt x="73" y="5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1" y="12"/>
                      <a:pt x="19" y="14"/>
                      <a:pt x="18" y="1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8" y="68"/>
                      <a:pt x="58" y="68"/>
                      <a:pt x="58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30"/>
              <p:cNvSpPr>
                <a:spLocks noEditPoints="1"/>
              </p:cNvSpPr>
              <p:nvPr/>
            </p:nvSpPr>
            <p:spPr bwMode="auto">
              <a:xfrm>
                <a:off x="9030368" y="6644611"/>
                <a:ext cx="213721" cy="212011"/>
              </a:xfrm>
              <a:custGeom>
                <a:avLst/>
                <a:gdLst>
                  <a:gd name="T0" fmla="*/ 65 w 81"/>
                  <a:gd name="T1" fmla="*/ 80 h 80"/>
                  <a:gd name="T2" fmla="*/ 32 w 81"/>
                  <a:gd name="T3" fmla="*/ 47 h 80"/>
                  <a:gd name="T4" fmla="*/ 18 w 81"/>
                  <a:gd name="T5" fmla="*/ 41 h 80"/>
                  <a:gd name="T6" fmla="*/ 0 w 81"/>
                  <a:gd name="T7" fmla="*/ 15 h 80"/>
                  <a:gd name="T8" fmla="*/ 15 w 81"/>
                  <a:gd name="T9" fmla="*/ 0 h 80"/>
                  <a:gd name="T10" fmla="*/ 42 w 81"/>
                  <a:gd name="T11" fmla="*/ 17 h 80"/>
                  <a:gd name="T12" fmla="*/ 48 w 81"/>
                  <a:gd name="T13" fmla="*/ 31 h 80"/>
                  <a:gd name="T14" fmla="*/ 81 w 81"/>
                  <a:gd name="T15" fmla="*/ 64 h 80"/>
                  <a:gd name="T16" fmla="*/ 79 w 81"/>
                  <a:gd name="T17" fmla="*/ 67 h 80"/>
                  <a:gd name="T18" fmla="*/ 74 w 81"/>
                  <a:gd name="T19" fmla="*/ 72 h 80"/>
                  <a:gd name="T20" fmla="*/ 74 w 81"/>
                  <a:gd name="T21" fmla="*/ 73 h 80"/>
                  <a:gd name="T22" fmla="*/ 65 w 81"/>
                  <a:gd name="T23" fmla="*/ 80 h 80"/>
                  <a:gd name="T24" fmla="*/ 23 w 81"/>
                  <a:gd name="T25" fmla="*/ 35 h 80"/>
                  <a:gd name="T26" fmla="*/ 36 w 81"/>
                  <a:gd name="T27" fmla="*/ 41 h 80"/>
                  <a:gd name="T28" fmla="*/ 65 w 81"/>
                  <a:gd name="T29" fmla="*/ 70 h 80"/>
                  <a:gd name="T30" fmla="*/ 69 w 81"/>
                  <a:gd name="T31" fmla="*/ 66 h 80"/>
                  <a:gd name="T32" fmla="*/ 70 w 81"/>
                  <a:gd name="T33" fmla="*/ 65 h 80"/>
                  <a:gd name="T34" fmla="*/ 41 w 81"/>
                  <a:gd name="T35" fmla="*/ 36 h 80"/>
                  <a:gd name="T36" fmla="*/ 35 w 81"/>
                  <a:gd name="T37" fmla="*/ 22 h 80"/>
                  <a:gd name="T38" fmla="*/ 16 w 81"/>
                  <a:gd name="T39" fmla="*/ 10 h 80"/>
                  <a:gd name="T40" fmla="*/ 11 w 81"/>
                  <a:gd name="T41" fmla="*/ 16 h 80"/>
                  <a:gd name="T42" fmla="*/ 23 w 81"/>
                  <a:gd name="T43" fmla="*/ 3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1" h="80">
                    <a:moveTo>
                      <a:pt x="65" y="80"/>
                    </a:moveTo>
                    <a:cubicBezTo>
                      <a:pt x="32" y="47"/>
                      <a:pt x="32" y="47"/>
                      <a:pt x="32" y="47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81" y="64"/>
                      <a:pt x="81" y="64"/>
                      <a:pt x="81" y="64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7" y="69"/>
                      <a:pt x="76" y="71"/>
                      <a:pt x="74" y="72"/>
                    </a:cubicBezTo>
                    <a:cubicBezTo>
                      <a:pt x="74" y="73"/>
                      <a:pt x="74" y="73"/>
                      <a:pt x="74" y="73"/>
                    </a:cubicBezTo>
                    <a:lnTo>
                      <a:pt x="65" y="80"/>
                    </a:lnTo>
                    <a:close/>
                    <a:moveTo>
                      <a:pt x="23" y="35"/>
                    </a:moveTo>
                    <a:cubicBezTo>
                      <a:pt x="36" y="41"/>
                      <a:pt x="36" y="41"/>
                      <a:pt x="36" y="41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70" y="65"/>
                      <a:pt x="70" y="6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1" y="16"/>
                      <a:pt x="11" y="16"/>
                      <a:pt x="11" y="16"/>
                    </a:cubicBezTo>
                    <a:lnTo>
                      <a:pt x="23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131"/>
              <p:cNvSpPr>
                <a:spLocks noEditPoints="1"/>
              </p:cNvSpPr>
              <p:nvPr/>
            </p:nvSpPr>
            <p:spPr bwMode="auto">
              <a:xfrm>
                <a:off x="9037207" y="6673677"/>
                <a:ext cx="418893" cy="396666"/>
              </a:xfrm>
              <a:custGeom>
                <a:avLst/>
                <a:gdLst>
                  <a:gd name="T0" fmla="*/ 127 w 159"/>
                  <a:gd name="T1" fmla="*/ 4 h 150"/>
                  <a:gd name="T2" fmla="*/ 140 w 159"/>
                  <a:gd name="T3" fmla="*/ 6 h 150"/>
                  <a:gd name="T4" fmla="*/ 123 w 159"/>
                  <a:gd name="T5" fmla="*/ 13 h 150"/>
                  <a:gd name="T6" fmla="*/ 121 w 159"/>
                  <a:gd name="T7" fmla="*/ 14 h 150"/>
                  <a:gd name="T8" fmla="*/ 121 w 159"/>
                  <a:gd name="T9" fmla="*/ 16 h 150"/>
                  <a:gd name="T10" fmla="*/ 120 w 159"/>
                  <a:gd name="T11" fmla="*/ 23 h 150"/>
                  <a:gd name="T12" fmla="*/ 120 w 159"/>
                  <a:gd name="T13" fmla="*/ 24 h 150"/>
                  <a:gd name="T14" fmla="*/ 120 w 159"/>
                  <a:gd name="T15" fmla="*/ 25 h 150"/>
                  <a:gd name="T16" fmla="*/ 126 w 159"/>
                  <a:gd name="T17" fmla="*/ 39 h 150"/>
                  <a:gd name="T18" fmla="*/ 128 w 159"/>
                  <a:gd name="T19" fmla="*/ 43 h 150"/>
                  <a:gd name="T20" fmla="*/ 131 w 159"/>
                  <a:gd name="T21" fmla="*/ 41 h 150"/>
                  <a:gd name="T22" fmla="*/ 152 w 159"/>
                  <a:gd name="T23" fmla="*/ 32 h 150"/>
                  <a:gd name="T24" fmla="*/ 135 w 159"/>
                  <a:gd name="T25" fmla="*/ 50 h 150"/>
                  <a:gd name="T26" fmla="*/ 132 w 159"/>
                  <a:gd name="T27" fmla="*/ 52 h 150"/>
                  <a:gd name="T28" fmla="*/ 133 w 159"/>
                  <a:gd name="T29" fmla="*/ 56 h 150"/>
                  <a:gd name="T30" fmla="*/ 138 w 159"/>
                  <a:gd name="T31" fmla="*/ 68 h 150"/>
                  <a:gd name="T32" fmla="*/ 90 w 159"/>
                  <a:gd name="T33" fmla="*/ 83 h 150"/>
                  <a:gd name="T34" fmla="*/ 33 w 159"/>
                  <a:gd name="T35" fmla="*/ 142 h 150"/>
                  <a:gd name="T36" fmla="*/ 23 w 159"/>
                  <a:gd name="T37" fmla="*/ 146 h 150"/>
                  <a:gd name="T38" fmla="*/ 15 w 159"/>
                  <a:gd name="T39" fmla="*/ 142 h 150"/>
                  <a:gd name="T40" fmla="*/ 15 w 159"/>
                  <a:gd name="T41" fmla="*/ 123 h 150"/>
                  <a:gd name="T42" fmla="*/ 80 w 159"/>
                  <a:gd name="T43" fmla="*/ 71 h 150"/>
                  <a:gd name="T44" fmla="*/ 80 w 159"/>
                  <a:gd name="T45" fmla="*/ 71 h 150"/>
                  <a:gd name="T46" fmla="*/ 80 w 159"/>
                  <a:gd name="T47" fmla="*/ 70 h 150"/>
                  <a:gd name="T48" fmla="*/ 102 w 159"/>
                  <a:gd name="T49" fmla="*/ 23 h 150"/>
                  <a:gd name="T50" fmla="*/ 104 w 159"/>
                  <a:gd name="T51" fmla="*/ 15 h 150"/>
                  <a:gd name="T52" fmla="*/ 121 w 159"/>
                  <a:gd name="T53" fmla="*/ 4 h 150"/>
                  <a:gd name="T54" fmla="*/ 122 w 159"/>
                  <a:gd name="T55" fmla="*/ 4 h 150"/>
                  <a:gd name="T56" fmla="*/ 127 w 159"/>
                  <a:gd name="T57" fmla="*/ 4 h 150"/>
                  <a:gd name="T58" fmla="*/ 127 w 159"/>
                  <a:gd name="T59" fmla="*/ 4 h 150"/>
                  <a:gd name="T60" fmla="*/ 24 w 159"/>
                  <a:gd name="T61" fmla="*/ 142 h 150"/>
                  <a:gd name="T62" fmla="*/ 31 w 159"/>
                  <a:gd name="T63" fmla="*/ 139 h 150"/>
                  <a:gd name="T64" fmla="*/ 31 w 159"/>
                  <a:gd name="T65" fmla="*/ 125 h 150"/>
                  <a:gd name="T66" fmla="*/ 24 w 159"/>
                  <a:gd name="T67" fmla="*/ 122 h 150"/>
                  <a:gd name="T68" fmla="*/ 17 w 159"/>
                  <a:gd name="T69" fmla="*/ 125 h 150"/>
                  <a:gd name="T70" fmla="*/ 17 w 159"/>
                  <a:gd name="T71" fmla="*/ 139 h 150"/>
                  <a:gd name="T72" fmla="*/ 24 w 159"/>
                  <a:gd name="T73" fmla="*/ 142 h 150"/>
                  <a:gd name="T74" fmla="*/ 127 w 159"/>
                  <a:gd name="T75" fmla="*/ 0 h 150"/>
                  <a:gd name="T76" fmla="*/ 121 w 159"/>
                  <a:gd name="T77" fmla="*/ 0 h 150"/>
                  <a:gd name="T78" fmla="*/ 100 w 159"/>
                  <a:gd name="T79" fmla="*/ 13 h 150"/>
                  <a:gd name="T80" fmla="*/ 77 w 159"/>
                  <a:gd name="T81" fmla="*/ 68 h 150"/>
                  <a:gd name="T82" fmla="*/ 12 w 159"/>
                  <a:gd name="T83" fmla="*/ 120 h 150"/>
                  <a:gd name="T84" fmla="*/ 12 w 159"/>
                  <a:gd name="T85" fmla="*/ 145 h 150"/>
                  <a:gd name="T86" fmla="*/ 23 w 159"/>
                  <a:gd name="T87" fmla="*/ 150 h 150"/>
                  <a:gd name="T88" fmla="*/ 36 w 159"/>
                  <a:gd name="T89" fmla="*/ 145 h 150"/>
                  <a:gd name="T90" fmla="*/ 93 w 159"/>
                  <a:gd name="T91" fmla="*/ 85 h 150"/>
                  <a:gd name="T92" fmla="*/ 144 w 159"/>
                  <a:gd name="T93" fmla="*/ 71 h 150"/>
                  <a:gd name="T94" fmla="*/ 137 w 159"/>
                  <a:gd name="T95" fmla="*/ 54 h 150"/>
                  <a:gd name="T96" fmla="*/ 159 w 159"/>
                  <a:gd name="T97" fmla="*/ 25 h 150"/>
                  <a:gd name="T98" fmla="*/ 130 w 159"/>
                  <a:gd name="T99" fmla="*/ 37 h 150"/>
                  <a:gd name="T100" fmla="*/ 124 w 159"/>
                  <a:gd name="T101" fmla="*/ 24 h 150"/>
                  <a:gd name="T102" fmla="*/ 125 w 159"/>
                  <a:gd name="T103" fmla="*/ 17 h 150"/>
                  <a:gd name="T104" fmla="*/ 149 w 159"/>
                  <a:gd name="T105" fmla="*/ 6 h 150"/>
                  <a:gd name="T106" fmla="*/ 127 w 159"/>
                  <a:gd name="T107" fmla="*/ 0 h 150"/>
                  <a:gd name="T108" fmla="*/ 24 w 159"/>
                  <a:gd name="T109" fmla="*/ 138 h 150"/>
                  <a:gd name="T110" fmla="*/ 20 w 159"/>
                  <a:gd name="T111" fmla="*/ 136 h 150"/>
                  <a:gd name="T112" fmla="*/ 20 w 159"/>
                  <a:gd name="T113" fmla="*/ 128 h 150"/>
                  <a:gd name="T114" fmla="*/ 24 w 159"/>
                  <a:gd name="T115" fmla="*/ 126 h 150"/>
                  <a:gd name="T116" fmla="*/ 29 w 159"/>
                  <a:gd name="T117" fmla="*/ 128 h 150"/>
                  <a:gd name="T118" fmla="*/ 29 w 159"/>
                  <a:gd name="T119" fmla="*/ 136 h 150"/>
                  <a:gd name="T120" fmla="*/ 24 w 159"/>
                  <a:gd name="T121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59" h="150">
                    <a:moveTo>
                      <a:pt x="127" y="4"/>
                    </a:moveTo>
                    <a:cubicBezTo>
                      <a:pt x="132" y="4"/>
                      <a:pt x="136" y="5"/>
                      <a:pt x="140" y="6"/>
                    </a:cubicBezTo>
                    <a:cubicBezTo>
                      <a:pt x="123" y="13"/>
                      <a:pt x="123" y="13"/>
                      <a:pt x="123" y="13"/>
                    </a:cubicBezTo>
                    <a:cubicBezTo>
                      <a:pt x="121" y="14"/>
                      <a:pt x="121" y="14"/>
                      <a:pt x="121" y="14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0" y="23"/>
                      <a:pt x="120" y="23"/>
                      <a:pt x="120" y="23"/>
                    </a:cubicBezTo>
                    <a:cubicBezTo>
                      <a:pt x="120" y="24"/>
                      <a:pt x="120" y="24"/>
                      <a:pt x="120" y="24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52" y="32"/>
                      <a:pt x="152" y="32"/>
                      <a:pt x="152" y="32"/>
                    </a:cubicBezTo>
                    <a:cubicBezTo>
                      <a:pt x="148" y="38"/>
                      <a:pt x="143" y="46"/>
                      <a:pt x="135" y="50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26" y="69"/>
                      <a:pt x="98" y="74"/>
                      <a:pt x="90" y="83"/>
                    </a:cubicBezTo>
                    <a:cubicBezTo>
                      <a:pt x="33" y="142"/>
                      <a:pt x="33" y="142"/>
                      <a:pt x="33" y="142"/>
                    </a:cubicBezTo>
                    <a:cubicBezTo>
                      <a:pt x="33" y="142"/>
                      <a:pt x="28" y="146"/>
                      <a:pt x="23" y="146"/>
                    </a:cubicBezTo>
                    <a:cubicBezTo>
                      <a:pt x="20" y="146"/>
                      <a:pt x="17" y="144"/>
                      <a:pt x="15" y="142"/>
                    </a:cubicBezTo>
                    <a:cubicBezTo>
                      <a:pt x="7" y="134"/>
                      <a:pt x="13" y="125"/>
                      <a:pt x="15" y="123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0"/>
                      <a:pt x="80" y="70"/>
                      <a:pt x="80" y="70"/>
                    </a:cubicBezTo>
                    <a:cubicBezTo>
                      <a:pt x="93" y="58"/>
                      <a:pt x="98" y="36"/>
                      <a:pt x="102" y="23"/>
                    </a:cubicBezTo>
                    <a:cubicBezTo>
                      <a:pt x="103" y="19"/>
                      <a:pt x="103" y="17"/>
                      <a:pt x="104" y="15"/>
                    </a:cubicBezTo>
                    <a:cubicBezTo>
                      <a:pt x="106" y="7"/>
                      <a:pt x="107" y="7"/>
                      <a:pt x="121" y="4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4" y="4"/>
                      <a:pt x="125" y="4"/>
                      <a:pt x="127" y="4"/>
                    </a:cubicBezTo>
                    <a:cubicBezTo>
                      <a:pt x="127" y="4"/>
                      <a:pt x="127" y="4"/>
                      <a:pt x="127" y="4"/>
                    </a:cubicBezTo>
                    <a:moveTo>
                      <a:pt x="24" y="142"/>
                    </a:moveTo>
                    <a:cubicBezTo>
                      <a:pt x="27" y="142"/>
                      <a:pt x="30" y="141"/>
                      <a:pt x="31" y="139"/>
                    </a:cubicBezTo>
                    <a:cubicBezTo>
                      <a:pt x="35" y="135"/>
                      <a:pt x="35" y="129"/>
                      <a:pt x="31" y="125"/>
                    </a:cubicBezTo>
                    <a:cubicBezTo>
                      <a:pt x="30" y="123"/>
                      <a:pt x="27" y="122"/>
                      <a:pt x="24" y="122"/>
                    </a:cubicBezTo>
                    <a:cubicBezTo>
                      <a:pt x="22" y="122"/>
                      <a:pt x="19" y="123"/>
                      <a:pt x="17" y="125"/>
                    </a:cubicBezTo>
                    <a:cubicBezTo>
                      <a:pt x="13" y="129"/>
                      <a:pt x="13" y="135"/>
                      <a:pt x="17" y="139"/>
                    </a:cubicBezTo>
                    <a:cubicBezTo>
                      <a:pt x="19" y="141"/>
                      <a:pt x="22" y="142"/>
                      <a:pt x="24" y="142"/>
                    </a:cubicBezTo>
                    <a:moveTo>
                      <a:pt x="127" y="0"/>
                    </a:moveTo>
                    <a:cubicBezTo>
                      <a:pt x="125" y="0"/>
                      <a:pt x="123" y="0"/>
                      <a:pt x="121" y="0"/>
                    </a:cubicBezTo>
                    <a:cubicBezTo>
                      <a:pt x="106" y="3"/>
                      <a:pt x="103" y="4"/>
                      <a:pt x="100" y="13"/>
                    </a:cubicBezTo>
                    <a:cubicBezTo>
                      <a:pt x="97" y="23"/>
                      <a:pt x="93" y="53"/>
                      <a:pt x="77" y="68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2" y="120"/>
                      <a:pt x="0" y="133"/>
                      <a:pt x="12" y="145"/>
                    </a:cubicBezTo>
                    <a:cubicBezTo>
                      <a:pt x="16" y="148"/>
                      <a:pt x="20" y="150"/>
                      <a:pt x="23" y="150"/>
                    </a:cubicBezTo>
                    <a:cubicBezTo>
                      <a:pt x="30" y="150"/>
                      <a:pt x="36" y="145"/>
                      <a:pt x="36" y="145"/>
                    </a:cubicBezTo>
                    <a:cubicBezTo>
                      <a:pt x="93" y="85"/>
                      <a:pt x="93" y="85"/>
                      <a:pt x="93" y="85"/>
                    </a:cubicBezTo>
                    <a:cubicBezTo>
                      <a:pt x="102" y="76"/>
                      <a:pt x="144" y="71"/>
                      <a:pt x="144" y="71"/>
                    </a:cubicBezTo>
                    <a:cubicBezTo>
                      <a:pt x="137" y="54"/>
                      <a:pt x="137" y="54"/>
                      <a:pt x="137" y="54"/>
                    </a:cubicBezTo>
                    <a:cubicBezTo>
                      <a:pt x="153" y="46"/>
                      <a:pt x="159" y="25"/>
                      <a:pt x="159" y="25"/>
                    </a:cubicBezTo>
                    <a:cubicBezTo>
                      <a:pt x="130" y="37"/>
                      <a:pt x="130" y="37"/>
                      <a:pt x="130" y="37"/>
                    </a:cubicBezTo>
                    <a:cubicBezTo>
                      <a:pt x="124" y="24"/>
                      <a:pt x="124" y="24"/>
                      <a:pt x="124" y="24"/>
                    </a:cubicBezTo>
                    <a:cubicBezTo>
                      <a:pt x="125" y="17"/>
                      <a:pt x="125" y="17"/>
                      <a:pt x="125" y="17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49" y="6"/>
                      <a:pt x="139" y="0"/>
                      <a:pt x="127" y="0"/>
                    </a:cubicBezTo>
                    <a:close/>
                    <a:moveTo>
                      <a:pt x="24" y="138"/>
                    </a:moveTo>
                    <a:cubicBezTo>
                      <a:pt x="23" y="138"/>
                      <a:pt x="21" y="138"/>
                      <a:pt x="20" y="136"/>
                    </a:cubicBezTo>
                    <a:cubicBezTo>
                      <a:pt x="17" y="134"/>
                      <a:pt x="17" y="130"/>
                      <a:pt x="20" y="128"/>
                    </a:cubicBezTo>
                    <a:cubicBezTo>
                      <a:pt x="21" y="127"/>
                      <a:pt x="23" y="126"/>
                      <a:pt x="24" y="126"/>
                    </a:cubicBezTo>
                    <a:cubicBezTo>
                      <a:pt x="26" y="126"/>
                      <a:pt x="27" y="127"/>
                      <a:pt x="29" y="128"/>
                    </a:cubicBezTo>
                    <a:cubicBezTo>
                      <a:pt x="31" y="130"/>
                      <a:pt x="31" y="134"/>
                      <a:pt x="29" y="136"/>
                    </a:cubicBezTo>
                    <a:cubicBezTo>
                      <a:pt x="27" y="138"/>
                      <a:pt x="26" y="138"/>
                      <a:pt x="24" y="1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29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>
              <a:spLocks noEditPoints="1"/>
            </p:cNvSpPr>
            <p:nvPr/>
          </p:nvSpPr>
          <p:spPr bwMode="auto">
            <a:xfrm flipH="1">
              <a:off x="8369" y="8260"/>
              <a:ext cx="339" cy="303"/>
            </a:xfrm>
            <a:custGeom>
              <a:avLst/>
              <a:gdLst>
                <a:gd name="T0" fmla="*/ 61 w 170"/>
                <a:gd name="T1" fmla="*/ 97 h 152"/>
                <a:gd name="T2" fmla="*/ 61 w 170"/>
                <a:gd name="T3" fmla="*/ 103 h 152"/>
                <a:gd name="T4" fmla="*/ 57 w 170"/>
                <a:gd name="T5" fmla="*/ 109 h 152"/>
                <a:gd name="T6" fmla="*/ 55 w 170"/>
                <a:gd name="T7" fmla="*/ 109 h 152"/>
                <a:gd name="T8" fmla="*/ 50 w 170"/>
                <a:gd name="T9" fmla="*/ 107 h 152"/>
                <a:gd name="T10" fmla="*/ 2 w 170"/>
                <a:gd name="T11" fmla="*/ 59 h 152"/>
                <a:gd name="T12" fmla="*/ 0 w 170"/>
                <a:gd name="T13" fmla="*/ 55 h 152"/>
                <a:gd name="T14" fmla="*/ 2 w 170"/>
                <a:gd name="T15" fmla="*/ 50 h 152"/>
                <a:gd name="T16" fmla="*/ 50 w 170"/>
                <a:gd name="T17" fmla="*/ 2 h 152"/>
                <a:gd name="T18" fmla="*/ 57 w 170"/>
                <a:gd name="T19" fmla="*/ 1 h 152"/>
                <a:gd name="T20" fmla="*/ 61 w 170"/>
                <a:gd name="T21" fmla="*/ 6 h 152"/>
                <a:gd name="T22" fmla="*/ 61 w 170"/>
                <a:gd name="T23" fmla="*/ 13 h 152"/>
                <a:gd name="T24" fmla="*/ 23 w 170"/>
                <a:gd name="T25" fmla="*/ 50 h 152"/>
                <a:gd name="T26" fmla="*/ 21 w 170"/>
                <a:gd name="T27" fmla="*/ 55 h 152"/>
                <a:gd name="T28" fmla="*/ 23 w 170"/>
                <a:gd name="T29" fmla="*/ 59 h 152"/>
                <a:gd name="T30" fmla="*/ 61 w 170"/>
                <a:gd name="T31" fmla="*/ 97 h 152"/>
                <a:gd name="T32" fmla="*/ 170 w 170"/>
                <a:gd name="T33" fmla="*/ 100 h 152"/>
                <a:gd name="T34" fmla="*/ 168 w 170"/>
                <a:gd name="T35" fmla="*/ 113 h 152"/>
                <a:gd name="T36" fmla="*/ 164 w 170"/>
                <a:gd name="T37" fmla="*/ 126 h 152"/>
                <a:gd name="T38" fmla="*/ 160 w 170"/>
                <a:gd name="T39" fmla="*/ 138 h 152"/>
                <a:gd name="T40" fmla="*/ 156 w 170"/>
                <a:gd name="T41" fmla="*/ 146 h 152"/>
                <a:gd name="T42" fmla="*/ 154 w 170"/>
                <a:gd name="T43" fmla="*/ 150 h 152"/>
                <a:gd name="T44" fmla="*/ 152 w 170"/>
                <a:gd name="T45" fmla="*/ 152 h 152"/>
                <a:gd name="T46" fmla="*/ 151 w 170"/>
                <a:gd name="T47" fmla="*/ 151 h 152"/>
                <a:gd name="T48" fmla="*/ 149 w 170"/>
                <a:gd name="T49" fmla="*/ 148 h 152"/>
                <a:gd name="T50" fmla="*/ 139 w 170"/>
                <a:gd name="T51" fmla="*/ 95 h 152"/>
                <a:gd name="T52" fmla="*/ 122 w 170"/>
                <a:gd name="T53" fmla="*/ 84 h 152"/>
                <a:gd name="T54" fmla="*/ 97 w 170"/>
                <a:gd name="T55" fmla="*/ 79 h 152"/>
                <a:gd name="T56" fmla="*/ 97 w 170"/>
                <a:gd name="T57" fmla="*/ 103 h 152"/>
                <a:gd name="T58" fmla="*/ 93 w 170"/>
                <a:gd name="T59" fmla="*/ 109 h 152"/>
                <a:gd name="T60" fmla="*/ 91 w 170"/>
                <a:gd name="T61" fmla="*/ 109 h 152"/>
                <a:gd name="T62" fmla="*/ 87 w 170"/>
                <a:gd name="T63" fmla="*/ 107 h 152"/>
                <a:gd name="T64" fmla="*/ 38 w 170"/>
                <a:gd name="T65" fmla="*/ 59 h 152"/>
                <a:gd name="T66" fmla="*/ 37 w 170"/>
                <a:gd name="T67" fmla="*/ 55 h 152"/>
                <a:gd name="T68" fmla="*/ 38 w 170"/>
                <a:gd name="T69" fmla="*/ 50 h 152"/>
                <a:gd name="T70" fmla="*/ 87 w 170"/>
                <a:gd name="T71" fmla="*/ 2 h 152"/>
                <a:gd name="T72" fmla="*/ 93 w 170"/>
                <a:gd name="T73" fmla="*/ 1 h 152"/>
                <a:gd name="T74" fmla="*/ 97 w 170"/>
                <a:gd name="T75" fmla="*/ 6 h 152"/>
                <a:gd name="T76" fmla="*/ 97 w 170"/>
                <a:gd name="T77" fmla="*/ 31 h 152"/>
                <a:gd name="T78" fmla="*/ 154 w 170"/>
                <a:gd name="T79" fmla="*/ 52 h 152"/>
                <a:gd name="T80" fmla="*/ 170 w 170"/>
                <a:gd name="T81" fmla="*/ 10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52">
                  <a:moveTo>
                    <a:pt x="61" y="97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61" y="106"/>
                    <a:pt x="60" y="108"/>
                    <a:pt x="57" y="109"/>
                  </a:cubicBezTo>
                  <a:cubicBezTo>
                    <a:pt x="56" y="109"/>
                    <a:pt x="56" y="109"/>
                    <a:pt x="55" y="109"/>
                  </a:cubicBezTo>
                  <a:cubicBezTo>
                    <a:pt x="53" y="109"/>
                    <a:pt x="52" y="109"/>
                    <a:pt x="50" y="107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0" y="56"/>
                    <a:pt x="0" y="55"/>
                  </a:cubicBezTo>
                  <a:cubicBezTo>
                    <a:pt x="0" y="53"/>
                    <a:pt x="1" y="52"/>
                    <a:pt x="2" y="5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5" y="0"/>
                    <a:pt x="57" y="1"/>
                  </a:cubicBezTo>
                  <a:cubicBezTo>
                    <a:pt x="60" y="2"/>
                    <a:pt x="61" y="4"/>
                    <a:pt x="61" y="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2"/>
                    <a:pt x="21" y="53"/>
                    <a:pt x="21" y="55"/>
                  </a:cubicBezTo>
                  <a:cubicBezTo>
                    <a:pt x="21" y="56"/>
                    <a:pt x="22" y="58"/>
                    <a:pt x="23" y="59"/>
                  </a:cubicBezTo>
                  <a:lnTo>
                    <a:pt x="61" y="97"/>
                  </a:lnTo>
                  <a:close/>
                  <a:moveTo>
                    <a:pt x="170" y="100"/>
                  </a:moveTo>
                  <a:cubicBezTo>
                    <a:pt x="170" y="104"/>
                    <a:pt x="169" y="108"/>
                    <a:pt x="168" y="113"/>
                  </a:cubicBezTo>
                  <a:cubicBezTo>
                    <a:pt x="167" y="117"/>
                    <a:pt x="166" y="122"/>
                    <a:pt x="164" y="126"/>
                  </a:cubicBezTo>
                  <a:cubicBezTo>
                    <a:pt x="163" y="130"/>
                    <a:pt x="162" y="134"/>
                    <a:pt x="160" y="138"/>
                  </a:cubicBezTo>
                  <a:cubicBezTo>
                    <a:pt x="158" y="142"/>
                    <a:pt x="157" y="144"/>
                    <a:pt x="156" y="146"/>
                  </a:cubicBezTo>
                  <a:cubicBezTo>
                    <a:pt x="155" y="148"/>
                    <a:pt x="155" y="149"/>
                    <a:pt x="154" y="150"/>
                  </a:cubicBezTo>
                  <a:cubicBezTo>
                    <a:pt x="154" y="151"/>
                    <a:pt x="153" y="152"/>
                    <a:pt x="152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49" y="151"/>
                    <a:pt x="148" y="150"/>
                    <a:pt x="149" y="148"/>
                  </a:cubicBezTo>
                  <a:cubicBezTo>
                    <a:pt x="151" y="123"/>
                    <a:pt x="148" y="105"/>
                    <a:pt x="139" y="95"/>
                  </a:cubicBezTo>
                  <a:cubicBezTo>
                    <a:pt x="134" y="90"/>
                    <a:pt x="129" y="87"/>
                    <a:pt x="122" y="84"/>
                  </a:cubicBezTo>
                  <a:cubicBezTo>
                    <a:pt x="116" y="82"/>
                    <a:pt x="107" y="80"/>
                    <a:pt x="97" y="79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7" y="106"/>
                    <a:pt x="96" y="108"/>
                    <a:pt x="93" y="109"/>
                  </a:cubicBezTo>
                  <a:cubicBezTo>
                    <a:pt x="93" y="109"/>
                    <a:pt x="92" y="109"/>
                    <a:pt x="91" y="109"/>
                  </a:cubicBezTo>
                  <a:cubicBezTo>
                    <a:pt x="89" y="109"/>
                    <a:pt x="88" y="109"/>
                    <a:pt x="87" y="107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8"/>
                    <a:pt x="37" y="56"/>
                    <a:pt x="37" y="55"/>
                  </a:cubicBezTo>
                  <a:cubicBezTo>
                    <a:pt x="37" y="53"/>
                    <a:pt x="37" y="52"/>
                    <a:pt x="38" y="50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9" y="0"/>
                    <a:pt x="91" y="0"/>
                    <a:pt x="93" y="1"/>
                  </a:cubicBezTo>
                  <a:cubicBezTo>
                    <a:pt x="96" y="2"/>
                    <a:pt x="97" y="4"/>
                    <a:pt x="97" y="6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123" y="33"/>
                    <a:pt x="142" y="40"/>
                    <a:pt x="154" y="52"/>
                  </a:cubicBezTo>
                  <a:cubicBezTo>
                    <a:pt x="164" y="63"/>
                    <a:pt x="170" y="79"/>
                    <a:pt x="170" y="10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/>
            <p:nvPr/>
          </p:nvSpPr>
          <p:spPr>
            <a:xfrm>
              <a:off x="9308" y="5804"/>
              <a:ext cx="8881" cy="1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[8]</a:t>
              </a:r>
              <a:r>
                <a:rPr lang="en-US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 </a:t>
              </a:r>
              <a:r>
                <a:rPr lang="zh-CN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一种改进型基于共面波导传输线的分谐波混频器；</a:t>
              </a:r>
              <a:r>
                <a:rPr lang="zh-CN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国家发明专利；授权号：</a:t>
              </a:r>
              <a:r>
                <a:rPr lang="en-US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ZL201510006359.4</a:t>
              </a:r>
              <a:endPara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20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/>
            <p:nvPr/>
          </p:nvSpPr>
          <p:spPr>
            <a:xfrm>
              <a:off x="9308" y="7100"/>
              <a:ext cx="8289" cy="1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[9]</a:t>
              </a:r>
              <a:r>
                <a:rPr lang="zh-CN" altLang="zh-CN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实用新型专利；一种小型化太赫兹低通滤波器；      </a:t>
              </a:r>
              <a:r>
                <a:rPr lang="zh-CN" altLang="zh-CN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授权号：</a:t>
              </a:r>
              <a:r>
                <a:rPr lang="en-US" altLang="zh-CN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ZL201621049329.8</a:t>
              </a:r>
              <a:endParaRPr lang="en-US" altLang="zh-CN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42051" y="5136935"/>
            <a:ext cx="5629275" cy="1208404"/>
            <a:chOff x="11802" y="8259"/>
            <a:chExt cx="8865" cy="1903"/>
          </a:xfrm>
        </p:grpSpPr>
        <p:cxnSp>
          <p:nvCxnSpPr>
            <p:cNvPr id="27" name="直接连接符 26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CxnSpPr/>
            <p:nvPr/>
          </p:nvCxnSpPr>
          <p:spPr>
            <a:xfrm>
              <a:off x="12849" y="9009"/>
              <a:ext cx="3210" cy="0"/>
            </a:xfrm>
            <a:prstGeom prst="line">
              <a:avLst/>
            </a:prstGeom>
            <a:ln w="0">
              <a:gradFill flip="none" rotWithShape="1">
                <a:gsLst>
                  <a:gs pos="0">
                    <a:schemeClr val="bg1"/>
                  </a:gs>
                  <a:gs pos="40000">
                    <a:schemeClr val="bg1"/>
                  </a:gs>
                  <a:gs pos="6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6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>
              <a:spLocks noEditPoints="1"/>
            </p:cNvSpPr>
            <p:nvPr/>
          </p:nvSpPr>
          <p:spPr bwMode="auto">
            <a:xfrm flipH="1">
              <a:off x="12297" y="9738"/>
              <a:ext cx="339" cy="303"/>
            </a:xfrm>
            <a:custGeom>
              <a:avLst/>
              <a:gdLst>
                <a:gd name="T0" fmla="*/ 61 w 170"/>
                <a:gd name="T1" fmla="*/ 97 h 152"/>
                <a:gd name="T2" fmla="*/ 61 w 170"/>
                <a:gd name="T3" fmla="*/ 103 h 152"/>
                <a:gd name="T4" fmla="*/ 57 w 170"/>
                <a:gd name="T5" fmla="*/ 109 h 152"/>
                <a:gd name="T6" fmla="*/ 55 w 170"/>
                <a:gd name="T7" fmla="*/ 109 h 152"/>
                <a:gd name="T8" fmla="*/ 50 w 170"/>
                <a:gd name="T9" fmla="*/ 107 h 152"/>
                <a:gd name="T10" fmla="*/ 2 w 170"/>
                <a:gd name="T11" fmla="*/ 59 h 152"/>
                <a:gd name="T12" fmla="*/ 0 w 170"/>
                <a:gd name="T13" fmla="*/ 55 h 152"/>
                <a:gd name="T14" fmla="*/ 2 w 170"/>
                <a:gd name="T15" fmla="*/ 50 h 152"/>
                <a:gd name="T16" fmla="*/ 50 w 170"/>
                <a:gd name="T17" fmla="*/ 2 h 152"/>
                <a:gd name="T18" fmla="*/ 57 w 170"/>
                <a:gd name="T19" fmla="*/ 1 h 152"/>
                <a:gd name="T20" fmla="*/ 61 w 170"/>
                <a:gd name="T21" fmla="*/ 6 h 152"/>
                <a:gd name="T22" fmla="*/ 61 w 170"/>
                <a:gd name="T23" fmla="*/ 13 h 152"/>
                <a:gd name="T24" fmla="*/ 23 w 170"/>
                <a:gd name="T25" fmla="*/ 50 h 152"/>
                <a:gd name="T26" fmla="*/ 21 w 170"/>
                <a:gd name="T27" fmla="*/ 55 h 152"/>
                <a:gd name="T28" fmla="*/ 23 w 170"/>
                <a:gd name="T29" fmla="*/ 59 h 152"/>
                <a:gd name="T30" fmla="*/ 61 w 170"/>
                <a:gd name="T31" fmla="*/ 97 h 152"/>
                <a:gd name="T32" fmla="*/ 170 w 170"/>
                <a:gd name="T33" fmla="*/ 100 h 152"/>
                <a:gd name="T34" fmla="*/ 168 w 170"/>
                <a:gd name="T35" fmla="*/ 113 h 152"/>
                <a:gd name="T36" fmla="*/ 164 w 170"/>
                <a:gd name="T37" fmla="*/ 126 h 152"/>
                <a:gd name="T38" fmla="*/ 160 w 170"/>
                <a:gd name="T39" fmla="*/ 138 h 152"/>
                <a:gd name="T40" fmla="*/ 156 w 170"/>
                <a:gd name="T41" fmla="*/ 146 h 152"/>
                <a:gd name="T42" fmla="*/ 154 w 170"/>
                <a:gd name="T43" fmla="*/ 150 h 152"/>
                <a:gd name="T44" fmla="*/ 152 w 170"/>
                <a:gd name="T45" fmla="*/ 152 h 152"/>
                <a:gd name="T46" fmla="*/ 151 w 170"/>
                <a:gd name="T47" fmla="*/ 151 h 152"/>
                <a:gd name="T48" fmla="*/ 149 w 170"/>
                <a:gd name="T49" fmla="*/ 148 h 152"/>
                <a:gd name="T50" fmla="*/ 139 w 170"/>
                <a:gd name="T51" fmla="*/ 95 h 152"/>
                <a:gd name="T52" fmla="*/ 122 w 170"/>
                <a:gd name="T53" fmla="*/ 84 h 152"/>
                <a:gd name="T54" fmla="*/ 97 w 170"/>
                <a:gd name="T55" fmla="*/ 79 h 152"/>
                <a:gd name="T56" fmla="*/ 97 w 170"/>
                <a:gd name="T57" fmla="*/ 103 h 152"/>
                <a:gd name="T58" fmla="*/ 93 w 170"/>
                <a:gd name="T59" fmla="*/ 109 h 152"/>
                <a:gd name="T60" fmla="*/ 91 w 170"/>
                <a:gd name="T61" fmla="*/ 109 h 152"/>
                <a:gd name="T62" fmla="*/ 87 w 170"/>
                <a:gd name="T63" fmla="*/ 107 h 152"/>
                <a:gd name="T64" fmla="*/ 38 w 170"/>
                <a:gd name="T65" fmla="*/ 59 h 152"/>
                <a:gd name="T66" fmla="*/ 37 w 170"/>
                <a:gd name="T67" fmla="*/ 55 h 152"/>
                <a:gd name="T68" fmla="*/ 38 w 170"/>
                <a:gd name="T69" fmla="*/ 50 h 152"/>
                <a:gd name="T70" fmla="*/ 87 w 170"/>
                <a:gd name="T71" fmla="*/ 2 h 152"/>
                <a:gd name="T72" fmla="*/ 93 w 170"/>
                <a:gd name="T73" fmla="*/ 1 h 152"/>
                <a:gd name="T74" fmla="*/ 97 w 170"/>
                <a:gd name="T75" fmla="*/ 6 h 152"/>
                <a:gd name="T76" fmla="*/ 97 w 170"/>
                <a:gd name="T77" fmla="*/ 31 h 152"/>
                <a:gd name="T78" fmla="*/ 154 w 170"/>
                <a:gd name="T79" fmla="*/ 52 h 152"/>
                <a:gd name="T80" fmla="*/ 170 w 170"/>
                <a:gd name="T81" fmla="*/ 10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52">
                  <a:moveTo>
                    <a:pt x="61" y="97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61" y="106"/>
                    <a:pt x="60" y="108"/>
                    <a:pt x="57" y="109"/>
                  </a:cubicBezTo>
                  <a:cubicBezTo>
                    <a:pt x="56" y="109"/>
                    <a:pt x="56" y="109"/>
                    <a:pt x="55" y="109"/>
                  </a:cubicBezTo>
                  <a:cubicBezTo>
                    <a:pt x="53" y="109"/>
                    <a:pt x="52" y="109"/>
                    <a:pt x="50" y="107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1" y="58"/>
                    <a:pt x="0" y="56"/>
                    <a:pt x="0" y="55"/>
                  </a:cubicBezTo>
                  <a:cubicBezTo>
                    <a:pt x="0" y="53"/>
                    <a:pt x="1" y="52"/>
                    <a:pt x="2" y="5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2" y="0"/>
                    <a:pt x="55" y="0"/>
                    <a:pt x="57" y="1"/>
                  </a:cubicBezTo>
                  <a:cubicBezTo>
                    <a:pt x="60" y="2"/>
                    <a:pt x="61" y="4"/>
                    <a:pt x="61" y="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2" y="52"/>
                    <a:pt x="21" y="53"/>
                    <a:pt x="21" y="55"/>
                  </a:cubicBezTo>
                  <a:cubicBezTo>
                    <a:pt x="21" y="56"/>
                    <a:pt x="22" y="58"/>
                    <a:pt x="23" y="59"/>
                  </a:cubicBezTo>
                  <a:lnTo>
                    <a:pt x="61" y="97"/>
                  </a:lnTo>
                  <a:close/>
                  <a:moveTo>
                    <a:pt x="170" y="100"/>
                  </a:moveTo>
                  <a:cubicBezTo>
                    <a:pt x="170" y="104"/>
                    <a:pt x="169" y="108"/>
                    <a:pt x="168" y="113"/>
                  </a:cubicBezTo>
                  <a:cubicBezTo>
                    <a:pt x="167" y="117"/>
                    <a:pt x="166" y="122"/>
                    <a:pt x="164" y="126"/>
                  </a:cubicBezTo>
                  <a:cubicBezTo>
                    <a:pt x="163" y="130"/>
                    <a:pt x="162" y="134"/>
                    <a:pt x="160" y="138"/>
                  </a:cubicBezTo>
                  <a:cubicBezTo>
                    <a:pt x="158" y="142"/>
                    <a:pt x="157" y="144"/>
                    <a:pt x="156" y="146"/>
                  </a:cubicBezTo>
                  <a:cubicBezTo>
                    <a:pt x="155" y="148"/>
                    <a:pt x="155" y="149"/>
                    <a:pt x="154" y="150"/>
                  </a:cubicBezTo>
                  <a:cubicBezTo>
                    <a:pt x="154" y="151"/>
                    <a:pt x="153" y="152"/>
                    <a:pt x="152" y="152"/>
                  </a:cubicBezTo>
                  <a:cubicBezTo>
                    <a:pt x="151" y="152"/>
                    <a:pt x="151" y="152"/>
                    <a:pt x="151" y="151"/>
                  </a:cubicBezTo>
                  <a:cubicBezTo>
                    <a:pt x="149" y="151"/>
                    <a:pt x="148" y="150"/>
                    <a:pt x="149" y="148"/>
                  </a:cubicBezTo>
                  <a:cubicBezTo>
                    <a:pt x="151" y="123"/>
                    <a:pt x="148" y="105"/>
                    <a:pt x="139" y="95"/>
                  </a:cubicBezTo>
                  <a:cubicBezTo>
                    <a:pt x="134" y="90"/>
                    <a:pt x="129" y="87"/>
                    <a:pt x="122" y="84"/>
                  </a:cubicBezTo>
                  <a:cubicBezTo>
                    <a:pt x="116" y="82"/>
                    <a:pt x="107" y="80"/>
                    <a:pt x="97" y="79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7" y="106"/>
                    <a:pt x="96" y="108"/>
                    <a:pt x="93" y="109"/>
                  </a:cubicBezTo>
                  <a:cubicBezTo>
                    <a:pt x="93" y="109"/>
                    <a:pt x="92" y="109"/>
                    <a:pt x="91" y="109"/>
                  </a:cubicBezTo>
                  <a:cubicBezTo>
                    <a:pt x="89" y="109"/>
                    <a:pt x="88" y="109"/>
                    <a:pt x="87" y="107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7" y="58"/>
                    <a:pt x="37" y="56"/>
                    <a:pt x="37" y="55"/>
                  </a:cubicBezTo>
                  <a:cubicBezTo>
                    <a:pt x="37" y="53"/>
                    <a:pt x="37" y="52"/>
                    <a:pt x="38" y="50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9" y="0"/>
                    <a:pt x="91" y="0"/>
                    <a:pt x="93" y="1"/>
                  </a:cubicBezTo>
                  <a:cubicBezTo>
                    <a:pt x="96" y="2"/>
                    <a:pt x="97" y="4"/>
                    <a:pt x="97" y="6"/>
                  </a:cubicBezTo>
                  <a:cubicBezTo>
                    <a:pt x="97" y="31"/>
                    <a:pt x="97" y="31"/>
                    <a:pt x="97" y="31"/>
                  </a:cubicBezTo>
                  <a:cubicBezTo>
                    <a:pt x="123" y="33"/>
                    <a:pt x="142" y="40"/>
                    <a:pt x="154" y="52"/>
                  </a:cubicBezTo>
                  <a:cubicBezTo>
                    <a:pt x="164" y="63"/>
                    <a:pt x="170" y="79"/>
                    <a:pt x="170" y="10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3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>
              <a:spLocks noEditPoints="1"/>
            </p:cNvSpPr>
            <p:nvPr/>
          </p:nvSpPr>
          <p:spPr bwMode="auto">
            <a:xfrm>
              <a:off x="11802" y="8259"/>
              <a:ext cx="603" cy="662"/>
            </a:xfrm>
            <a:custGeom>
              <a:avLst/>
              <a:gdLst>
                <a:gd name="T0" fmla="*/ 104 w 145"/>
                <a:gd name="T1" fmla="*/ 160 h 160"/>
                <a:gd name="T2" fmla="*/ 41 w 145"/>
                <a:gd name="T3" fmla="*/ 160 h 160"/>
                <a:gd name="T4" fmla="*/ 41 w 145"/>
                <a:gd name="T5" fmla="*/ 149 h 160"/>
                <a:gd name="T6" fmla="*/ 43 w 145"/>
                <a:gd name="T7" fmla="*/ 148 h 160"/>
                <a:gd name="T8" fmla="*/ 59 w 145"/>
                <a:gd name="T9" fmla="*/ 124 h 160"/>
                <a:gd name="T10" fmla="*/ 42 w 145"/>
                <a:gd name="T11" fmla="*/ 128 h 160"/>
                <a:gd name="T12" fmla="*/ 6 w 145"/>
                <a:gd name="T13" fmla="*/ 104 h 160"/>
                <a:gd name="T14" fmla="*/ 26 w 145"/>
                <a:gd name="T15" fmla="*/ 56 h 160"/>
                <a:gd name="T16" fmla="*/ 69 w 145"/>
                <a:gd name="T17" fmla="*/ 7 h 160"/>
                <a:gd name="T18" fmla="*/ 73 w 145"/>
                <a:gd name="T19" fmla="*/ 0 h 160"/>
                <a:gd name="T20" fmla="*/ 76 w 145"/>
                <a:gd name="T21" fmla="*/ 7 h 160"/>
                <a:gd name="T22" fmla="*/ 119 w 145"/>
                <a:gd name="T23" fmla="*/ 56 h 160"/>
                <a:gd name="T24" fmla="*/ 140 w 145"/>
                <a:gd name="T25" fmla="*/ 104 h 160"/>
                <a:gd name="T26" fmla="*/ 104 w 145"/>
                <a:gd name="T27" fmla="*/ 128 h 160"/>
                <a:gd name="T28" fmla="*/ 104 w 145"/>
                <a:gd name="T29" fmla="*/ 128 h 160"/>
                <a:gd name="T30" fmla="*/ 86 w 145"/>
                <a:gd name="T31" fmla="*/ 124 h 160"/>
                <a:gd name="T32" fmla="*/ 102 w 145"/>
                <a:gd name="T33" fmla="*/ 148 h 160"/>
                <a:gd name="T34" fmla="*/ 104 w 145"/>
                <a:gd name="T35" fmla="*/ 149 h 160"/>
                <a:gd name="T36" fmla="*/ 104 w 145"/>
                <a:gd name="T37" fmla="*/ 160 h 160"/>
                <a:gd name="T38" fmla="*/ 50 w 145"/>
                <a:gd name="T39" fmla="*/ 152 h 160"/>
                <a:gd name="T40" fmla="*/ 95 w 145"/>
                <a:gd name="T41" fmla="*/ 152 h 160"/>
                <a:gd name="T42" fmla="*/ 76 w 145"/>
                <a:gd name="T43" fmla="*/ 117 h 160"/>
                <a:gd name="T44" fmla="*/ 75 w 145"/>
                <a:gd name="T45" fmla="*/ 108 h 160"/>
                <a:gd name="T46" fmla="*/ 82 w 145"/>
                <a:gd name="T47" fmla="*/ 113 h 160"/>
                <a:gd name="T48" fmla="*/ 104 w 145"/>
                <a:gd name="T49" fmla="*/ 120 h 160"/>
                <a:gd name="T50" fmla="*/ 104 w 145"/>
                <a:gd name="T51" fmla="*/ 120 h 160"/>
                <a:gd name="T52" fmla="*/ 132 w 145"/>
                <a:gd name="T53" fmla="*/ 101 h 160"/>
                <a:gd name="T54" fmla="*/ 114 w 145"/>
                <a:gd name="T55" fmla="*/ 62 h 160"/>
                <a:gd name="T56" fmla="*/ 73 w 145"/>
                <a:gd name="T57" fmla="*/ 17 h 160"/>
                <a:gd name="T58" fmla="*/ 31 w 145"/>
                <a:gd name="T59" fmla="*/ 62 h 160"/>
                <a:gd name="T60" fmla="*/ 13 w 145"/>
                <a:gd name="T61" fmla="*/ 101 h 160"/>
                <a:gd name="T62" fmla="*/ 42 w 145"/>
                <a:gd name="T63" fmla="*/ 120 h 160"/>
                <a:gd name="T64" fmla="*/ 63 w 145"/>
                <a:gd name="T65" fmla="*/ 113 h 160"/>
                <a:gd name="T66" fmla="*/ 71 w 145"/>
                <a:gd name="T67" fmla="*/ 108 h 160"/>
                <a:gd name="T68" fmla="*/ 69 w 145"/>
                <a:gd name="T69" fmla="*/ 117 h 160"/>
                <a:gd name="T70" fmla="*/ 50 w 145"/>
                <a:gd name="T71" fmla="*/ 15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5" h="160">
                  <a:moveTo>
                    <a:pt x="104" y="160"/>
                  </a:moveTo>
                  <a:cubicBezTo>
                    <a:pt x="41" y="160"/>
                    <a:pt x="41" y="160"/>
                    <a:pt x="41" y="160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43" y="148"/>
                    <a:pt x="43" y="148"/>
                    <a:pt x="43" y="148"/>
                  </a:cubicBezTo>
                  <a:cubicBezTo>
                    <a:pt x="49" y="144"/>
                    <a:pt x="56" y="136"/>
                    <a:pt x="59" y="124"/>
                  </a:cubicBezTo>
                  <a:cubicBezTo>
                    <a:pt x="54" y="127"/>
                    <a:pt x="48" y="128"/>
                    <a:pt x="42" y="128"/>
                  </a:cubicBezTo>
                  <a:cubicBezTo>
                    <a:pt x="25" y="128"/>
                    <a:pt x="11" y="118"/>
                    <a:pt x="6" y="104"/>
                  </a:cubicBezTo>
                  <a:cubicBezTo>
                    <a:pt x="0" y="87"/>
                    <a:pt x="8" y="69"/>
                    <a:pt x="26" y="56"/>
                  </a:cubicBezTo>
                  <a:cubicBezTo>
                    <a:pt x="53" y="36"/>
                    <a:pt x="62" y="20"/>
                    <a:pt x="69" y="7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83" y="20"/>
                    <a:pt x="92" y="36"/>
                    <a:pt x="119" y="56"/>
                  </a:cubicBezTo>
                  <a:cubicBezTo>
                    <a:pt x="137" y="69"/>
                    <a:pt x="145" y="87"/>
                    <a:pt x="140" y="104"/>
                  </a:cubicBezTo>
                  <a:cubicBezTo>
                    <a:pt x="135" y="118"/>
                    <a:pt x="120" y="128"/>
                    <a:pt x="104" y="128"/>
                  </a:cubicBezTo>
                  <a:cubicBezTo>
                    <a:pt x="104" y="128"/>
                    <a:pt x="104" y="128"/>
                    <a:pt x="104" y="128"/>
                  </a:cubicBezTo>
                  <a:cubicBezTo>
                    <a:pt x="98" y="128"/>
                    <a:pt x="92" y="127"/>
                    <a:pt x="86" y="124"/>
                  </a:cubicBezTo>
                  <a:cubicBezTo>
                    <a:pt x="90" y="136"/>
                    <a:pt x="97" y="144"/>
                    <a:pt x="102" y="148"/>
                  </a:cubicBezTo>
                  <a:cubicBezTo>
                    <a:pt x="104" y="149"/>
                    <a:pt x="104" y="149"/>
                    <a:pt x="104" y="149"/>
                  </a:cubicBezTo>
                  <a:lnTo>
                    <a:pt x="104" y="160"/>
                  </a:lnTo>
                  <a:close/>
                  <a:moveTo>
                    <a:pt x="50" y="152"/>
                  </a:moveTo>
                  <a:cubicBezTo>
                    <a:pt x="95" y="152"/>
                    <a:pt x="95" y="152"/>
                    <a:pt x="95" y="152"/>
                  </a:cubicBezTo>
                  <a:cubicBezTo>
                    <a:pt x="87" y="146"/>
                    <a:pt x="79" y="135"/>
                    <a:pt x="76" y="117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9" y="118"/>
                    <a:pt x="97" y="120"/>
                    <a:pt x="104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17" y="120"/>
                    <a:pt x="128" y="113"/>
                    <a:pt x="132" y="101"/>
                  </a:cubicBezTo>
                  <a:cubicBezTo>
                    <a:pt x="136" y="88"/>
                    <a:pt x="130" y="74"/>
                    <a:pt x="114" y="62"/>
                  </a:cubicBezTo>
                  <a:cubicBezTo>
                    <a:pt x="91" y="44"/>
                    <a:pt x="80" y="30"/>
                    <a:pt x="73" y="17"/>
                  </a:cubicBezTo>
                  <a:cubicBezTo>
                    <a:pt x="66" y="30"/>
                    <a:pt x="55" y="44"/>
                    <a:pt x="31" y="62"/>
                  </a:cubicBezTo>
                  <a:cubicBezTo>
                    <a:pt x="15" y="74"/>
                    <a:pt x="9" y="88"/>
                    <a:pt x="13" y="101"/>
                  </a:cubicBezTo>
                  <a:cubicBezTo>
                    <a:pt x="17" y="113"/>
                    <a:pt x="28" y="120"/>
                    <a:pt x="42" y="120"/>
                  </a:cubicBezTo>
                  <a:cubicBezTo>
                    <a:pt x="49" y="120"/>
                    <a:pt x="56" y="118"/>
                    <a:pt x="63" y="113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7" y="135"/>
                    <a:pt x="58" y="146"/>
                    <a:pt x="50" y="15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  <p:cNvSpPr/>
            <p:nvPr/>
          </p:nvSpPr>
          <p:spPr>
            <a:xfrm>
              <a:off x="12699" y="8272"/>
              <a:ext cx="7968" cy="1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[10]</a:t>
              </a:r>
              <a:r>
                <a:rPr lang="zh-CN" altLang="zh-CN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一种利用开口环的低通滤波器；</a:t>
              </a:r>
            </a:p>
            <a:p>
              <a:pPr>
                <a:lnSpc>
                  <a:spcPct val="100000"/>
                </a:lnSpc>
              </a:pPr>
              <a:endParaRPr lang="zh-CN" altLang="zh-CN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>
                <a:lnSpc>
                  <a:spcPct val="100000"/>
                </a:lnSpc>
              </a:pPr>
              <a:r>
                <a:rPr lang="zh-CN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实用新型专利；授权号：</a:t>
              </a:r>
              <a:r>
                <a:rPr lang="en-US" altLang="zh-CN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ZL201621049140.9</a:t>
              </a:r>
              <a:endParaRPr lang="zh-CN" altLang="en-US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pPr>
                <a:lnSpc>
                  <a:spcPct val="100000"/>
                </a:lnSpc>
              </a:pP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7" name="Shape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4842550" y="18228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核心竞争力</a:t>
            </a:r>
            <a:endParaRPr lang="en-US" altLang="zh-CN" sz="40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  <a:sym typeface="+mn-lt"/>
            </a:endParaRPr>
          </a:p>
        </p:txBody>
      </p:sp>
      <p:cxnSp>
        <p:nvCxnSpPr>
          <p:cNvPr id="8" name="直接连接符 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723137" y="833692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5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635" y="424"/>
            <a:ext cx="12192000" cy="6858000"/>
          </a:xfrm>
          <a:prstGeom prst="rect">
            <a:avLst/>
          </a:prstGeom>
          <a:solidFill>
            <a:schemeClr val="dk1">
              <a:alpha val="4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2633029" y="388408"/>
            <a:ext cx="6927215" cy="6938645"/>
          </a:xfrm>
          <a:prstGeom prst="rect">
            <a:avLst/>
          </a:prstGeom>
        </p:spPr>
      </p:pic>
      <p:sp>
        <p:nvSpPr>
          <p:cNvPr id="72" name="Rectangle 57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3487856" y="927208"/>
            <a:ext cx="5217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/>
                </a:solidFill>
                <a:ea typeface="Roboto Light" panose="02000000000000000000" pitchFamily="2" charset="0"/>
                <a:cs typeface="Open Sans Light" panose="020B0306030504020204" pitchFamily="34" charset="0"/>
              </a:rPr>
              <a:t> </a:t>
            </a:r>
            <a:endParaRPr lang="en-US" sz="900" dirty="0">
              <a:solidFill>
                <a:schemeClr val="bg2"/>
              </a:solidFill>
            </a:endParaRPr>
          </a:p>
        </p:txBody>
      </p:sp>
      <p:graphicFrame>
        <p:nvGraphicFramePr>
          <p:cNvPr id="5" name="内容占位符 3"/>
          <p:cNvGraphicFramePr/>
          <p:nvPr/>
        </p:nvGraphicFramePr>
        <p:xfrm>
          <a:off x="867411" y="1277409"/>
          <a:ext cx="10556240" cy="51418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63980"/>
                <a:gridCol w="3914987"/>
                <a:gridCol w="2638213"/>
                <a:gridCol w="2639060"/>
              </a:tblGrid>
              <a:tr h="3920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序号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名    称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获奖类别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获奖等级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超越器件极限频率的谐波提取技术 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国家科技进步奖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三等奖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4614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三毫米波关键部件及其技术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国家科技进步奖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三等奖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4597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毫米波雷达成像技术研究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电子部科技进步奖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一等奖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3928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3mm 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数字通信系统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机电部科技进步奖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二等奖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4605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3mm 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波双向彩电图像传输系统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四川省科技进步奖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三等奖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3928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3mm 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振荡器系列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电子部科技进步奖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二等奖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3928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毫米波战场侦察技术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电子部科技进步奖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二等奖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5249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3mm 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宽带电调谐波振荡器及信号源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四川省科技进步奖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三等奖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6790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3mm FMCW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组件及高线性度实时校正技术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信产部科技进步奖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三等奖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  <a:tr h="4597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TCL-180</a:t>
                      </a: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型三毫米波接力机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国防科技进步奖 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一等奖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anchor="ctr" horzOverflow="overflow"/>
                </a:tc>
              </a:tr>
            </a:tbl>
          </a:graphicData>
        </a:graphic>
      </p:graphicFrame>
      <p:sp>
        <p:nvSpPr>
          <p:cNvPr id="4" name="Shape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4842550" y="18228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4000" b="1" dirty="0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核心竞争力</a:t>
            </a:r>
            <a:endParaRPr lang="en-US" altLang="zh-CN" sz="4000" dirty="0">
              <a:solidFill>
                <a:schemeClr val="bg1"/>
              </a:solidFill>
              <a:latin typeface="逐浪雅宋体" panose="02010601030101010101" pitchFamily="2" charset="-122"/>
              <a:ea typeface="逐浪雅宋体" panose="02010601030101010101" pitchFamily="2" charset="-122"/>
              <a:sym typeface="+mn-lt"/>
            </a:endParaRPr>
          </a:p>
        </p:txBody>
      </p:sp>
      <p:cxnSp>
        <p:nvCxnSpPr>
          <p:cNvPr id="6" name="直接连接符 5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CxnSpPr/>
          <p:nvPr/>
        </p:nvCxnSpPr>
        <p:spPr>
          <a:xfrm>
            <a:off x="4723137" y="833692"/>
            <a:ext cx="2988297" cy="0"/>
          </a:xfrm>
          <a:prstGeom prst="line">
            <a:avLst/>
          </a:prstGeom>
          <a:ln w="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40000">
                  <a:schemeClr val="bg1"/>
                </a:gs>
                <a:gs pos="62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/>
          <p:nvPr/>
        </p:nvSpPr>
        <p:spPr>
          <a:xfrm>
            <a:off x="635" y="424"/>
            <a:ext cx="12192000" cy="6858000"/>
          </a:xfrm>
          <a:prstGeom prst="rect">
            <a:avLst/>
          </a:prstGeom>
          <a:solidFill>
            <a:schemeClr val="dk1">
              <a:alpha val="4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633029" y="388408"/>
            <a:ext cx="6927215" cy="6938645"/>
          </a:xfrm>
          <a:prstGeom prst="rect">
            <a:avLst/>
          </a:prstGeom>
        </p:spPr>
      </p:pic>
      <p:sp>
        <p:nvSpPr>
          <p:cNvPr id="3" name="TextBox 22" descr="e7d195523061f1c03a90ee8e42cb24248e56383cd534985688F9F494128731F165EE95AB4B0C0A38076AAEA07667B1565C446FC45FF01DFB0E885BCDBDF3A284F3DB14DA61DD97F0BAB2E6C668FB4931358D08AC30175A46A6A8258DDAF57CF443A30D7799DC7162D225405B8DCE709B68A4262CD00711AA73919D8C685F5F4ED4C0C9E157E8255B577321A0FE207171"/>
          <p:cNvSpPr txBox="1"/>
          <p:nvPr/>
        </p:nvSpPr>
        <p:spPr>
          <a:xfrm>
            <a:off x="3952458" y="667591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目前所取得的成果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289561" y="2022899"/>
            <a:ext cx="11614151" cy="3856355"/>
            <a:chOff x="408" y="3185"/>
            <a:chExt cx="18290" cy="60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5" y="3185"/>
              <a:ext cx="4494" cy="2743"/>
            </a:xfrm>
            <a:prstGeom prst="rect">
              <a:avLst/>
            </a:prstGeom>
          </p:spPr>
        </p:pic>
        <p:pic>
          <p:nvPicPr>
            <p:cNvPr id="6" name="内容占位符 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16200000">
              <a:off x="1208" y="5604"/>
              <a:ext cx="2856" cy="44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85" y="6548"/>
              <a:ext cx="4495" cy="270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>
              <a:off x="1266" y="2330"/>
              <a:ext cx="2737" cy="4453"/>
            </a:xfrm>
            <a:prstGeom prst="rect">
              <a:avLst/>
            </a:prstGeom>
          </p:spPr>
        </p:pic>
        <p:pic>
          <p:nvPicPr>
            <p:cNvPr id="9" name="内容占位符 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10613" y="2747"/>
              <a:ext cx="2741" cy="362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73" y="6573"/>
              <a:ext cx="3621" cy="2684"/>
            </a:xfrm>
            <a:prstGeom prst="rect">
              <a:avLst/>
            </a:prstGeom>
          </p:spPr>
        </p:pic>
        <p:pic>
          <p:nvPicPr>
            <p:cNvPr id="11" name="7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14152" y="3187"/>
              <a:ext cx="4547" cy="2739"/>
            </a:xfrm>
            <a:prstGeom prst="rect">
              <a:avLst/>
            </a:prstGeom>
          </p:spPr>
        </p:pic>
        <p:pic>
          <p:nvPicPr>
            <p:cNvPr id="12" name="8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 cstate="print"/>
            <a:stretch>
              <a:fillRect/>
            </a:stretch>
          </p:blipFill>
          <p:spPr>
            <a:xfrm>
              <a:off x="14230" y="6503"/>
              <a:ext cx="4392" cy="2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2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 advClick="0" advTm="30378"/>
    </mc:Choice>
    <mc:Fallback xmlns="">
      <p:transition advClick="0" advTm="30378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627</Words>
  <Application>Microsoft Macintosh PowerPoint</Application>
  <PresentationFormat>宽屏</PresentationFormat>
  <Paragraphs>141</Paragraphs>
  <Slides>14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Aharoni</vt:lpstr>
      <vt:lpstr>Arial</vt:lpstr>
      <vt:lpstr>Calibri</vt:lpstr>
      <vt:lpstr>DengXian</vt:lpstr>
      <vt:lpstr>DengXian Light</vt:lpstr>
      <vt:lpstr>Gill Sans</vt:lpstr>
      <vt:lpstr>Lato Light</vt:lpstr>
      <vt:lpstr>Open Sans Light</vt:lpstr>
      <vt:lpstr>Roboto Light</vt:lpstr>
      <vt:lpstr>Roboto Thin</vt:lpstr>
      <vt:lpstr>Times New Roman</vt:lpstr>
      <vt:lpstr>黑体</vt:lpstr>
      <vt:lpstr>宋体</vt:lpstr>
      <vt:lpstr>微软雅黑</vt:lpstr>
      <vt:lpstr>逐浪雅宋体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1</cp:revision>
  <cp:lastPrinted>2018-09-14T06:47:55Z</cp:lastPrinted>
  <dcterms:created xsi:type="dcterms:W3CDTF">2018-06-23T02:41:51Z</dcterms:created>
  <dcterms:modified xsi:type="dcterms:W3CDTF">2018-09-14T06:47:59Z</dcterms:modified>
</cp:coreProperties>
</file>