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9412" y="923543"/>
            <a:ext cx="6301740" cy="0"/>
          </a:xfrm>
          <a:custGeom>
            <a:avLst/>
            <a:gdLst/>
            <a:ahLst/>
            <a:cxnLst/>
            <a:rect l="l" t="t" r="r" b="b"/>
            <a:pathLst>
              <a:path w="6301740" h="0">
                <a:moveTo>
                  <a:pt x="0" y="0"/>
                </a:moveTo>
                <a:lnTo>
                  <a:pt x="630148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019675" y="541019"/>
            <a:ext cx="1890902" cy="365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1084834"/>
            <a:ext cx="629285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0" y="1084834"/>
            <a:ext cx="188023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4"/>
              <a:t>ABOUT</a:t>
            </a:r>
            <a:r>
              <a:rPr dirty="0" spc="-75"/>
              <a:t> </a:t>
            </a:r>
            <a:r>
              <a:rPr dirty="0" spc="-240"/>
              <a:t>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5000" y="1808733"/>
            <a:ext cx="6292215" cy="77381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 Unicode MS"/>
                <a:cs typeface="Arial Unicode MS"/>
              </a:rPr>
              <a:t>芝麻背调创</a:t>
            </a:r>
            <a:r>
              <a:rPr dirty="0" sz="1200" spc="-5">
                <a:latin typeface="Arial Unicode MS"/>
                <a:cs typeface="Arial Unicode MS"/>
              </a:rPr>
              <a:t>立</a:t>
            </a:r>
            <a:r>
              <a:rPr dirty="0" sz="1200">
                <a:latin typeface="Arial Unicode MS"/>
                <a:cs typeface="Arial Unicode MS"/>
              </a:rPr>
              <a:t>于</a:t>
            </a:r>
            <a:r>
              <a:rPr dirty="0" sz="1200" spc="-60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Arial Unicode MS"/>
                <a:cs typeface="Arial Unicode MS"/>
              </a:rPr>
              <a:t>2016</a:t>
            </a:r>
            <a:r>
              <a:rPr dirty="0" sz="1200" spc="-6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年</a:t>
            </a:r>
            <a:r>
              <a:rPr dirty="0" sz="1200" spc="-265">
                <a:latin typeface="Arial Unicode MS"/>
                <a:cs typeface="Arial Unicode MS"/>
              </a:rPr>
              <a:t>，</a:t>
            </a:r>
            <a:r>
              <a:rPr dirty="0" sz="1200">
                <a:latin typeface="Arial Unicode MS"/>
                <a:cs typeface="Arial Unicode MS"/>
              </a:rPr>
              <a:t>是一家技术驱动型的互联网背景调查公司</a:t>
            </a:r>
            <a:r>
              <a:rPr dirty="0" sz="1200" spc="-15">
                <a:latin typeface="Arial Unicode MS"/>
                <a:cs typeface="Arial Unicode MS"/>
              </a:rPr>
              <a:t>，2018</a:t>
            </a:r>
            <a:r>
              <a:rPr dirty="0" sz="1200" spc="-6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年加入美国</a:t>
            </a:r>
            <a:r>
              <a:rPr dirty="0" sz="1200" spc="0">
                <a:latin typeface="Arial Unicode MS"/>
                <a:cs typeface="Arial Unicode MS"/>
              </a:rPr>
              <a:t>职</a:t>
            </a:r>
            <a:r>
              <a:rPr dirty="0" sz="1200">
                <a:latin typeface="Arial Unicode MS"/>
                <a:cs typeface="Arial Unicode MS"/>
              </a:rPr>
              <a:t>业背</a:t>
            </a:r>
            <a:endParaRPr sz="1200">
              <a:latin typeface="Arial Unicode MS"/>
              <a:cs typeface="Arial Unicode MS"/>
            </a:endParaRPr>
          </a:p>
          <a:p>
            <a:pPr marL="12700" marR="7620">
              <a:lnSpc>
                <a:spcPct val="216699"/>
              </a:lnSpc>
            </a:pPr>
            <a:r>
              <a:rPr dirty="0" sz="1200">
                <a:latin typeface="Arial Unicode MS"/>
                <a:cs typeface="Arial Unicode MS"/>
              </a:rPr>
              <a:t>景调查协</a:t>
            </a:r>
            <a:r>
              <a:rPr dirty="0" sz="1200" spc="-70">
                <a:latin typeface="Arial Unicode MS"/>
                <a:cs typeface="Arial Unicode MS"/>
              </a:rPr>
              <a:t>会</a:t>
            </a:r>
            <a:r>
              <a:rPr dirty="0" sz="1200" spc="-105">
                <a:latin typeface="Arial Unicode MS"/>
                <a:cs typeface="Arial Unicode MS"/>
              </a:rPr>
              <a:t>（NAPBS），</a:t>
            </a:r>
            <a:r>
              <a:rPr dirty="0" sz="1200">
                <a:latin typeface="Arial Unicode MS"/>
                <a:cs typeface="Arial Unicode MS"/>
              </a:rPr>
              <a:t>每天为</a:t>
            </a:r>
            <a:r>
              <a:rPr dirty="0" sz="1200" spc="-55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Arial Unicode MS"/>
                <a:cs typeface="Arial Unicode MS"/>
              </a:rPr>
              <a:t>4000</a:t>
            </a:r>
            <a:r>
              <a:rPr dirty="0" sz="1200" spc="-5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多家企业</a:t>
            </a:r>
            <a:r>
              <a:rPr dirty="0" sz="1200" spc="25">
                <a:latin typeface="Arial Unicode MS"/>
                <a:cs typeface="Arial Unicode MS"/>
              </a:rPr>
              <a:t>，5000</a:t>
            </a:r>
            <a:r>
              <a:rPr dirty="0" sz="1200" spc="-5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多名待入职员工</a:t>
            </a:r>
            <a:r>
              <a:rPr dirty="0" sz="1200" spc="-75">
                <a:latin typeface="Arial Unicode MS"/>
                <a:cs typeface="Arial Unicode MS"/>
              </a:rPr>
              <a:t>，</a:t>
            </a:r>
            <a:r>
              <a:rPr dirty="0" sz="1200">
                <a:latin typeface="Arial Unicode MS"/>
                <a:cs typeface="Arial Unicode MS"/>
              </a:rPr>
              <a:t>提供专业的职业背景 调查服务，</a:t>
            </a:r>
            <a:r>
              <a:rPr dirty="0" sz="1200" spc="-5">
                <a:latin typeface="Arial Unicode MS"/>
                <a:cs typeface="Arial Unicode MS"/>
              </a:rPr>
              <a:t>在</a:t>
            </a:r>
            <a:r>
              <a:rPr dirty="0" sz="1200">
                <a:latin typeface="Arial Unicode MS"/>
                <a:cs typeface="Arial Unicode MS"/>
              </a:rPr>
              <a:t>中国大陆地区遥遥领先。</a:t>
            </a:r>
            <a:endParaRPr sz="12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5">
                <a:latin typeface="Arial Unicode MS"/>
                <a:cs typeface="Arial Unicode MS"/>
              </a:rPr>
              <a:t>ZhiMa </a:t>
            </a:r>
            <a:r>
              <a:rPr dirty="0" sz="1200" spc="0">
                <a:latin typeface="Arial Unicode MS"/>
                <a:cs typeface="Arial Unicode MS"/>
              </a:rPr>
              <a:t>Check </a:t>
            </a:r>
            <a:r>
              <a:rPr dirty="0" sz="1200">
                <a:latin typeface="Arial Unicode MS"/>
                <a:cs typeface="Arial Unicode MS"/>
              </a:rPr>
              <a:t>was </a:t>
            </a:r>
            <a:r>
              <a:rPr dirty="0" sz="1200" spc="15">
                <a:latin typeface="Arial Unicode MS"/>
                <a:cs typeface="Arial Unicode MS"/>
              </a:rPr>
              <a:t>founded </a:t>
            </a:r>
            <a:r>
              <a:rPr dirty="0" sz="1200" spc="0">
                <a:latin typeface="Arial Unicode MS"/>
                <a:cs typeface="Arial Unicode MS"/>
              </a:rPr>
              <a:t>in </a:t>
            </a:r>
            <a:r>
              <a:rPr dirty="0" sz="1200" spc="30">
                <a:latin typeface="Arial Unicode MS"/>
                <a:cs typeface="Arial Unicode MS"/>
              </a:rPr>
              <a:t>2016, </a:t>
            </a:r>
            <a:r>
              <a:rPr dirty="0" sz="1200" spc="-5">
                <a:latin typeface="Arial Unicode MS"/>
                <a:cs typeface="Arial Unicode MS"/>
              </a:rPr>
              <a:t>and </a:t>
            </a:r>
            <a:r>
              <a:rPr dirty="0" sz="1200" spc="10">
                <a:latin typeface="Arial Unicode MS"/>
                <a:cs typeface="Arial Unicode MS"/>
              </a:rPr>
              <a:t>joined </a:t>
            </a:r>
            <a:r>
              <a:rPr dirty="0" sz="1200" spc="15">
                <a:latin typeface="Arial Unicode MS"/>
                <a:cs typeface="Arial Unicode MS"/>
              </a:rPr>
              <a:t>the </a:t>
            </a:r>
            <a:r>
              <a:rPr dirty="0" sz="1200" spc="10">
                <a:latin typeface="Arial Unicode MS"/>
                <a:cs typeface="Arial Unicode MS"/>
              </a:rPr>
              <a:t>association </a:t>
            </a:r>
            <a:r>
              <a:rPr dirty="0" sz="1200" spc="60">
                <a:latin typeface="Arial Unicode MS"/>
                <a:cs typeface="Arial Unicode MS"/>
              </a:rPr>
              <a:t>of </a:t>
            </a:r>
            <a:r>
              <a:rPr dirty="0" sz="1200" spc="10">
                <a:latin typeface="Arial Unicode MS"/>
                <a:cs typeface="Arial Unicode MS"/>
              </a:rPr>
              <a:t>professional</a:t>
            </a:r>
            <a:r>
              <a:rPr dirty="0" sz="1200" spc="-1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background</a:t>
            </a:r>
            <a:endParaRPr sz="1200">
              <a:latin typeface="Arial Unicode MS"/>
              <a:cs typeface="Arial Unicode MS"/>
            </a:endParaRPr>
          </a:p>
          <a:p>
            <a:pPr algn="just" marL="12700" marR="5715">
              <a:lnSpc>
                <a:spcPct val="216699"/>
              </a:lnSpc>
              <a:spcBef>
                <a:spcPts val="5"/>
              </a:spcBef>
            </a:pPr>
            <a:r>
              <a:rPr dirty="0" sz="1200" spc="0">
                <a:latin typeface="Arial Unicode MS"/>
                <a:cs typeface="Arial Unicode MS"/>
              </a:rPr>
              <a:t>screeners（NAPBS）in </a:t>
            </a:r>
            <a:r>
              <a:rPr dirty="0" sz="1200" spc="30">
                <a:latin typeface="Arial Unicode MS"/>
                <a:cs typeface="Arial Unicode MS"/>
              </a:rPr>
              <a:t>2018, </a:t>
            </a:r>
            <a:r>
              <a:rPr dirty="0" sz="1200" spc="50">
                <a:latin typeface="Arial Unicode MS"/>
                <a:cs typeface="Arial Unicode MS"/>
              </a:rPr>
              <a:t>it </a:t>
            </a:r>
            <a:r>
              <a:rPr dirty="0" sz="1200" spc="5">
                <a:latin typeface="Arial Unicode MS"/>
                <a:cs typeface="Arial Unicode MS"/>
              </a:rPr>
              <a:t>is </a:t>
            </a:r>
            <a:r>
              <a:rPr dirty="0" sz="1200" spc="-5">
                <a:latin typeface="Arial Unicode MS"/>
                <a:cs typeface="Arial Unicode MS"/>
              </a:rPr>
              <a:t>a </a:t>
            </a:r>
            <a:r>
              <a:rPr dirty="0" sz="1200" spc="25">
                <a:latin typeface="Arial Unicode MS"/>
                <a:cs typeface="Arial Unicode MS"/>
              </a:rPr>
              <a:t>technology-driven </a:t>
            </a:r>
            <a:r>
              <a:rPr dirty="0" sz="1200" spc="0">
                <a:latin typeface="Arial Unicode MS"/>
                <a:cs typeface="Arial Unicode MS"/>
              </a:rPr>
              <a:t>Internet </a:t>
            </a:r>
            <a:r>
              <a:rPr dirty="0" sz="1200">
                <a:latin typeface="Arial Unicode MS"/>
                <a:cs typeface="Arial Unicode MS"/>
              </a:rPr>
              <a:t>company. </a:t>
            </a:r>
            <a:r>
              <a:rPr dirty="0" sz="1200" spc="-25">
                <a:latin typeface="Arial Unicode MS"/>
                <a:cs typeface="Arial Unicode MS"/>
              </a:rPr>
              <a:t>We </a:t>
            </a:r>
            <a:r>
              <a:rPr dirty="0" sz="1200" spc="5">
                <a:latin typeface="Arial Unicode MS"/>
                <a:cs typeface="Arial Unicode MS"/>
              </a:rPr>
              <a:t>provide  </a:t>
            </a:r>
            <a:r>
              <a:rPr dirty="0" sz="1200" spc="10">
                <a:latin typeface="Arial Unicode MS"/>
                <a:cs typeface="Arial Unicode MS"/>
              </a:rPr>
              <a:t>professional background </a:t>
            </a:r>
            <a:r>
              <a:rPr dirty="0" sz="1200" spc="0">
                <a:latin typeface="Arial Unicode MS"/>
                <a:cs typeface="Arial Unicode MS"/>
              </a:rPr>
              <a:t>screening </a:t>
            </a:r>
            <a:r>
              <a:rPr dirty="0" sz="1200">
                <a:latin typeface="Arial Unicode MS"/>
                <a:cs typeface="Arial Unicode MS"/>
              </a:rPr>
              <a:t>services </a:t>
            </a:r>
            <a:r>
              <a:rPr dirty="0" sz="1200" spc="50">
                <a:latin typeface="Arial Unicode MS"/>
                <a:cs typeface="Arial Unicode MS"/>
              </a:rPr>
              <a:t>to </a:t>
            </a:r>
            <a:r>
              <a:rPr dirty="0" sz="1200" spc="5">
                <a:latin typeface="Arial Unicode MS"/>
                <a:cs typeface="Arial Unicode MS"/>
              </a:rPr>
              <a:t>more than </a:t>
            </a:r>
            <a:r>
              <a:rPr dirty="0" sz="1200" spc="30">
                <a:latin typeface="Arial Unicode MS"/>
                <a:cs typeface="Arial Unicode MS"/>
              </a:rPr>
              <a:t>4,000 </a:t>
            </a:r>
            <a:r>
              <a:rPr dirty="0" sz="1200" spc="5">
                <a:latin typeface="Arial Unicode MS"/>
                <a:cs typeface="Arial Unicode MS"/>
              </a:rPr>
              <a:t>companies </a:t>
            </a:r>
            <a:r>
              <a:rPr dirty="0" sz="1200">
                <a:latin typeface="Arial Unicode MS"/>
                <a:cs typeface="Arial Unicode MS"/>
              </a:rPr>
              <a:t>and </a:t>
            </a:r>
            <a:r>
              <a:rPr dirty="0" sz="1200" spc="5">
                <a:latin typeface="Arial Unicode MS"/>
                <a:cs typeface="Arial Unicode MS"/>
              </a:rPr>
              <a:t>more than  </a:t>
            </a:r>
            <a:r>
              <a:rPr dirty="0" sz="1200" spc="30">
                <a:latin typeface="Arial Unicode MS"/>
                <a:cs typeface="Arial Unicode MS"/>
              </a:rPr>
              <a:t>7,000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employees</a:t>
            </a:r>
            <a:r>
              <a:rPr dirty="0" sz="1200" spc="55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on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a</a:t>
            </a:r>
            <a:r>
              <a:rPr dirty="0" sz="1200" spc="4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daily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basis,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leading</a:t>
            </a:r>
            <a:r>
              <a:rPr dirty="0" sz="1200" spc="55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the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 Unicode MS"/>
                <a:cs typeface="Arial Unicode MS"/>
              </a:rPr>
              <a:t>way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in</a:t>
            </a:r>
            <a:r>
              <a:rPr dirty="0" sz="1200" spc="65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mainland</a:t>
            </a:r>
            <a:r>
              <a:rPr dirty="0" sz="1200" spc="65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 Unicode MS"/>
                <a:cs typeface="Arial Unicode MS"/>
              </a:rPr>
              <a:t>China.</a:t>
            </a:r>
            <a:endParaRPr sz="1200">
              <a:latin typeface="Arial Unicode MS"/>
              <a:cs typeface="Arial Unicode MS"/>
            </a:endParaRPr>
          </a:p>
          <a:p>
            <a:pPr algn="just" marL="12700" marR="6350">
              <a:lnSpc>
                <a:spcPct val="216699"/>
              </a:lnSpc>
            </a:pPr>
            <a:r>
              <a:rPr dirty="0" sz="1200">
                <a:latin typeface="Arial Unicode MS"/>
                <a:cs typeface="Arial Unicode MS"/>
              </a:rPr>
              <a:t>我们提供的产</a:t>
            </a:r>
            <a:r>
              <a:rPr dirty="0" sz="1200" spc="-5">
                <a:latin typeface="Arial Unicode MS"/>
                <a:cs typeface="Arial Unicode MS"/>
              </a:rPr>
              <a:t>品</a:t>
            </a:r>
            <a:r>
              <a:rPr dirty="0" sz="1200">
                <a:latin typeface="Arial Unicode MS"/>
                <a:cs typeface="Arial Unicode MS"/>
              </a:rPr>
              <a:t>是</a:t>
            </a:r>
            <a:r>
              <a:rPr dirty="0" sz="1200" spc="-40">
                <a:latin typeface="Arial Unicode MS"/>
                <a:cs typeface="Arial Unicode MS"/>
              </a:rPr>
              <a:t> </a:t>
            </a:r>
            <a:r>
              <a:rPr dirty="0" sz="1200" spc="-45">
                <a:latin typeface="Arial Unicode MS"/>
                <a:cs typeface="Arial Unicode MS"/>
              </a:rPr>
              <a:t>SAAS</a:t>
            </a:r>
            <a:r>
              <a:rPr dirty="0" sz="1200" spc="-4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软件平台和智能硬</a:t>
            </a:r>
            <a:r>
              <a:rPr dirty="0" sz="1200" spc="0">
                <a:latin typeface="Arial Unicode MS"/>
                <a:cs typeface="Arial Unicode MS"/>
              </a:rPr>
              <a:t>件</a:t>
            </a:r>
            <a:r>
              <a:rPr dirty="0" sz="1200">
                <a:latin typeface="Arial Unicode MS"/>
                <a:cs typeface="Arial Unicode MS"/>
              </a:rPr>
              <a:t>终端，直接或间接服务的企业包括：大众汽车、 复星集团</a:t>
            </a:r>
            <a:r>
              <a:rPr dirty="0" sz="1200" spc="-229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汉能集团</a:t>
            </a:r>
            <a:r>
              <a:rPr dirty="0" sz="1200" spc="-240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富士康</a:t>
            </a:r>
            <a:r>
              <a:rPr dirty="0" sz="1200" spc="-225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安永</a:t>
            </a:r>
            <a:r>
              <a:rPr dirty="0" sz="1200" spc="-229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华住</a:t>
            </a:r>
            <a:r>
              <a:rPr dirty="0" sz="1200" spc="-240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中智</a:t>
            </a:r>
            <a:r>
              <a:rPr dirty="0" sz="1200" spc="-229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阿里巴巴等知名企业</a:t>
            </a:r>
            <a:r>
              <a:rPr dirty="0" sz="1200" spc="-229">
                <a:latin typeface="Arial Unicode MS"/>
                <a:cs typeface="Arial Unicode MS"/>
              </a:rPr>
              <a:t>，</a:t>
            </a:r>
            <a:r>
              <a:rPr dirty="0" sz="1200">
                <a:latin typeface="Arial Unicode MS"/>
                <a:cs typeface="Arial Unicode MS"/>
              </a:rPr>
              <a:t>涉及金融</a:t>
            </a:r>
            <a:r>
              <a:rPr dirty="0" sz="1200" spc="-229">
                <a:latin typeface="Arial Unicode MS"/>
                <a:cs typeface="Arial Unicode MS"/>
              </a:rPr>
              <a:t>、</a:t>
            </a:r>
            <a:r>
              <a:rPr dirty="0" sz="1200" spc="-15">
                <a:latin typeface="Arial Unicode MS"/>
                <a:cs typeface="Arial Unicode MS"/>
              </a:rPr>
              <a:t>I</a:t>
            </a:r>
            <a:r>
              <a:rPr dirty="0" sz="1200" spc="-55">
                <a:latin typeface="Arial Unicode MS"/>
                <a:cs typeface="Arial Unicode MS"/>
              </a:rPr>
              <a:t>T</a:t>
            </a:r>
            <a:r>
              <a:rPr dirty="0" sz="1200" spc="-240">
                <a:latin typeface="Arial Unicode MS"/>
                <a:cs typeface="Arial Unicode MS"/>
              </a:rPr>
              <a:t>、</a:t>
            </a:r>
            <a:r>
              <a:rPr dirty="0" sz="1200">
                <a:latin typeface="Arial Unicode MS"/>
                <a:cs typeface="Arial Unicode MS"/>
              </a:rPr>
              <a:t>汽车、 制造、电</a:t>
            </a:r>
            <a:r>
              <a:rPr dirty="0" sz="1200" spc="-5">
                <a:latin typeface="Arial Unicode MS"/>
                <a:cs typeface="Arial Unicode MS"/>
              </a:rPr>
              <a:t>商</a:t>
            </a:r>
            <a:r>
              <a:rPr dirty="0" sz="1200">
                <a:latin typeface="Arial Unicode MS"/>
                <a:cs typeface="Arial Unicode MS"/>
              </a:rPr>
              <a:t>、服务业等高产值行业。</a:t>
            </a:r>
            <a:endParaRPr sz="1200">
              <a:latin typeface="Arial Unicode MS"/>
              <a:cs typeface="Arial Unicode MS"/>
            </a:endParaRPr>
          </a:p>
          <a:p>
            <a:pPr algn="just" marL="12700" marR="5080">
              <a:lnSpc>
                <a:spcPct val="216699"/>
              </a:lnSpc>
            </a:pPr>
            <a:r>
              <a:rPr dirty="0" sz="1200">
                <a:latin typeface="Arial Unicode MS"/>
                <a:cs typeface="Arial Unicode MS"/>
              </a:rPr>
              <a:t>Our </a:t>
            </a:r>
            <a:r>
              <a:rPr dirty="0" sz="1200" spc="25">
                <a:latin typeface="Arial Unicode MS"/>
                <a:cs typeface="Arial Unicode MS"/>
              </a:rPr>
              <a:t>products </a:t>
            </a:r>
            <a:r>
              <a:rPr dirty="0" sz="1200" spc="0">
                <a:latin typeface="Arial Unicode MS"/>
                <a:cs typeface="Arial Unicode MS"/>
              </a:rPr>
              <a:t>are </a:t>
            </a:r>
            <a:r>
              <a:rPr dirty="0" sz="1200" spc="-45">
                <a:latin typeface="Arial Unicode MS"/>
                <a:cs typeface="Arial Unicode MS"/>
              </a:rPr>
              <a:t>SAAS </a:t>
            </a:r>
            <a:r>
              <a:rPr dirty="0" sz="1200" spc="25">
                <a:latin typeface="Arial Unicode MS"/>
                <a:cs typeface="Arial Unicode MS"/>
              </a:rPr>
              <a:t>platform </a:t>
            </a:r>
            <a:r>
              <a:rPr dirty="0" sz="1200">
                <a:latin typeface="Arial Unicode MS"/>
                <a:cs typeface="Arial Unicode MS"/>
              </a:rPr>
              <a:t>and </a:t>
            </a:r>
            <a:r>
              <a:rPr dirty="0" sz="1200" spc="10">
                <a:latin typeface="Arial Unicode MS"/>
                <a:cs typeface="Arial Unicode MS"/>
              </a:rPr>
              <a:t>intelligent </a:t>
            </a:r>
            <a:r>
              <a:rPr dirty="0" sz="1200" spc="0">
                <a:latin typeface="Arial Unicode MS"/>
                <a:cs typeface="Arial Unicode MS"/>
              </a:rPr>
              <a:t>hardware </a:t>
            </a:r>
            <a:r>
              <a:rPr dirty="0" sz="1200" spc="-5">
                <a:latin typeface="Arial Unicode MS"/>
                <a:cs typeface="Arial Unicode MS"/>
              </a:rPr>
              <a:t>devices, </a:t>
            </a:r>
            <a:r>
              <a:rPr dirty="0" sz="1200" spc="15">
                <a:latin typeface="Arial Unicode MS"/>
                <a:cs typeface="Arial Unicode MS"/>
              </a:rPr>
              <a:t>the </a:t>
            </a:r>
            <a:r>
              <a:rPr dirty="0" sz="1200" spc="5">
                <a:latin typeface="Arial Unicode MS"/>
                <a:cs typeface="Arial Unicode MS"/>
              </a:rPr>
              <a:t>enterprises </a:t>
            </a:r>
            <a:r>
              <a:rPr dirty="0" sz="1200" spc="0">
                <a:latin typeface="Arial Unicode MS"/>
                <a:cs typeface="Arial Unicode MS"/>
              </a:rPr>
              <a:t>we </a:t>
            </a:r>
            <a:r>
              <a:rPr dirty="0" sz="1200" spc="-10">
                <a:latin typeface="Arial Unicode MS"/>
                <a:cs typeface="Arial Unicode MS"/>
              </a:rPr>
              <a:t>serve  </a:t>
            </a:r>
            <a:r>
              <a:rPr dirty="0" sz="1200" spc="15">
                <a:latin typeface="Arial Unicode MS"/>
                <a:cs typeface="Arial Unicode MS"/>
              </a:rPr>
              <a:t>directly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Arial Unicode MS"/>
                <a:cs typeface="Arial Unicode MS"/>
              </a:rPr>
              <a:t>or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indirectly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include</a:t>
            </a:r>
            <a:r>
              <a:rPr dirty="0" sz="1200" spc="-10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Volkswagen,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-15">
                <a:latin typeface="Arial Unicode MS"/>
                <a:cs typeface="Arial Unicode MS"/>
              </a:rPr>
              <a:t>Fosun,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Hanergy,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Foxconn,</a:t>
            </a:r>
            <a:r>
              <a:rPr dirty="0" sz="1200" spc="-20">
                <a:latin typeface="Arial Unicode MS"/>
                <a:cs typeface="Arial Unicode MS"/>
              </a:rPr>
              <a:t> </a:t>
            </a:r>
            <a:r>
              <a:rPr dirty="0" sz="1200" spc="5">
                <a:latin typeface="Arial Unicode MS"/>
                <a:cs typeface="Arial Unicode MS"/>
              </a:rPr>
              <a:t>Ernst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50">
                <a:latin typeface="Arial Unicode MS"/>
                <a:cs typeface="Arial Unicode MS"/>
              </a:rPr>
              <a:t>&amp;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Young,</a:t>
            </a:r>
            <a:r>
              <a:rPr dirty="0" sz="1200" spc="-25">
                <a:latin typeface="Arial Unicode MS"/>
                <a:cs typeface="Arial Unicode MS"/>
              </a:rPr>
              <a:t> </a:t>
            </a:r>
            <a:r>
              <a:rPr dirty="0" sz="1200" spc="-20">
                <a:latin typeface="Arial Unicode MS"/>
                <a:cs typeface="Arial Unicode MS"/>
              </a:rPr>
              <a:t>Huazhu,  </a:t>
            </a:r>
            <a:r>
              <a:rPr dirty="0" sz="1200" spc="5">
                <a:latin typeface="Arial Unicode MS"/>
                <a:cs typeface="Arial Unicode MS"/>
              </a:rPr>
              <a:t>Ciic, </a:t>
            </a:r>
            <a:r>
              <a:rPr dirty="0" sz="1200">
                <a:latin typeface="Arial Unicode MS"/>
                <a:cs typeface="Arial Unicode MS"/>
              </a:rPr>
              <a:t>Alibaba </a:t>
            </a:r>
            <a:r>
              <a:rPr dirty="0" sz="1200" spc="-5">
                <a:latin typeface="Arial Unicode MS"/>
                <a:cs typeface="Arial Unicode MS"/>
              </a:rPr>
              <a:t>and </a:t>
            </a:r>
            <a:r>
              <a:rPr dirty="0" sz="1200" spc="-15">
                <a:latin typeface="Arial Unicode MS"/>
                <a:cs typeface="Arial Unicode MS"/>
              </a:rPr>
              <a:t>many </a:t>
            </a:r>
            <a:r>
              <a:rPr dirty="0" sz="1200" spc="15">
                <a:latin typeface="Arial Unicode MS"/>
                <a:cs typeface="Arial Unicode MS"/>
              </a:rPr>
              <a:t>other </a:t>
            </a:r>
            <a:r>
              <a:rPr dirty="0" sz="1200" spc="30">
                <a:latin typeface="Arial Unicode MS"/>
                <a:cs typeface="Arial Unicode MS"/>
              </a:rPr>
              <a:t>well-known </a:t>
            </a:r>
            <a:r>
              <a:rPr dirty="0" sz="1200" spc="0">
                <a:latin typeface="Arial Unicode MS"/>
                <a:cs typeface="Arial Unicode MS"/>
              </a:rPr>
              <a:t>companies, </a:t>
            </a:r>
            <a:r>
              <a:rPr dirty="0" sz="1200" spc="-5">
                <a:latin typeface="Arial Unicode MS"/>
                <a:cs typeface="Arial Unicode MS"/>
              </a:rPr>
              <a:t>involved </a:t>
            </a:r>
            <a:r>
              <a:rPr dirty="0" sz="1200" spc="0">
                <a:latin typeface="Arial Unicode MS"/>
                <a:cs typeface="Arial Unicode MS"/>
              </a:rPr>
              <a:t>in </a:t>
            </a:r>
            <a:r>
              <a:rPr dirty="0" sz="1200" spc="25">
                <a:latin typeface="Arial Unicode MS"/>
                <a:cs typeface="Arial Unicode MS"/>
              </a:rPr>
              <a:t>high-value </a:t>
            </a:r>
            <a:r>
              <a:rPr dirty="0" sz="1200" spc="-10">
                <a:latin typeface="Arial Unicode MS"/>
                <a:cs typeface="Arial Unicode MS"/>
              </a:rPr>
              <a:t>many  </a:t>
            </a:r>
            <a:r>
              <a:rPr dirty="0" sz="1200" spc="5">
                <a:latin typeface="Arial Unicode MS"/>
                <a:cs typeface="Arial Unicode MS"/>
              </a:rPr>
              <a:t>industries </a:t>
            </a:r>
            <a:r>
              <a:rPr dirty="0" sz="1200">
                <a:latin typeface="Arial Unicode MS"/>
                <a:cs typeface="Arial Unicode MS"/>
              </a:rPr>
              <a:t>such </a:t>
            </a:r>
            <a:r>
              <a:rPr dirty="0" sz="1200" spc="-15">
                <a:latin typeface="Arial Unicode MS"/>
                <a:cs typeface="Arial Unicode MS"/>
              </a:rPr>
              <a:t>as </a:t>
            </a:r>
            <a:r>
              <a:rPr dirty="0" sz="1200" spc="10">
                <a:latin typeface="Arial Unicode MS"/>
                <a:cs typeface="Arial Unicode MS"/>
              </a:rPr>
              <a:t>finance, </a:t>
            </a:r>
            <a:r>
              <a:rPr dirty="0" sz="1200" spc="-25">
                <a:latin typeface="Arial Unicode MS"/>
                <a:cs typeface="Arial Unicode MS"/>
              </a:rPr>
              <a:t>IT, </a:t>
            </a:r>
            <a:r>
              <a:rPr dirty="0" sz="1200" spc="5">
                <a:latin typeface="Arial Unicode MS"/>
                <a:cs typeface="Arial Unicode MS"/>
              </a:rPr>
              <a:t>automobile, </a:t>
            </a:r>
            <a:r>
              <a:rPr dirty="0" sz="1200" spc="10">
                <a:latin typeface="Arial Unicode MS"/>
                <a:cs typeface="Arial Unicode MS"/>
              </a:rPr>
              <a:t>manufacturing,</a:t>
            </a:r>
            <a:r>
              <a:rPr dirty="0" sz="1200" spc="90">
                <a:latin typeface="Arial Unicode MS"/>
                <a:cs typeface="Arial Unicode MS"/>
              </a:rPr>
              <a:t> </a:t>
            </a:r>
            <a:r>
              <a:rPr dirty="0" sz="1200" spc="35">
                <a:latin typeface="Arial Unicode MS"/>
                <a:cs typeface="Arial Unicode MS"/>
              </a:rPr>
              <a:t>e-commerce.</a:t>
            </a:r>
            <a:endParaRPr sz="12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Arial Unicode MS"/>
                <a:cs typeface="Arial Unicode MS"/>
              </a:rPr>
              <a:t>公司使命：让招聘更安</a:t>
            </a:r>
            <a:r>
              <a:rPr dirty="0" sz="1200" spc="-5">
                <a:latin typeface="Arial Unicode MS"/>
                <a:cs typeface="Arial Unicode MS"/>
              </a:rPr>
              <a:t>全</a:t>
            </a:r>
            <a:r>
              <a:rPr dirty="0" sz="1200">
                <a:latin typeface="Arial Unicode MS"/>
                <a:cs typeface="Arial Unicode MS"/>
              </a:rPr>
              <a:t>、高效</a:t>
            </a:r>
            <a:endParaRPr sz="12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Arial Unicode MS"/>
                <a:cs typeface="Arial Unicode MS"/>
              </a:rPr>
              <a:t>公司愿景</a:t>
            </a:r>
            <a:r>
              <a:rPr dirty="0" sz="1200" spc="-5">
                <a:latin typeface="Arial Unicode MS"/>
                <a:cs typeface="Arial Unicode MS"/>
              </a:rPr>
              <a:t>：</a:t>
            </a:r>
            <a:r>
              <a:rPr dirty="0" sz="1200">
                <a:latin typeface="Arial Unicode MS"/>
                <a:cs typeface="Arial Unicode MS"/>
              </a:rPr>
              <a:t>创新领先的</a:t>
            </a:r>
            <a:r>
              <a:rPr dirty="0" sz="1200" spc="-40">
                <a:latin typeface="Arial Unicode MS"/>
                <a:cs typeface="Arial Unicode MS"/>
              </a:rPr>
              <a:t> </a:t>
            </a:r>
            <a:r>
              <a:rPr dirty="0" sz="1200" spc="-50">
                <a:latin typeface="Arial Unicode MS"/>
                <a:cs typeface="Arial Unicode MS"/>
              </a:rPr>
              <a:t>AI</a:t>
            </a:r>
            <a:r>
              <a:rPr dirty="0" sz="1200" spc="-3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背景调查服务商</a:t>
            </a:r>
            <a:endParaRPr sz="1200">
              <a:latin typeface="Arial Unicode MS"/>
              <a:cs typeface="Arial Unicode MS"/>
            </a:endParaRPr>
          </a:p>
          <a:p>
            <a:pPr marL="12700" marR="2684780">
              <a:lnSpc>
                <a:spcPct val="216699"/>
              </a:lnSpc>
            </a:pPr>
            <a:r>
              <a:rPr dirty="0" sz="1200">
                <a:latin typeface="Arial Unicode MS"/>
                <a:cs typeface="Arial Unicode MS"/>
              </a:rPr>
              <a:t>价值观：敬</a:t>
            </a:r>
            <a:r>
              <a:rPr dirty="0" sz="1200" spc="-5">
                <a:latin typeface="Arial Unicode MS"/>
                <a:cs typeface="Arial Unicode MS"/>
              </a:rPr>
              <a:t>畏</a:t>
            </a:r>
            <a:r>
              <a:rPr dirty="0" sz="1200">
                <a:latin typeface="Arial Unicode MS"/>
                <a:cs typeface="Arial Unicode MS"/>
              </a:rPr>
              <a:t>客户</a:t>
            </a:r>
            <a:r>
              <a:rPr dirty="0" sz="1200" spc="24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成就客户</a:t>
            </a:r>
            <a:r>
              <a:rPr dirty="0" sz="1200" spc="25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持续创新</a:t>
            </a:r>
            <a:r>
              <a:rPr dirty="0" sz="1200" spc="24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艰苦奋斗 </a:t>
            </a:r>
            <a:r>
              <a:rPr dirty="0" sz="1200" spc="0">
                <a:latin typeface="Arial Unicode MS"/>
                <a:cs typeface="Arial Unicode MS"/>
              </a:rPr>
              <a:t>Mission: </a:t>
            </a:r>
            <a:r>
              <a:rPr dirty="0" sz="1200" spc="5">
                <a:latin typeface="Arial Unicode MS"/>
                <a:cs typeface="Arial Unicode MS"/>
              </a:rPr>
              <a:t>Make </a:t>
            </a:r>
            <a:r>
              <a:rPr dirty="0" sz="1200" spc="15">
                <a:latin typeface="Arial Unicode MS"/>
                <a:cs typeface="Arial Unicode MS"/>
              </a:rPr>
              <a:t>recruitment safer </a:t>
            </a:r>
            <a:r>
              <a:rPr dirty="0" sz="1200">
                <a:latin typeface="Arial Unicode MS"/>
                <a:cs typeface="Arial Unicode MS"/>
              </a:rPr>
              <a:t>and </a:t>
            </a:r>
            <a:r>
              <a:rPr dirty="0" sz="1200" spc="5">
                <a:latin typeface="Arial Unicode MS"/>
                <a:cs typeface="Arial Unicode MS"/>
              </a:rPr>
              <a:t>more </a:t>
            </a:r>
            <a:r>
              <a:rPr dirty="0" sz="1200" spc="35">
                <a:latin typeface="Arial Unicode MS"/>
                <a:cs typeface="Arial Unicode MS"/>
              </a:rPr>
              <a:t>efficient</a:t>
            </a:r>
            <a:endParaRPr sz="1200">
              <a:latin typeface="Arial Unicode MS"/>
              <a:cs typeface="Arial Unicode MS"/>
            </a:endParaRPr>
          </a:p>
          <a:p>
            <a:pPr marL="12700" marR="1286510">
              <a:lnSpc>
                <a:spcPct val="216600"/>
              </a:lnSpc>
              <a:spcBef>
                <a:spcPts val="5"/>
              </a:spcBef>
            </a:pPr>
            <a:r>
              <a:rPr dirty="0" sz="1200" spc="-5">
                <a:latin typeface="Arial Unicode MS"/>
                <a:cs typeface="Arial Unicode MS"/>
              </a:rPr>
              <a:t>Vision: </a:t>
            </a:r>
            <a:r>
              <a:rPr dirty="0" sz="1200" spc="-10">
                <a:latin typeface="Arial Unicode MS"/>
                <a:cs typeface="Arial Unicode MS"/>
              </a:rPr>
              <a:t>Innovative </a:t>
            </a:r>
            <a:r>
              <a:rPr dirty="0" sz="1200" spc="-5">
                <a:latin typeface="Arial Unicode MS"/>
                <a:cs typeface="Arial Unicode MS"/>
              </a:rPr>
              <a:t>and </a:t>
            </a:r>
            <a:r>
              <a:rPr dirty="0" sz="1200" spc="0">
                <a:latin typeface="Arial Unicode MS"/>
                <a:cs typeface="Arial Unicode MS"/>
              </a:rPr>
              <a:t>leading </a:t>
            </a:r>
            <a:r>
              <a:rPr dirty="0" sz="1200" spc="-55">
                <a:latin typeface="Arial Unicode MS"/>
                <a:cs typeface="Arial Unicode MS"/>
              </a:rPr>
              <a:t>AI </a:t>
            </a:r>
            <a:r>
              <a:rPr dirty="0" sz="1200" spc="10">
                <a:latin typeface="Arial Unicode MS"/>
                <a:cs typeface="Arial Unicode MS"/>
              </a:rPr>
              <a:t>background </a:t>
            </a:r>
            <a:r>
              <a:rPr dirty="0" sz="1200" spc="0">
                <a:latin typeface="Arial Unicode MS"/>
                <a:cs typeface="Arial Unicode MS"/>
              </a:rPr>
              <a:t>screening service </a:t>
            </a:r>
            <a:r>
              <a:rPr dirty="0" sz="1200" spc="5">
                <a:latin typeface="Arial Unicode MS"/>
                <a:cs typeface="Arial Unicode MS"/>
              </a:rPr>
              <a:t>provider  </a:t>
            </a:r>
            <a:r>
              <a:rPr dirty="0" sz="1200" spc="-20">
                <a:latin typeface="Arial Unicode MS"/>
                <a:cs typeface="Arial Unicode MS"/>
              </a:rPr>
              <a:t>Value: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10">
                <a:latin typeface="Arial Unicode MS"/>
                <a:cs typeface="Arial Unicode MS"/>
              </a:rPr>
              <a:t>Awe</a:t>
            </a:r>
            <a:r>
              <a:rPr dirty="0" sz="1200" spc="55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customer,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-5">
                <a:latin typeface="Arial Unicode MS"/>
                <a:cs typeface="Arial Unicode MS"/>
              </a:rPr>
              <a:t>Achieve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customer,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>
                <a:latin typeface="Arial Unicode MS"/>
                <a:cs typeface="Arial Unicode MS"/>
              </a:rPr>
              <a:t>Keep</a:t>
            </a:r>
            <a:r>
              <a:rPr dirty="0" sz="1200" spc="65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innovating,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Work</a:t>
            </a:r>
            <a:r>
              <a:rPr dirty="0" sz="1200" spc="60">
                <a:latin typeface="Arial Unicode MS"/>
                <a:cs typeface="Arial Unicode MS"/>
              </a:rPr>
              <a:t> </a:t>
            </a:r>
            <a:r>
              <a:rPr dirty="0" sz="1200" spc="0">
                <a:latin typeface="Arial Unicode MS"/>
                <a:cs typeface="Arial Unicode MS"/>
              </a:rPr>
              <a:t>hard</a:t>
            </a:r>
            <a:endParaRPr sz="12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os.qiu</dc:creator>
  <dcterms:created xsi:type="dcterms:W3CDTF">2019-08-19T03:13:13Z</dcterms:created>
  <dcterms:modified xsi:type="dcterms:W3CDTF">2019-08-19T03:13:13Z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2019-03-21T00:00:00Z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2019-08-19T00:00:00Z</vt:filetime>
  </property>
</Properties>
</file>