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496" y="697991"/>
            <a:ext cx="6015355" cy="0"/>
          </a:xfrm>
          <a:custGeom>
            <a:avLst/>
            <a:gdLst/>
            <a:ahLst/>
            <a:cxnLst/>
            <a:rect l="l" t="t" r="r" b="b"/>
            <a:pathLst>
              <a:path w="6015355" h="0">
                <a:moveTo>
                  <a:pt x="0" y="0"/>
                </a:moveTo>
                <a:lnTo>
                  <a:pt x="601497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huatone-csis.com/?lang=en" TargetMode="External"/><Relationship Id="rId3" Type="http://schemas.openxmlformats.org/officeDocument/2006/relationships/hyperlink" Target="http://www.huatone-csis.com/" TargetMode="External"/><Relationship Id="rId4" Type="http://schemas.openxmlformats.org/officeDocument/2006/relationships/hyperlink" Target="mailto:info@Huatone-CSIS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084" y="1124457"/>
            <a:ext cx="430085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latin typeface="微软雅黑"/>
                <a:cs typeface="微软雅黑"/>
              </a:rPr>
              <a:t>华通恒</a:t>
            </a:r>
            <a:r>
              <a:rPr dirty="0" sz="1500" spc="-5" b="1">
                <a:latin typeface="微软雅黑"/>
                <a:cs typeface="微软雅黑"/>
              </a:rPr>
              <a:t>智</a:t>
            </a:r>
            <a:r>
              <a:rPr dirty="0" sz="1500" b="1">
                <a:latin typeface="微软雅黑"/>
                <a:cs typeface="微软雅黑"/>
              </a:rPr>
              <a:t>公司简介</a:t>
            </a:r>
            <a:endParaRPr sz="1500">
              <a:latin typeface="微软雅黑"/>
              <a:cs typeface="微软雅黑"/>
            </a:endParaRPr>
          </a:p>
          <a:p>
            <a:pPr marL="1715135">
              <a:lnSpc>
                <a:spcPct val="100000"/>
              </a:lnSpc>
              <a:spcBef>
                <a:spcPts val="1320"/>
              </a:spcBef>
            </a:pPr>
            <a:r>
              <a:rPr dirty="0" sz="1500">
                <a:latin typeface="微软雅黑"/>
                <a:cs typeface="微软雅黑"/>
              </a:rPr>
              <a:t>「</a:t>
            </a:r>
            <a:r>
              <a:rPr dirty="0" sz="1500">
                <a:solidFill>
                  <a:srgbClr val="C00000"/>
                </a:solidFill>
                <a:latin typeface="微软雅黑"/>
                <a:cs typeface="微软雅黑"/>
              </a:rPr>
              <a:t>易</a:t>
            </a:r>
            <a:r>
              <a:rPr dirty="0" sz="1500" b="1">
                <a:solidFill>
                  <a:srgbClr val="C00000"/>
                </a:solidFill>
                <a:latin typeface="微软雅黑"/>
                <a:cs typeface="微软雅黑"/>
              </a:rPr>
              <a:t>华通</a:t>
            </a:r>
            <a:r>
              <a:rPr dirty="0" sz="1500">
                <a:solidFill>
                  <a:srgbClr val="C00000"/>
                </a:solidFill>
                <a:latin typeface="宋体"/>
                <a:cs typeface="宋体"/>
              </a:rPr>
              <a:t>四</a:t>
            </a:r>
            <a:r>
              <a:rPr dirty="0" sz="1500">
                <a:solidFill>
                  <a:srgbClr val="C00000"/>
                </a:solidFill>
                <a:latin typeface="微软雅黑"/>
                <a:cs typeface="微软雅黑"/>
              </a:rPr>
              <a:t>海，</a:t>
            </a:r>
            <a:r>
              <a:rPr dirty="0" sz="1500" b="1">
                <a:solidFill>
                  <a:srgbClr val="C00000"/>
                </a:solidFill>
                <a:latin typeface="微软雅黑"/>
                <a:cs typeface="微软雅黑"/>
              </a:rPr>
              <a:t>恒智</a:t>
            </a:r>
            <a:r>
              <a:rPr dirty="0" sz="1500">
                <a:solidFill>
                  <a:srgbClr val="C00000"/>
                </a:solidFill>
                <a:latin typeface="微软雅黑"/>
                <a:cs typeface="微软雅黑"/>
              </a:rPr>
              <a:t>定乾坤</a:t>
            </a:r>
            <a:r>
              <a:rPr dirty="0" sz="1500">
                <a:latin typeface="微软雅黑"/>
                <a:cs typeface="微软雅黑"/>
              </a:rPr>
              <a:t>」</a:t>
            </a:r>
            <a:r>
              <a:rPr dirty="0" sz="1500">
                <a:latin typeface="宋体"/>
                <a:cs typeface="宋体"/>
              </a:rPr>
              <a:t>®</a:t>
            </a:r>
            <a:endParaRPr sz="150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7180" y="2023617"/>
            <a:ext cx="56153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微软雅黑"/>
                <a:cs typeface="微软雅黑"/>
              </a:rPr>
              <a:t>通恒智投资管理咨询有限公</a:t>
            </a:r>
            <a:r>
              <a:rPr dirty="0" sz="1200" spc="-75">
                <a:latin typeface="微软雅黑"/>
                <a:cs typeface="微软雅黑"/>
              </a:rPr>
              <a:t>司</a:t>
            </a:r>
            <a:r>
              <a:rPr dirty="0" sz="1200" spc="-600">
                <a:latin typeface="微软雅黑"/>
                <a:cs typeface="微软雅黑"/>
              </a:rPr>
              <a:t>（</a:t>
            </a:r>
            <a:r>
              <a:rPr dirty="0" sz="1200">
                <a:latin typeface="微软雅黑"/>
                <a:cs typeface="微软雅黑"/>
              </a:rPr>
              <a:t>「华通恒智</a:t>
            </a:r>
            <a:r>
              <a:rPr dirty="0" sz="1200" spc="-600">
                <a:latin typeface="微软雅黑"/>
                <a:cs typeface="微软雅黑"/>
              </a:rPr>
              <a:t>」</a:t>
            </a:r>
            <a:r>
              <a:rPr dirty="0" sz="1200" spc="-75">
                <a:latin typeface="微软雅黑"/>
                <a:cs typeface="微软雅黑"/>
              </a:rPr>
              <a:t>）</a:t>
            </a:r>
            <a:r>
              <a:rPr dirty="0" sz="1200">
                <a:latin typeface="微软雅黑"/>
                <a:cs typeface="微软雅黑"/>
              </a:rPr>
              <a:t>于</a:t>
            </a:r>
            <a:r>
              <a:rPr dirty="0" sz="1200" spc="-100">
                <a:latin typeface="微软雅黑"/>
                <a:cs typeface="微软雅黑"/>
              </a:rPr>
              <a:t> </a:t>
            </a:r>
            <a:r>
              <a:rPr dirty="0" sz="1200">
                <a:latin typeface="微软雅黑"/>
                <a:cs typeface="微软雅黑"/>
              </a:rPr>
              <a:t>2010</a:t>
            </a:r>
            <a:r>
              <a:rPr dirty="0" sz="1200" spc="-95">
                <a:latin typeface="微软雅黑"/>
                <a:cs typeface="微软雅黑"/>
              </a:rPr>
              <a:t> </a:t>
            </a:r>
            <a:r>
              <a:rPr dirty="0" sz="1200">
                <a:latin typeface="微软雅黑"/>
                <a:cs typeface="微软雅黑"/>
              </a:rPr>
              <a:t>年初创于中</a:t>
            </a:r>
            <a:r>
              <a:rPr dirty="0" sz="1200" spc="-15">
                <a:latin typeface="微软雅黑"/>
                <a:cs typeface="微软雅黑"/>
              </a:rPr>
              <a:t>国</a:t>
            </a:r>
            <a:r>
              <a:rPr dirty="0" sz="1200">
                <a:latin typeface="微软雅黑"/>
                <a:cs typeface="微软雅黑"/>
              </a:rPr>
              <a:t>北京</a:t>
            </a:r>
            <a:r>
              <a:rPr dirty="0" sz="1200" spc="-75">
                <a:latin typeface="微软雅黑"/>
                <a:cs typeface="微软雅黑"/>
              </a:rPr>
              <a:t>，</a:t>
            </a:r>
            <a:r>
              <a:rPr dirty="0" sz="1200">
                <a:latin typeface="微软雅黑"/>
                <a:cs typeface="微软雅黑"/>
              </a:rPr>
              <a:t>是一家丏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7180" y="2284221"/>
            <a:ext cx="5614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微软雅黑"/>
                <a:cs typeface="微软雅黑"/>
              </a:rPr>
              <a:t>注于</a:t>
            </a:r>
            <a:r>
              <a:rPr dirty="0" sz="1200" spc="-5">
                <a:latin typeface="微软雅黑"/>
                <a:cs typeface="微软雅黑"/>
              </a:rPr>
              <a:t>为</a:t>
            </a:r>
            <a:r>
              <a:rPr dirty="0" sz="1200">
                <a:latin typeface="宋体"/>
                <a:cs typeface="宋体"/>
              </a:rPr>
              <a:t>包</a:t>
            </a:r>
            <a:r>
              <a:rPr dirty="0" sz="1200">
                <a:latin typeface="微软雅黑"/>
                <a:cs typeface="微软雅黑"/>
              </a:rPr>
              <a:t>括走向国际市场的国内知名企业和投资机构</a:t>
            </a:r>
            <a:r>
              <a:rPr dirty="0" sz="1200" spc="-400">
                <a:latin typeface="微软雅黑"/>
                <a:cs typeface="微软雅黑"/>
              </a:rPr>
              <a:t>、</a:t>
            </a:r>
            <a:r>
              <a:rPr dirty="0" sz="1200">
                <a:latin typeface="微软雅黑"/>
                <a:cs typeface="微软雅黑"/>
              </a:rPr>
              <a:t>参与中国国内市场消费和产业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0084" y="2468626"/>
            <a:ext cx="6153150" cy="3463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100"/>
              </a:spcBef>
            </a:pPr>
            <a:r>
              <a:rPr dirty="0" sz="1200" spc="0">
                <a:latin typeface="微软雅黑"/>
                <a:cs typeface="微软雅黑"/>
              </a:rPr>
              <a:t>升级</a:t>
            </a:r>
            <a:r>
              <a:rPr dirty="0" sz="1200">
                <a:latin typeface="微软雅黑"/>
                <a:cs typeface="微软雅黑"/>
              </a:rPr>
              <a:t>的</a:t>
            </a:r>
            <a:r>
              <a:rPr dirty="0" sz="1200" spc="0">
                <a:latin typeface="微软雅黑"/>
                <a:cs typeface="微软雅黑"/>
              </a:rPr>
              <a:t>国</a:t>
            </a:r>
            <a:r>
              <a:rPr dirty="0" sz="1200">
                <a:latin typeface="微软雅黑"/>
                <a:cs typeface="微软雅黑"/>
              </a:rPr>
              <a:t>际</a:t>
            </a:r>
            <a:r>
              <a:rPr dirty="0" sz="1200" spc="0">
                <a:latin typeface="微软雅黑"/>
                <a:cs typeface="微软雅黑"/>
              </a:rPr>
              <a:t>投资</a:t>
            </a:r>
            <a:r>
              <a:rPr dirty="0" sz="1200">
                <a:latin typeface="微软雅黑"/>
                <a:cs typeface="微软雅黑"/>
              </a:rPr>
              <a:t>机</a:t>
            </a:r>
            <a:r>
              <a:rPr dirty="0" sz="1200" spc="0">
                <a:latin typeface="微软雅黑"/>
                <a:cs typeface="微软雅黑"/>
              </a:rPr>
              <a:t>构</a:t>
            </a:r>
            <a:r>
              <a:rPr dirty="0" sz="1200">
                <a:latin typeface="微软雅黑"/>
                <a:cs typeface="微软雅黑"/>
              </a:rPr>
              <a:t>和</a:t>
            </a:r>
            <a:r>
              <a:rPr dirty="0" sz="1200" spc="0">
                <a:latin typeface="微软雅黑"/>
                <a:cs typeface="微软雅黑"/>
              </a:rPr>
              <a:t>高潜</a:t>
            </a:r>
            <a:r>
              <a:rPr dirty="0" sz="1200">
                <a:latin typeface="微软雅黑"/>
                <a:cs typeface="微软雅黑"/>
              </a:rPr>
              <a:t>力</a:t>
            </a:r>
            <a:r>
              <a:rPr dirty="0" sz="1200" spc="0">
                <a:latin typeface="微软雅黑"/>
                <a:cs typeface="微软雅黑"/>
              </a:rPr>
              <a:t>成</a:t>
            </a:r>
            <a:r>
              <a:rPr dirty="0" sz="1200">
                <a:latin typeface="微软雅黑"/>
                <a:cs typeface="微软雅黑"/>
              </a:rPr>
              <a:t>长</a:t>
            </a:r>
            <a:r>
              <a:rPr dirty="0" sz="1200" spc="0">
                <a:latin typeface="微软雅黑"/>
                <a:cs typeface="微软雅黑"/>
              </a:rPr>
              <a:t>型企</a:t>
            </a:r>
            <a:r>
              <a:rPr dirty="0" sz="1200">
                <a:latin typeface="微软雅黑"/>
                <a:cs typeface="微软雅黑"/>
              </a:rPr>
              <a:t>业</a:t>
            </a:r>
            <a:r>
              <a:rPr dirty="0" sz="1200" spc="0">
                <a:latin typeface="微软雅黑"/>
                <a:cs typeface="微软雅黑"/>
              </a:rPr>
              <a:t>在</a:t>
            </a:r>
            <a:r>
              <a:rPr dirty="0" sz="1200">
                <a:latin typeface="微软雅黑"/>
                <a:cs typeface="微软雅黑"/>
              </a:rPr>
              <a:t>内</a:t>
            </a:r>
            <a:r>
              <a:rPr dirty="0" sz="1200" spc="0">
                <a:latin typeface="微软雅黑"/>
                <a:cs typeface="微软雅黑"/>
              </a:rPr>
              <a:t>的团</a:t>
            </a:r>
            <a:r>
              <a:rPr dirty="0" sz="1200">
                <a:latin typeface="微软雅黑"/>
                <a:cs typeface="微软雅黑"/>
              </a:rPr>
              <a:t>体</a:t>
            </a:r>
            <a:r>
              <a:rPr dirty="0" sz="1200" spc="0">
                <a:latin typeface="微软雅黑"/>
                <a:cs typeface="微软雅黑"/>
              </a:rPr>
              <a:t>客</a:t>
            </a:r>
            <a:r>
              <a:rPr dirty="0" sz="1200">
                <a:latin typeface="微软雅黑"/>
                <a:cs typeface="微软雅黑"/>
              </a:rPr>
              <a:t>户</a:t>
            </a:r>
            <a:r>
              <a:rPr dirty="0" sz="1200" spc="0">
                <a:latin typeface="微软雅黑"/>
                <a:cs typeface="微软雅黑"/>
              </a:rPr>
              <a:t>提供</a:t>
            </a:r>
            <a:r>
              <a:rPr dirty="0" sz="1200">
                <a:latin typeface="微软雅黑"/>
                <a:cs typeface="微软雅黑"/>
              </a:rPr>
              <a:t>知</a:t>
            </a:r>
            <a:r>
              <a:rPr dirty="0" sz="1200" spc="0">
                <a:latin typeface="微软雅黑"/>
                <a:cs typeface="微软雅黑"/>
              </a:rPr>
              <a:t>识</a:t>
            </a:r>
            <a:r>
              <a:rPr dirty="0" sz="1200">
                <a:latin typeface="微软雅黑"/>
                <a:cs typeface="微软雅黑"/>
              </a:rPr>
              <a:t>服</a:t>
            </a:r>
            <a:r>
              <a:rPr dirty="0" sz="1200" spc="0">
                <a:latin typeface="微软雅黑"/>
                <a:cs typeface="微软雅黑"/>
              </a:rPr>
              <a:t>务的</a:t>
            </a:r>
            <a:r>
              <a:rPr dirty="0" sz="1200">
                <a:latin typeface="微软雅黑"/>
                <a:cs typeface="微软雅黑"/>
              </a:rPr>
              <a:t>丏</a:t>
            </a:r>
            <a:r>
              <a:rPr dirty="0" sz="1200" spc="0">
                <a:latin typeface="微软雅黑"/>
                <a:cs typeface="微软雅黑"/>
              </a:rPr>
              <a:t>业</a:t>
            </a:r>
            <a:r>
              <a:rPr dirty="0" sz="1200">
                <a:latin typeface="微软雅黑"/>
                <a:cs typeface="微软雅黑"/>
              </a:rPr>
              <a:t>化</a:t>
            </a:r>
            <a:r>
              <a:rPr dirty="0" sz="1200" spc="0">
                <a:latin typeface="微软雅黑"/>
                <a:cs typeface="微软雅黑"/>
              </a:rPr>
              <a:t>咨询</a:t>
            </a:r>
            <a:r>
              <a:rPr dirty="0" sz="1200">
                <a:latin typeface="微软雅黑"/>
                <a:cs typeface="微软雅黑"/>
              </a:rPr>
              <a:t>公司。 公司的主要服务内容分为市场分析、战略规划、投融资和高层级管理培训四个业务板块。</a:t>
            </a:r>
            <a:endParaRPr sz="1200">
              <a:latin typeface="微软雅黑"/>
              <a:cs typeface="微软雅黑"/>
            </a:endParaRPr>
          </a:p>
          <a:p>
            <a:pPr marL="12700" marR="187960">
              <a:lnSpc>
                <a:spcPct val="142700"/>
              </a:lnSpc>
              <a:spcBef>
                <a:spcPts val="1210"/>
              </a:spcBef>
            </a:pPr>
            <a:r>
              <a:rPr dirty="0" sz="1200">
                <a:latin typeface="微软雅黑"/>
                <a:cs typeface="微软雅黑"/>
              </a:rPr>
              <a:t>华通恒智秉持精深的丏业建树、全球化视野、创新性思维和严格的职业操守为客户提供丏 业、独到、适用的解决方案；通过不断成就客户，得以在多个行业领域的市场迅速崛起。</a:t>
            </a:r>
            <a:endParaRPr sz="1200">
              <a:latin typeface="微软雅黑"/>
              <a:cs typeface="微软雅黑"/>
            </a:endParaRPr>
          </a:p>
          <a:p>
            <a:pPr marL="12700" marR="188595">
              <a:lnSpc>
                <a:spcPct val="143300"/>
              </a:lnSpc>
              <a:spcBef>
                <a:spcPts val="1200"/>
              </a:spcBef>
            </a:pPr>
            <a:r>
              <a:rPr dirty="0" sz="1200">
                <a:latin typeface="微软雅黑"/>
                <a:cs typeface="微软雅黑"/>
              </a:rPr>
              <a:t>华通恒智以亲身参与中国正在发生的历史性变革为荣；以促进大中华区内外的知识、技术 和商业界之间共赢互利、提升经济全球化大背景下经济体的国际竞争力为己任；努力塑造</a:t>
            </a:r>
            <a:endParaRPr sz="1200">
              <a:latin typeface="微软雅黑"/>
              <a:cs typeface="微软雅黑"/>
            </a:endParaRPr>
          </a:p>
          <a:p>
            <a:pPr marL="12700" marR="154940">
              <a:lnSpc>
                <a:spcPct val="138000"/>
              </a:lnSpc>
              <a:spcBef>
                <a:spcPts val="20"/>
              </a:spcBef>
            </a:pPr>
            <a:r>
              <a:rPr dirty="0" sz="1500">
                <a:latin typeface="微软雅黑"/>
                <a:cs typeface="微软雅黑"/>
              </a:rPr>
              <a:t>「</a:t>
            </a:r>
            <a:r>
              <a:rPr dirty="0" sz="1200">
                <a:latin typeface="微软雅黑"/>
                <a:cs typeface="微软雅黑"/>
              </a:rPr>
              <a:t>说到做到</a:t>
            </a:r>
            <a:r>
              <a:rPr dirty="0" sz="1200" spc="-40">
                <a:latin typeface="微软雅黑"/>
                <a:cs typeface="微软雅黑"/>
              </a:rPr>
              <a:t>、</a:t>
            </a:r>
            <a:r>
              <a:rPr dirty="0" sz="1200">
                <a:latin typeface="微软雅黑"/>
                <a:cs typeface="微软雅黑"/>
              </a:rPr>
              <a:t>全心全意</a:t>
            </a:r>
            <a:r>
              <a:rPr dirty="0" sz="1500" spc="-195">
                <a:latin typeface="微软雅黑"/>
                <a:cs typeface="微软雅黑"/>
              </a:rPr>
              <a:t>」</a:t>
            </a:r>
            <a:r>
              <a:rPr dirty="0" sz="1200">
                <a:latin typeface="微软雅黑"/>
                <a:cs typeface="微软雅黑"/>
              </a:rPr>
              <a:t>的企业形象</a:t>
            </a:r>
            <a:r>
              <a:rPr dirty="0" sz="1200" spc="-40">
                <a:latin typeface="微软雅黑"/>
                <a:cs typeface="微软雅黑"/>
              </a:rPr>
              <a:t>；</a:t>
            </a:r>
            <a:r>
              <a:rPr dirty="0" sz="1200">
                <a:latin typeface="微软雅黑"/>
                <a:cs typeface="微软雅黑"/>
              </a:rPr>
              <a:t>致力于成为一家值得信赖</a:t>
            </a:r>
            <a:r>
              <a:rPr dirty="0" sz="1200" spc="-40">
                <a:latin typeface="微软雅黑"/>
                <a:cs typeface="微软雅黑"/>
              </a:rPr>
              <a:t>、</a:t>
            </a:r>
            <a:r>
              <a:rPr dirty="0" sz="1200">
                <a:latin typeface="微软雅黑"/>
                <a:cs typeface="微软雅黑"/>
              </a:rPr>
              <a:t>受人尊重</a:t>
            </a:r>
            <a:r>
              <a:rPr dirty="0" sz="1200" spc="-40">
                <a:latin typeface="微软雅黑"/>
                <a:cs typeface="微软雅黑"/>
              </a:rPr>
              <a:t>、</a:t>
            </a:r>
            <a:r>
              <a:rPr dirty="0" sz="1200">
                <a:latin typeface="微软雅黑"/>
                <a:cs typeface="微软雅黑"/>
              </a:rPr>
              <a:t>经得起时间 考验的丏业服务提供商。</a:t>
            </a:r>
            <a:endParaRPr sz="12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500" spc="-10" b="1">
                <a:latin typeface="Segoe UI"/>
                <a:cs typeface="Segoe UI"/>
              </a:rPr>
              <a:t>About </a:t>
            </a:r>
            <a:r>
              <a:rPr dirty="0" sz="1500" spc="-25" b="1">
                <a:latin typeface="Segoe UI"/>
                <a:cs typeface="Segoe UI"/>
              </a:rPr>
              <a:t>Huatone</a:t>
            </a:r>
            <a:r>
              <a:rPr dirty="0" sz="1500" spc="-5" b="1">
                <a:latin typeface="Segoe UI"/>
                <a:cs typeface="Segoe UI"/>
              </a:rPr>
              <a:t> </a:t>
            </a:r>
            <a:r>
              <a:rPr dirty="0" sz="1500" spc="-30" b="1">
                <a:latin typeface="Segoe UI"/>
                <a:cs typeface="Segoe UI"/>
              </a:rPr>
              <a:t>China</a:t>
            </a:r>
            <a:endParaRPr sz="1500">
              <a:latin typeface="Segoe UI"/>
              <a:cs typeface="Segoe UI"/>
            </a:endParaRPr>
          </a:p>
          <a:p>
            <a:pPr algn="ctr" marR="143510">
              <a:lnSpc>
                <a:spcPct val="100000"/>
              </a:lnSpc>
              <a:spcBef>
                <a:spcPts val="1235"/>
              </a:spcBef>
            </a:pPr>
            <a:r>
              <a:rPr dirty="0" sz="1550" spc="-5" b="1" i="1">
                <a:solidFill>
                  <a:srgbClr val="C00000"/>
                </a:solidFill>
                <a:latin typeface="Segoe UI Semibold"/>
                <a:cs typeface="Segoe UI Semibold"/>
              </a:rPr>
              <a:t>Access </a:t>
            </a:r>
            <a:r>
              <a:rPr dirty="0" sz="1550" spc="-55" b="1" i="1">
                <a:solidFill>
                  <a:srgbClr val="C00000"/>
                </a:solidFill>
                <a:latin typeface="Segoe UI Semibold"/>
                <a:cs typeface="Segoe UI Semibold"/>
              </a:rPr>
              <a:t>China </a:t>
            </a:r>
            <a:r>
              <a:rPr dirty="0" sz="1500" b="1">
                <a:solidFill>
                  <a:srgbClr val="C00000"/>
                </a:solidFill>
                <a:latin typeface="Segoe UI Semibold"/>
                <a:cs typeface="Segoe UI Semibold"/>
              </a:rPr>
              <a:t>@ </a:t>
            </a:r>
            <a:r>
              <a:rPr dirty="0" sz="1500" spc="-5" b="1">
                <a:solidFill>
                  <a:srgbClr val="C00000"/>
                </a:solidFill>
                <a:latin typeface="Segoe UI Semibold"/>
                <a:cs typeface="Segoe UI Semibold"/>
              </a:rPr>
              <a:t>the forefront</a:t>
            </a:r>
            <a:r>
              <a:rPr dirty="0" sz="1500" spc="10" b="1">
                <a:solidFill>
                  <a:srgbClr val="C00000"/>
                </a:solidFill>
                <a:latin typeface="Segoe UI Semibold"/>
                <a:cs typeface="Segoe UI Semibold"/>
              </a:rPr>
              <a:t> </a:t>
            </a:r>
            <a:r>
              <a:rPr dirty="0" sz="1500">
                <a:solidFill>
                  <a:srgbClr val="C00000"/>
                </a:solidFill>
                <a:latin typeface="宋体"/>
                <a:cs typeface="宋体"/>
              </a:rPr>
              <a:t>®</a:t>
            </a:r>
            <a:endParaRPr sz="1500">
              <a:latin typeface="宋体"/>
              <a:cs typeface="宋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6492" y="6154292"/>
            <a:ext cx="5782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egoe UI"/>
                <a:cs typeface="Segoe UI"/>
              </a:rPr>
              <a:t>ounded</a:t>
            </a:r>
            <a:r>
              <a:rPr dirty="0" sz="1200" spc="8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2010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 spc="10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Beijing,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China,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Huatone</a:t>
            </a:r>
            <a:r>
              <a:rPr dirty="0" sz="1200" spc="8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China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10">
                <a:latin typeface="Segoe UI"/>
                <a:cs typeface="Segoe UI"/>
              </a:rPr>
              <a:t>Strategic</a:t>
            </a:r>
            <a:r>
              <a:rPr dirty="0" sz="1200" spc="8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Investment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Solutions,</a:t>
            </a:r>
            <a:r>
              <a:rPr dirty="0" sz="1200" spc="85">
                <a:latin typeface="Segoe UI"/>
                <a:cs typeface="Segoe UI"/>
              </a:rPr>
              <a:t> </a:t>
            </a:r>
            <a:r>
              <a:rPr dirty="0" sz="1200" spc="-10">
                <a:latin typeface="Segoe UI"/>
                <a:cs typeface="Segoe UI"/>
              </a:rPr>
              <a:t>Inc.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0084" y="6539865"/>
            <a:ext cx="5998210" cy="431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100"/>
              </a:spcBef>
              <a:tabLst>
                <a:tab pos="913765" algn="l"/>
                <a:tab pos="1165225" algn="l"/>
                <a:tab pos="1760855" algn="l"/>
                <a:tab pos="2692400" algn="l"/>
                <a:tab pos="3393440" algn="l"/>
                <a:tab pos="4145279" algn="l"/>
                <a:tab pos="5013325" algn="l"/>
                <a:tab pos="5730875" algn="l"/>
              </a:tabLst>
            </a:pP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pe</a:t>
            </a:r>
            <a:r>
              <a:rPr dirty="0" sz="1200" spc="-5">
                <a:latin typeface="Segoe UI"/>
                <a:cs typeface="Segoe UI"/>
              </a:rPr>
              <a:t>cial</a:t>
            </a:r>
            <a:r>
              <a:rPr dirty="0" sz="1200" spc="-10">
                <a:latin typeface="Segoe UI"/>
                <a:cs typeface="Segoe UI"/>
              </a:rPr>
              <a:t>i</a:t>
            </a:r>
            <a:r>
              <a:rPr dirty="0" sz="1200" spc="0">
                <a:latin typeface="Segoe UI"/>
                <a:cs typeface="Segoe UI"/>
              </a:rPr>
              <a:t>z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>
                <a:latin typeface="Segoe UI"/>
                <a:cs typeface="Segoe UI"/>
              </a:rPr>
              <a:t>g	</a:t>
            </a:r>
            <a:r>
              <a:rPr dirty="0" sz="1200" spc="-5">
                <a:latin typeface="Segoe UI"/>
                <a:cs typeface="Segoe UI"/>
              </a:rPr>
              <a:t>i</a:t>
            </a:r>
            <a:r>
              <a:rPr dirty="0" sz="1200">
                <a:latin typeface="Segoe UI"/>
                <a:cs typeface="Segoe UI"/>
              </a:rPr>
              <a:t>n	</a:t>
            </a:r>
            <a:r>
              <a:rPr dirty="0" sz="1200" spc="-5">
                <a:latin typeface="Segoe UI"/>
                <a:cs typeface="Segoe UI"/>
              </a:rPr>
              <a:t>mar</a:t>
            </a:r>
            <a:r>
              <a:rPr dirty="0" sz="1200" spc="-10">
                <a:latin typeface="Segoe UI"/>
                <a:cs typeface="Segoe UI"/>
              </a:rPr>
              <a:t>k</a:t>
            </a:r>
            <a:r>
              <a:rPr dirty="0" sz="1200" spc="-5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t	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 spc="-10">
                <a:latin typeface="Segoe UI"/>
                <a:cs typeface="Segoe UI"/>
              </a:rPr>
              <a:t>t</a:t>
            </a:r>
            <a:r>
              <a:rPr dirty="0" sz="1200" spc="-5">
                <a:latin typeface="Segoe UI"/>
                <a:cs typeface="Segoe UI"/>
              </a:rPr>
              <a:t>el</a:t>
            </a:r>
            <a:r>
              <a:rPr dirty="0" sz="1200" spc="0">
                <a:latin typeface="Segoe UI"/>
                <a:cs typeface="Segoe UI"/>
              </a:rPr>
              <a:t>l</a:t>
            </a:r>
            <a:r>
              <a:rPr dirty="0" sz="1200" spc="-5">
                <a:latin typeface="Segoe UI"/>
                <a:cs typeface="Segoe UI"/>
              </a:rPr>
              <a:t>ig</a:t>
            </a:r>
            <a:r>
              <a:rPr dirty="0" sz="1200" spc="-10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nc</a:t>
            </a:r>
            <a:r>
              <a:rPr dirty="0" sz="1200" spc="-10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,	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tra</a:t>
            </a:r>
            <a:r>
              <a:rPr dirty="0" sz="1200" spc="-10">
                <a:latin typeface="Segoe UI"/>
                <a:cs typeface="Segoe UI"/>
              </a:rPr>
              <a:t>t</a:t>
            </a:r>
            <a:r>
              <a:rPr dirty="0" sz="1200" spc="-5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gic	plann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>
                <a:latin typeface="Segoe UI"/>
                <a:cs typeface="Segoe UI"/>
              </a:rPr>
              <a:t>g,	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 spc="-10">
                <a:latin typeface="Segoe UI"/>
                <a:cs typeface="Segoe UI"/>
              </a:rPr>
              <a:t>v</a:t>
            </a:r>
            <a:r>
              <a:rPr dirty="0" sz="1200" spc="-5">
                <a:latin typeface="Segoe UI"/>
                <a:cs typeface="Segoe UI"/>
              </a:rPr>
              <a:t>e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 spc="5">
                <a:latin typeface="Segoe UI"/>
                <a:cs typeface="Segoe UI"/>
              </a:rPr>
              <a:t>t</a:t>
            </a:r>
            <a:r>
              <a:rPr dirty="0" sz="1200" spc="-5">
                <a:latin typeface="Segoe UI"/>
                <a:cs typeface="Segoe UI"/>
              </a:rPr>
              <a:t>m</a:t>
            </a:r>
            <a:r>
              <a:rPr dirty="0" sz="1200" spc="-10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nt	adv</a:t>
            </a:r>
            <a:r>
              <a:rPr dirty="0" sz="1200" spc="-5">
                <a:latin typeface="Segoe UI"/>
                <a:cs typeface="Segoe UI"/>
              </a:rPr>
              <a:t>i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o</a:t>
            </a:r>
            <a:r>
              <a:rPr dirty="0" sz="1200" spc="40">
                <a:latin typeface="Segoe UI"/>
                <a:cs typeface="Segoe UI"/>
              </a:rPr>
              <a:t>r</a:t>
            </a:r>
            <a:r>
              <a:rPr dirty="0" sz="1200" spc="-65">
                <a:latin typeface="Segoe UI"/>
                <a:cs typeface="Segoe UI"/>
              </a:rPr>
              <a:t>y</a:t>
            </a:r>
            <a:r>
              <a:rPr dirty="0" sz="1200">
                <a:latin typeface="Segoe UI"/>
                <a:cs typeface="Segoe UI"/>
              </a:rPr>
              <a:t>,	a</a:t>
            </a:r>
            <a:r>
              <a:rPr dirty="0" sz="1200" spc="0">
                <a:latin typeface="Segoe UI"/>
                <a:cs typeface="Segoe UI"/>
              </a:rPr>
              <a:t>n</a:t>
            </a:r>
            <a:r>
              <a:rPr dirty="0" sz="1200">
                <a:latin typeface="Segoe UI"/>
                <a:cs typeface="Segoe UI"/>
              </a:rPr>
              <a:t>d  </a:t>
            </a:r>
            <a:r>
              <a:rPr dirty="0" sz="1200" spc="-5">
                <a:latin typeface="Segoe UI"/>
                <a:cs typeface="Segoe UI"/>
              </a:rPr>
              <a:t>management </a:t>
            </a:r>
            <a:r>
              <a:rPr dirty="0" sz="1200">
                <a:latin typeface="Segoe UI"/>
                <a:cs typeface="Segoe UI"/>
              </a:rPr>
              <a:t>training</a:t>
            </a:r>
            <a:r>
              <a:rPr dirty="0" sz="1200" spc="-5">
                <a:latin typeface="Segoe UI"/>
                <a:cs typeface="Segoe UI"/>
              </a:rPr>
              <a:t> solutions.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084" y="7097648"/>
            <a:ext cx="6003925" cy="315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800"/>
              </a:lnSpc>
              <a:spcBef>
                <a:spcPts val="100"/>
              </a:spcBef>
            </a:pPr>
            <a:r>
              <a:rPr dirty="0" sz="1200" spc="-15">
                <a:latin typeface="Segoe UI"/>
                <a:cs typeface="Segoe UI"/>
              </a:rPr>
              <a:t>We </a:t>
            </a:r>
            <a:r>
              <a:rPr dirty="0" sz="1200" spc="-5">
                <a:latin typeface="Segoe UI"/>
                <a:cs typeface="Segoe UI"/>
              </a:rPr>
              <a:t>are </a:t>
            </a:r>
            <a:r>
              <a:rPr dirty="0" sz="1200">
                <a:latin typeface="Segoe UI"/>
                <a:cs typeface="Segoe UI"/>
              </a:rPr>
              <a:t>a </a:t>
            </a:r>
            <a:r>
              <a:rPr dirty="0" sz="1200" spc="-5">
                <a:latin typeface="Segoe UI"/>
                <a:cs typeface="Segoe UI"/>
              </a:rPr>
              <a:t>knowledge-driven </a:t>
            </a:r>
            <a:r>
              <a:rPr dirty="0" sz="1200" spc="-10">
                <a:latin typeface="Segoe UI"/>
                <a:cs typeface="Segoe UI"/>
              </a:rPr>
              <a:t>company, </a:t>
            </a:r>
            <a:r>
              <a:rPr dirty="0" sz="1200" spc="-5">
                <a:latin typeface="Segoe UI"/>
                <a:cs typeface="Segoe UI"/>
              </a:rPr>
              <a:t>committed </a:t>
            </a:r>
            <a:r>
              <a:rPr dirty="0" sz="1200" spc="-10">
                <a:latin typeface="Segoe UI"/>
                <a:cs typeface="Segoe UI"/>
              </a:rPr>
              <a:t>to </a:t>
            </a:r>
            <a:r>
              <a:rPr dirty="0" sz="1200" spc="-15">
                <a:latin typeface="Segoe UI"/>
                <a:cs typeface="Segoe UI"/>
              </a:rPr>
              <a:t>China’s </a:t>
            </a:r>
            <a:r>
              <a:rPr dirty="0" sz="1200" spc="-5">
                <a:latin typeface="Segoe UI"/>
                <a:cs typeface="Segoe UI"/>
              </a:rPr>
              <a:t>long-term economic  </a:t>
            </a:r>
            <a:r>
              <a:rPr dirty="0" sz="1200" spc="-10">
                <a:latin typeface="Segoe UI"/>
                <a:cs typeface="Segoe UI"/>
              </a:rPr>
              <a:t>prosperity,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5">
                <a:latin typeface="Segoe UI"/>
                <a:cs typeface="Segoe UI"/>
              </a:rPr>
              <a:t>priding ourselves in promoting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5">
                <a:latin typeface="Segoe UI"/>
                <a:cs typeface="Segoe UI"/>
              </a:rPr>
              <a:t>enabling </a:t>
            </a:r>
            <a:r>
              <a:rPr dirty="0" sz="1200">
                <a:latin typeface="Segoe UI"/>
                <a:cs typeface="Segoe UI"/>
              </a:rPr>
              <a:t>win-win </a:t>
            </a:r>
            <a:r>
              <a:rPr dirty="0" sz="1200" spc="-5">
                <a:latin typeface="Segoe UI"/>
                <a:cs typeface="Segoe UI"/>
              </a:rPr>
              <a:t>business  collaboration between Greater China </a:t>
            </a:r>
            <a:r>
              <a:rPr dirty="0" sz="1200">
                <a:latin typeface="Segoe UI"/>
                <a:cs typeface="Segoe UI"/>
              </a:rPr>
              <a:t>and the </a:t>
            </a:r>
            <a:r>
              <a:rPr dirty="0" sz="1200" spc="-10">
                <a:latin typeface="Segoe UI"/>
                <a:cs typeface="Segoe UI"/>
              </a:rPr>
              <a:t>rest </a:t>
            </a:r>
            <a:r>
              <a:rPr dirty="0" sz="1200" spc="-15">
                <a:latin typeface="Segoe UI"/>
                <a:cs typeface="Segoe UI"/>
              </a:rPr>
              <a:t>of </a:t>
            </a:r>
            <a:r>
              <a:rPr dirty="0" sz="1200">
                <a:latin typeface="Segoe UI"/>
                <a:cs typeface="Segoe UI"/>
              </a:rPr>
              <a:t>the</a:t>
            </a:r>
            <a:r>
              <a:rPr dirty="0" sz="1200" spc="-1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world.</a:t>
            </a:r>
            <a:endParaRPr sz="1200">
              <a:latin typeface="Segoe UI"/>
              <a:cs typeface="Segoe UI"/>
            </a:endParaRPr>
          </a:p>
          <a:p>
            <a:pPr algn="just" marL="12700" marR="6350">
              <a:lnSpc>
                <a:spcPct val="110800"/>
              </a:lnSpc>
              <a:spcBef>
                <a:spcPts val="1200"/>
              </a:spcBef>
            </a:pPr>
            <a:r>
              <a:rPr dirty="0" sz="1200" spc="-5">
                <a:latin typeface="Segoe UI"/>
                <a:cs typeface="Segoe UI"/>
              </a:rPr>
              <a:t>Our clients include </a:t>
            </a:r>
            <a:r>
              <a:rPr dirty="0" sz="1200">
                <a:latin typeface="Segoe UI"/>
                <a:cs typeface="Segoe UI"/>
              </a:rPr>
              <a:t>both </a:t>
            </a:r>
            <a:r>
              <a:rPr dirty="0" sz="1200" spc="-5">
                <a:latin typeface="Segoe UI"/>
                <a:cs typeface="Segoe UI"/>
              </a:rPr>
              <a:t>outbound companies in </a:t>
            </a:r>
            <a:r>
              <a:rPr dirty="0" sz="1200">
                <a:latin typeface="Segoe UI"/>
                <a:cs typeface="Segoe UI"/>
              </a:rPr>
              <a:t>the </a:t>
            </a:r>
            <a:r>
              <a:rPr dirty="0" sz="1200" spc="-5">
                <a:latin typeface="Segoe UI"/>
                <a:cs typeface="Segoe UI"/>
              </a:rPr>
              <a:t>Greater China region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5">
                <a:latin typeface="Segoe UI"/>
                <a:cs typeface="Segoe UI"/>
              </a:rPr>
              <a:t>inbound  growth-stage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10">
                <a:latin typeface="Segoe UI"/>
                <a:cs typeface="Segoe UI"/>
              </a:rPr>
              <a:t>mid-market </a:t>
            </a:r>
            <a:r>
              <a:rPr dirty="0" sz="1200" spc="-5">
                <a:latin typeface="Segoe UI"/>
                <a:cs typeface="Segoe UI"/>
              </a:rPr>
              <a:t>international companies, sharing </a:t>
            </a:r>
            <a:r>
              <a:rPr dirty="0" sz="1200">
                <a:latin typeface="Segoe UI"/>
                <a:cs typeface="Segoe UI"/>
              </a:rPr>
              <a:t>a common </a:t>
            </a:r>
            <a:r>
              <a:rPr dirty="0" sz="1200" spc="-10">
                <a:latin typeface="Segoe UI"/>
                <a:cs typeface="Segoe UI"/>
              </a:rPr>
              <a:t>keen interest  </a:t>
            </a:r>
            <a:r>
              <a:rPr dirty="0" sz="1200" spc="-5">
                <a:latin typeface="Segoe UI"/>
                <a:cs typeface="Segoe UI"/>
              </a:rPr>
              <a:t>in </a:t>
            </a:r>
            <a:r>
              <a:rPr dirty="0" sz="1200">
                <a:latin typeface="Segoe UI"/>
                <a:cs typeface="Segoe UI"/>
              </a:rPr>
              <a:t>partaking </a:t>
            </a:r>
            <a:r>
              <a:rPr dirty="0" sz="1200" spc="-10">
                <a:latin typeface="Segoe UI"/>
                <a:cs typeface="Segoe UI"/>
              </a:rPr>
              <a:t>of </a:t>
            </a:r>
            <a:r>
              <a:rPr dirty="0" sz="1200">
                <a:latin typeface="Segoe UI"/>
                <a:cs typeface="Segoe UI"/>
              </a:rPr>
              <a:t>the </a:t>
            </a:r>
            <a:r>
              <a:rPr dirty="0" sz="1200" spc="-5">
                <a:latin typeface="Segoe UI"/>
                <a:cs typeface="Segoe UI"/>
              </a:rPr>
              <a:t>abundant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5">
                <a:latin typeface="Segoe UI"/>
                <a:cs typeface="Segoe UI"/>
              </a:rPr>
              <a:t>exciting opportunities in </a:t>
            </a:r>
            <a:r>
              <a:rPr dirty="0" sz="1200" spc="-15">
                <a:latin typeface="Segoe UI"/>
                <a:cs typeface="Segoe UI"/>
              </a:rPr>
              <a:t>China’s </a:t>
            </a:r>
            <a:r>
              <a:rPr dirty="0" sz="1200" spc="-5">
                <a:latin typeface="Segoe UI"/>
                <a:cs typeface="Segoe UI"/>
              </a:rPr>
              <a:t>historic </a:t>
            </a:r>
            <a:r>
              <a:rPr dirty="0" sz="1200">
                <a:latin typeface="Segoe UI"/>
                <a:cs typeface="Segoe UI"/>
              </a:rPr>
              <a:t>and  </a:t>
            </a:r>
            <a:r>
              <a:rPr dirty="0" sz="1200" spc="-5">
                <a:latin typeface="Segoe UI"/>
                <a:cs typeface="Segoe UI"/>
              </a:rPr>
              <a:t>unprecedented</a:t>
            </a:r>
            <a:r>
              <a:rPr dirty="0" sz="1200" spc="-1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transformation.</a:t>
            </a:r>
            <a:endParaRPr sz="1200">
              <a:latin typeface="Segoe UI"/>
              <a:cs typeface="Segoe UI"/>
            </a:endParaRPr>
          </a:p>
          <a:p>
            <a:pPr algn="just" marL="12700" marR="7620">
              <a:lnSpc>
                <a:spcPct val="110800"/>
              </a:lnSpc>
              <a:spcBef>
                <a:spcPts val="1205"/>
              </a:spcBef>
            </a:pPr>
            <a:r>
              <a:rPr dirty="0" sz="1200" spc="-5">
                <a:latin typeface="Segoe UI"/>
                <a:cs typeface="Segoe UI"/>
              </a:rPr>
              <a:t>Our vision is </a:t>
            </a:r>
            <a:r>
              <a:rPr dirty="0" sz="1200" spc="-10">
                <a:latin typeface="Segoe UI"/>
                <a:cs typeface="Segoe UI"/>
              </a:rPr>
              <a:t>to </a:t>
            </a:r>
            <a:r>
              <a:rPr dirty="0" sz="1200" spc="-5">
                <a:latin typeface="Segoe UI"/>
                <a:cs typeface="Segoe UI"/>
              </a:rPr>
              <a:t>grow into </a:t>
            </a:r>
            <a:r>
              <a:rPr dirty="0" sz="1200">
                <a:latin typeface="Segoe UI"/>
                <a:cs typeface="Segoe UI"/>
              </a:rPr>
              <a:t>a </a:t>
            </a:r>
            <a:r>
              <a:rPr dirty="0" sz="1200" spc="-5">
                <a:latin typeface="Segoe UI"/>
                <a:cs typeface="Segoe UI"/>
              </a:rPr>
              <a:t>recognized force in </a:t>
            </a:r>
            <a:r>
              <a:rPr dirty="0" sz="1200" spc="-15">
                <a:latin typeface="Segoe UI"/>
                <a:cs typeface="Segoe UI"/>
              </a:rPr>
              <a:t>China’s </a:t>
            </a:r>
            <a:r>
              <a:rPr dirty="0" sz="1200" spc="-5">
                <a:latin typeface="Segoe UI"/>
                <a:cs typeface="Segoe UI"/>
              </a:rPr>
              <a:t>business globalization, </a:t>
            </a:r>
            <a:r>
              <a:rPr dirty="0" sz="1200">
                <a:latin typeface="Segoe UI"/>
                <a:cs typeface="Segoe UI"/>
              </a:rPr>
              <a:t>and </a:t>
            </a:r>
            <a:r>
              <a:rPr dirty="0" sz="1200" spc="-5">
                <a:latin typeface="Segoe UI"/>
                <a:cs typeface="Segoe UI"/>
              </a:rPr>
              <a:t>in </a:t>
            </a:r>
            <a:r>
              <a:rPr dirty="0" sz="1200">
                <a:latin typeface="Segoe UI"/>
                <a:cs typeface="Segoe UI"/>
              </a:rPr>
              <a:t>the  </a:t>
            </a:r>
            <a:r>
              <a:rPr dirty="0" sz="1200" spc="-5">
                <a:latin typeface="Segoe UI"/>
                <a:cs typeface="Segoe UI"/>
              </a:rPr>
              <a:t>process,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build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an</a:t>
            </a:r>
            <a:r>
              <a:rPr dirty="0" sz="1200" spc="-2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enduring,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 spc="-10">
                <a:latin typeface="Segoe UI"/>
                <a:cs typeface="Segoe UI"/>
              </a:rPr>
              <a:t>respected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professional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service</a:t>
            </a:r>
            <a:r>
              <a:rPr dirty="0" sz="1200" spc="-30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firm,</a:t>
            </a:r>
            <a:r>
              <a:rPr dirty="0" sz="1200" spc="-20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a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 spc="-5">
                <a:latin typeface="Segoe UI"/>
                <a:cs typeface="Segoe UI"/>
              </a:rPr>
              <a:t>trusted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partner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for</a:t>
            </a:r>
            <a:r>
              <a:rPr dirty="0" sz="1200" spc="-25">
                <a:latin typeface="Segoe UI"/>
                <a:cs typeface="Segoe UI"/>
              </a:rPr>
              <a:t> </a:t>
            </a:r>
            <a:r>
              <a:rPr dirty="0" sz="1200">
                <a:latin typeface="Segoe UI"/>
                <a:cs typeface="Segoe UI"/>
              </a:rPr>
              <a:t>every  </a:t>
            </a:r>
            <a:r>
              <a:rPr dirty="0" sz="1200" spc="-5">
                <a:latin typeface="Segoe UI"/>
                <a:cs typeface="Segoe UI"/>
              </a:rPr>
              <a:t>client we</a:t>
            </a:r>
            <a:r>
              <a:rPr dirty="0" sz="1200">
                <a:latin typeface="Segoe UI"/>
                <a:cs typeface="Segoe UI"/>
              </a:rPr>
              <a:t> serve</a:t>
            </a:r>
            <a:r>
              <a:rPr dirty="0" sz="1200">
                <a:latin typeface="Segoe UI"/>
                <a:cs typeface="Segoe UI"/>
                <a:hlinkClick r:id="rId2"/>
              </a:rPr>
              <a:t>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900">
                <a:latin typeface="微软雅黑"/>
                <a:cs typeface="微软雅黑"/>
              </a:rPr>
              <a:t>华通恒智投资管理咨询有限公司</a:t>
            </a:r>
            <a:r>
              <a:rPr dirty="0" sz="900" spc="200">
                <a:latin typeface="微软雅黑"/>
                <a:cs typeface="微软雅黑"/>
              </a:rPr>
              <a:t> </a:t>
            </a:r>
            <a:r>
              <a:rPr dirty="0" sz="900">
                <a:latin typeface="宋体"/>
                <a:cs typeface="宋体"/>
              </a:rPr>
              <a:t>·</a:t>
            </a:r>
            <a:r>
              <a:rPr dirty="0" sz="900" spc="5">
                <a:latin typeface="宋体"/>
                <a:cs typeface="宋体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Huatone</a:t>
            </a:r>
            <a:r>
              <a:rPr dirty="0" sz="900" spc="-1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China</a:t>
            </a:r>
            <a:r>
              <a:rPr dirty="0" sz="90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Strategic</a:t>
            </a:r>
            <a:r>
              <a:rPr dirty="0" sz="90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Investment</a:t>
            </a:r>
            <a:r>
              <a:rPr dirty="0" sz="90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Solutions,</a:t>
            </a:r>
            <a:r>
              <a:rPr dirty="0" sz="900" spc="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Inc.</a:t>
            </a:r>
            <a:r>
              <a:rPr dirty="0" sz="900" spc="229" b="0">
                <a:latin typeface="Segoe UI Light"/>
                <a:cs typeface="Segoe UI Light"/>
              </a:rPr>
              <a:t> </a:t>
            </a:r>
            <a:r>
              <a:rPr dirty="0" sz="900">
                <a:latin typeface="宋体"/>
                <a:cs typeface="宋体"/>
              </a:rPr>
              <a:t>︱</a:t>
            </a:r>
            <a:r>
              <a:rPr dirty="0" sz="900" spc="-10" b="0">
                <a:latin typeface="Segoe UI Light"/>
                <a:cs typeface="Segoe UI Light"/>
              </a:rPr>
              <a:t>https://</a:t>
            </a:r>
            <a:r>
              <a:rPr dirty="0" sz="900" spc="-10" b="0">
                <a:latin typeface="Segoe UI Light"/>
                <a:cs typeface="Segoe UI Light"/>
                <a:hlinkClick r:id="rId3"/>
              </a:rPr>
              <a:t>www.huatone-csis.com</a:t>
            </a:r>
            <a:endParaRPr sz="9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dirty="0" sz="900">
                <a:latin typeface="微软雅黑"/>
                <a:cs typeface="微软雅黑"/>
              </a:rPr>
              <a:t>中国北京市朝阳区樱花园</a:t>
            </a:r>
            <a:r>
              <a:rPr dirty="0" sz="900" spc="-40">
                <a:latin typeface="微软雅黑"/>
                <a:cs typeface="微软雅黑"/>
              </a:rPr>
              <a:t> </a:t>
            </a:r>
            <a:r>
              <a:rPr dirty="0" sz="900">
                <a:latin typeface="微软雅黑"/>
                <a:cs typeface="微软雅黑"/>
              </a:rPr>
              <a:t>28</a:t>
            </a:r>
            <a:r>
              <a:rPr dirty="0" sz="900" spc="-40">
                <a:latin typeface="微软雅黑"/>
                <a:cs typeface="微软雅黑"/>
              </a:rPr>
              <a:t> </a:t>
            </a:r>
            <a:r>
              <a:rPr dirty="0" sz="900">
                <a:latin typeface="微软雅黑"/>
                <a:cs typeface="微软雅黑"/>
              </a:rPr>
              <a:t>号楼</a:t>
            </a:r>
            <a:r>
              <a:rPr dirty="0" sz="900" spc="-40">
                <a:latin typeface="微软雅黑"/>
                <a:cs typeface="微软雅黑"/>
              </a:rPr>
              <a:t> </a:t>
            </a:r>
            <a:r>
              <a:rPr dirty="0" sz="900">
                <a:latin typeface="微软雅黑"/>
                <a:cs typeface="微软雅黑"/>
              </a:rPr>
              <a:t>3</a:t>
            </a:r>
            <a:r>
              <a:rPr dirty="0" sz="900" spc="-40">
                <a:latin typeface="微软雅黑"/>
                <a:cs typeface="微软雅黑"/>
              </a:rPr>
              <a:t> </a:t>
            </a:r>
            <a:r>
              <a:rPr dirty="0" sz="900">
                <a:latin typeface="微软雅黑"/>
                <a:cs typeface="微软雅黑"/>
              </a:rPr>
              <a:t>层</a:t>
            </a:r>
            <a:r>
              <a:rPr dirty="0" sz="900" spc="5">
                <a:latin typeface="Arial Unicode MS"/>
                <a:cs typeface="Arial Unicode MS"/>
              </a:rPr>
              <a:t>（</a:t>
            </a:r>
            <a:r>
              <a:rPr dirty="0" sz="900" spc="5" b="0">
                <a:latin typeface="Segoe UI Light"/>
                <a:cs typeface="Segoe UI Light"/>
              </a:rPr>
              <a:t>100024</a:t>
            </a:r>
            <a:r>
              <a:rPr dirty="0" sz="900" spc="5">
                <a:latin typeface="Arial Unicode MS"/>
                <a:cs typeface="Arial Unicode MS"/>
              </a:rPr>
              <a:t>）</a:t>
            </a:r>
            <a:r>
              <a:rPr dirty="0" sz="900" spc="125">
                <a:latin typeface="Arial Unicode MS"/>
                <a:cs typeface="Arial Unicode MS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3/F</a:t>
            </a:r>
            <a:r>
              <a:rPr dirty="0" sz="900" spc="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28</a:t>
            </a:r>
            <a:r>
              <a:rPr dirty="0" sz="900" spc="0" b="0">
                <a:latin typeface="Segoe UI Light"/>
                <a:cs typeface="Segoe UI Light"/>
              </a:rPr>
              <a:t> </a:t>
            </a:r>
            <a:r>
              <a:rPr dirty="0" sz="900" spc="-10" b="0">
                <a:latin typeface="Segoe UI Light"/>
                <a:cs typeface="Segoe UI Light"/>
              </a:rPr>
              <a:t>Sakura</a:t>
            </a:r>
            <a:r>
              <a:rPr dirty="0" sz="900" spc="0" b="0">
                <a:latin typeface="Segoe UI Light"/>
                <a:cs typeface="Segoe UI Light"/>
              </a:rPr>
              <a:t> </a:t>
            </a:r>
            <a:r>
              <a:rPr dirty="0" sz="900" spc="-10" b="0">
                <a:latin typeface="Segoe UI Light"/>
                <a:cs typeface="Segoe UI Light"/>
              </a:rPr>
              <a:t>Garden,</a:t>
            </a:r>
            <a:r>
              <a:rPr dirty="0" sz="900" spc="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Chaoyang</a:t>
            </a:r>
            <a:r>
              <a:rPr dirty="0" sz="900" b="0">
                <a:latin typeface="Segoe UI Light"/>
                <a:cs typeface="Segoe UI Light"/>
              </a:rPr>
              <a:t> </a:t>
            </a:r>
            <a:r>
              <a:rPr dirty="0" sz="900" spc="-5" b="0">
                <a:latin typeface="Segoe UI Light"/>
                <a:cs typeface="Segoe UI Light"/>
              </a:rPr>
              <a:t>Dist., Beijing</a:t>
            </a:r>
            <a:r>
              <a:rPr dirty="0" sz="900" b="0">
                <a:latin typeface="Segoe UI Light"/>
                <a:cs typeface="Segoe UI Light"/>
              </a:rPr>
              <a:t> </a:t>
            </a:r>
            <a:r>
              <a:rPr dirty="0" sz="900" spc="10" b="0">
                <a:latin typeface="Segoe UI Light"/>
                <a:cs typeface="Segoe UI Light"/>
              </a:rPr>
              <a:t>100024,</a:t>
            </a:r>
            <a:r>
              <a:rPr dirty="0" sz="900" spc="-5" b="0">
                <a:latin typeface="Segoe UI Light"/>
                <a:cs typeface="Segoe UI Light"/>
              </a:rPr>
              <a:t> China</a:t>
            </a:r>
            <a:endParaRPr sz="900">
              <a:latin typeface="Segoe UI Light"/>
              <a:cs typeface="Segoe UI Light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900" spc="60">
                <a:latin typeface="微软雅黑"/>
                <a:cs typeface="微软雅黑"/>
              </a:rPr>
              <a:t>电话</a:t>
            </a:r>
            <a:r>
              <a:rPr dirty="0" sz="900" spc="-5" b="0">
                <a:latin typeface="Segoe UI Light"/>
                <a:cs typeface="Segoe UI Light"/>
              </a:rPr>
              <a:t>/Tel.:</a:t>
            </a:r>
            <a:r>
              <a:rPr dirty="0" sz="900" spc="85" b="0">
                <a:latin typeface="Segoe UI Light"/>
                <a:cs typeface="Segoe UI Light"/>
              </a:rPr>
              <a:t> </a:t>
            </a:r>
            <a:r>
              <a:rPr dirty="0" sz="900" spc="35" b="0">
                <a:latin typeface="Segoe UI Light"/>
                <a:cs typeface="Segoe UI Light"/>
              </a:rPr>
              <a:t>+86-10.5949.0219</a:t>
            </a:r>
            <a:r>
              <a:rPr dirty="0" sz="900" spc="65" b="0">
                <a:latin typeface="Segoe UI Light"/>
                <a:cs typeface="Segoe UI Light"/>
              </a:rPr>
              <a:t> </a:t>
            </a:r>
            <a:r>
              <a:rPr dirty="0" sz="900" spc="40" b="0">
                <a:latin typeface="Segoe UI Light"/>
                <a:cs typeface="Segoe UI Light"/>
              </a:rPr>
              <a:t>176.1029.2597</a:t>
            </a:r>
            <a:r>
              <a:rPr dirty="0" sz="900" spc="50" b="0">
                <a:latin typeface="Segoe UI Light"/>
                <a:cs typeface="Segoe UI Light"/>
              </a:rPr>
              <a:t> </a:t>
            </a:r>
            <a:r>
              <a:rPr dirty="0" sz="900">
                <a:latin typeface="微软雅黑"/>
                <a:cs typeface="微软雅黑"/>
              </a:rPr>
              <a:t>电邮</a:t>
            </a:r>
            <a:r>
              <a:rPr dirty="0" sz="900" spc="-10" i="1">
                <a:latin typeface="Meiryo"/>
                <a:cs typeface="Meiryo"/>
              </a:rPr>
              <a:t>/</a:t>
            </a:r>
            <a:r>
              <a:rPr dirty="0" sz="900" spc="-10" b="0">
                <a:latin typeface="Segoe UI Light"/>
                <a:cs typeface="Segoe UI Light"/>
              </a:rPr>
              <a:t>Email</a:t>
            </a:r>
            <a:r>
              <a:rPr dirty="0" sz="900" spc="-10">
                <a:latin typeface="宋体"/>
                <a:cs typeface="宋体"/>
              </a:rPr>
              <a:t>：</a:t>
            </a:r>
            <a:r>
              <a:rPr dirty="0" sz="900" spc="-10" b="0">
                <a:latin typeface="Segoe UI Light"/>
                <a:cs typeface="Segoe UI Light"/>
                <a:hlinkClick r:id="rId4"/>
              </a:rPr>
              <a:t>info@Huatone-CSIS.com</a:t>
            </a:r>
            <a:endParaRPr sz="900">
              <a:latin typeface="Segoe UI Light"/>
              <a:cs typeface="Segoe U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084" y="1997709"/>
            <a:ext cx="412750" cy="490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050" spc="-5" b="1">
                <a:latin typeface="微软雅黑"/>
                <a:cs typeface="微软雅黑"/>
              </a:rPr>
              <a:t>华</a:t>
            </a:r>
            <a:endParaRPr sz="3050">
              <a:latin typeface="微软雅黑"/>
              <a:cs typeface="微软雅黑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084" y="6064376"/>
            <a:ext cx="5997575" cy="559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45210" algn="l"/>
                <a:tab pos="1664970" algn="l"/>
                <a:tab pos="1899285" algn="l"/>
                <a:tab pos="2110740" algn="l"/>
                <a:tab pos="3197225" algn="l"/>
                <a:tab pos="4180840" algn="l"/>
                <a:tab pos="4885055" algn="l"/>
                <a:tab pos="5716270" algn="l"/>
              </a:tabLst>
            </a:pPr>
            <a:r>
              <a:rPr dirty="0" sz="3500" spc="-10">
                <a:latin typeface="Segoe UI"/>
                <a:cs typeface="Segoe UI"/>
              </a:rPr>
              <a:t>F</a:t>
            </a:r>
            <a:r>
              <a:rPr dirty="0" sz="1200">
                <a:latin typeface="Segoe UI"/>
                <a:cs typeface="Segoe UI"/>
              </a:rPr>
              <a:t>(</a:t>
            </a:r>
            <a:r>
              <a:rPr dirty="0" sz="1200" spc="-5">
                <a:latin typeface="Segoe UI"/>
                <a:cs typeface="Segoe UI"/>
              </a:rPr>
              <a:t>"</a:t>
            </a:r>
            <a:r>
              <a:rPr dirty="0" sz="1200">
                <a:latin typeface="Segoe UI"/>
                <a:cs typeface="Segoe UI"/>
              </a:rPr>
              <a:t>Hua</a:t>
            </a:r>
            <a:r>
              <a:rPr dirty="0" sz="1200" spc="-10">
                <a:latin typeface="Segoe UI"/>
                <a:cs typeface="Segoe UI"/>
              </a:rPr>
              <a:t>t</a:t>
            </a:r>
            <a:r>
              <a:rPr dirty="0" sz="1200">
                <a:latin typeface="Segoe UI"/>
                <a:cs typeface="Segoe UI"/>
              </a:rPr>
              <a:t>one	</a:t>
            </a:r>
            <a:r>
              <a:rPr dirty="0" sz="1200" spc="-5">
                <a:latin typeface="Segoe UI"/>
                <a:cs typeface="Segoe UI"/>
              </a:rPr>
              <a:t>C</a:t>
            </a:r>
            <a:r>
              <a:rPr dirty="0" sz="1200">
                <a:latin typeface="Segoe UI"/>
                <a:cs typeface="Segoe UI"/>
              </a:rPr>
              <a:t>h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>
                <a:latin typeface="Segoe UI"/>
                <a:cs typeface="Segoe UI"/>
              </a:rPr>
              <a:t>a</a:t>
            </a:r>
            <a:r>
              <a:rPr dirty="0" sz="1200" spc="-5">
                <a:latin typeface="Segoe UI"/>
                <a:cs typeface="Segoe UI"/>
              </a:rPr>
              <a:t>"</a:t>
            </a:r>
            <a:r>
              <a:rPr dirty="0" sz="1200">
                <a:latin typeface="Segoe UI"/>
                <a:cs typeface="Segoe UI"/>
              </a:rPr>
              <a:t>)	</a:t>
            </a:r>
            <a:r>
              <a:rPr dirty="0" sz="1200" spc="-5">
                <a:latin typeface="Segoe UI"/>
                <a:cs typeface="Segoe UI"/>
              </a:rPr>
              <a:t>i</a:t>
            </a:r>
            <a:r>
              <a:rPr dirty="0" sz="1200">
                <a:latin typeface="Segoe UI"/>
                <a:cs typeface="Segoe UI"/>
              </a:rPr>
              <a:t>s	a	</a:t>
            </a:r>
            <a:r>
              <a:rPr dirty="0" sz="1200" spc="-5">
                <a:latin typeface="Segoe UI"/>
                <a:cs typeface="Segoe UI"/>
              </a:rPr>
              <a:t>mult</a:t>
            </a:r>
            <a:r>
              <a:rPr dirty="0" sz="1200" spc="10">
                <a:latin typeface="Segoe UI"/>
                <a:cs typeface="Segoe UI"/>
              </a:rPr>
              <a:t>i</a:t>
            </a:r>
            <a:r>
              <a:rPr dirty="0" sz="1200">
                <a:latin typeface="Segoe UI"/>
                <a:cs typeface="Segoe UI"/>
              </a:rPr>
              <a:t>-</a:t>
            </a:r>
            <a:r>
              <a:rPr dirty="0" sz="1200" spc="-5">
                <a:latin typeface="Segoe UI"/>
                <a:cs typeface="Segoe UI"/>
              </a:rPr>
              <a:t>in</a:t>
            </a:r>
            <a:r>
              <a:rPr dirty="0" sz="1200">
                <a:latin typeface="Segoe UI"/>
                <a:cs typeface="Segoe UI"/>
              </a:rPr>
              <a:t>du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t</a:t>
            </a:r>
            <a:r>
              <a:rPr dirty="0" sz="1200" spc="50">
                <a:latin typeface="Segoe UI"/>
                <a:cs typeface="Segoe UI"/>
              </a:rPr>
              <a:t>r</a:t>
            </a:r>
            <a:r>
              <a:rPr dirty="0" sz="1200">
                <a:latin typeface="Segoe UI"/>
                <a:cs typeface="Segoe UI"/>
              </a:rPr>
              <a:t>y	</a:t>
            </a:r>
            <a:r>
              <a:rPr dirty="0" sz="1200" spc="-5">
                <a:latin typeface="Segoe UI"/>
                <a:cs typeface="Segoe UI"/>
              </a:rPr>
              <a:t>i</a:t>
            </a:r>
            <a:r>
              <a:rPr dirty="0" sz="1200" spc="5">
                <a:latin typeface="Segoe UI"/>
                <a:cs typeface="Segoe UI"/>
              </a:rPr>
              <a:t>n</a:t>
            </a:r>
            <a:r>
              <a:rPr dirty="0" sz="1200" spc="-15">
                <a:latin typeface="Segoe UI"/>
                <a:cs typeface="Segoe UI"/>
              </a:rPr>
              <a:t>t</a:t>
            </a:r>
            <a:r>
              <a:rPr dirty="0" sz="1200" spc="-5">
                <a:latin typeface="Segoe UI"/>
                <a:cs typeface="Segoe UI"/>
              </a:rPr>
              <a:t>e</a:t>
            </a:r>
            <a:r>
              <a:rPr dirty="0" sz="1200">
                <a:latin typeface="Segoe UI"/>
                <a:cs typeface="Segoe UI"/>
              </a:rPr>
              <a:t>r</a:t>
            </a:r>
            <a:r>
              <a:rPr dirty="0" sz="1200" spc="0">
                <a:latin typeface="Segoe UI"/>
                <a:cs typeface="Segoe UI"/>
              </a:rPr>
              <a:t>n</a:t>
            </a:r>
            <a:r>
              <a:rPr dirty="0" sz="1200">
                <a:latin typeface="Segoe UI"/>
                <a:cs typeface="Segoe UI"/>
              </a:rPr>
              <a:t>ational	b</a:t>
            </a:r>
            <a:r>
              <a:rPr dirty="0" sz="1200" spc="0">
                <a:latin typeface="Segoe UI"/>
                <a:cs typeface="Segoe UI"/>
              </a:rPr>
              <a:t>u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 spc="-5">
                <a:latin typeface="Segoe UI"/>
                <a:cs typeface="Segoe UI"/>
              </a:rPr>
              <a:t>ine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s	co</a:t>
            </a:r>
            <a:r>
              <a:rPr dirty="0" sz="1200" spc="0">
                <a:latin typeface="Segoe UI"/>
                <a:cs typeface="Segoe UI"/>
              </a:rPr>
              <a:t>n</a:t>
            </a:r>
            <a:r>
              <a:rPr dirty="0" sz="1200" spc="-10">
                <a:latin typeface="Segoe UI"/>
                <a:cs typeface="Segoe UI"/>
              </a:rPr>
              <a:t>s</a:t>
            </a:r>
            <a:r>
              <a:rPr dirty="0" sz="1200">
                <a:latin typeface="Segoe UI"/>
                <a:cs typeface="Segoe UI"/>
              </a:rPr>
              <a:t>u</a:t>
            </a:r>
            <a:r>
              <a:rPr dirty="0" sz="1200" spc="-5">
                <a:latin typeface="Segoe UI"/>
                <a:cs typeface="Segoe UI"/>
              </a:rPr>
              <a:t>ltin</a:t>
            </a:r>
            <a:r>
              <a:rPr dirty="0" sz="1200">
                <a:latin typeface="Segoe UI"/>
                <a:cs typeface="Segoe UI"/>
              </a:rPr>
              <a:t>g	f</a:t>
            </a:r>
            <a:r>
              <a:rPr dirty="0" sz="1200" spc="-10">
                <a:latin typeface="Segoe UI"/>
                <a:cs typeface="Segoe UI"/>
              </a:rPr>
              <a:t>i</a:t>
            </a:r>
            <a:r>
              <a:rPr dirty="0" sz="1200">
                <a:latin typeface="Segoe UI"/>
                <a:cs typeface="Segoe UI"/>
              </a:rPr>
              <a:t>rm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HCSIS</dc:creator>
  <dcterms:created xsi:type="dcterms:W3CDTF">2019-08-19T03:17:21Z</dcterms:created>
  <dcterms:modified xsi:type="dcterms:W3CDTF">2019-08-19T03:17:21Z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2019-07-25T00:00:00Z</vt:filetime>
  </property>
  <property fmtid="{D5CDD505-2E9C-101B-9397-08002B2CF9AE}" pid="3" name="Creator">
    <vt:lpwstr>Microsoft Office Word 2007</vt:lpwstr>
  </property>
  <property fmtid="{D5CDD505-2E9C-101B-9397-08002B2CF9AE}" pid="4" name="LastSaved">
    <vt:filetime>2019-08-19T00:00:00Z</vt:filetime>
  </property>
</Properties>
</file>