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docProps/app.xml" ContentType="application/vnd.openxmlformats-officedocument.extended-properties+xml"/>
  <Override PartName="/docProps/core.xml" ContentType="application/vnd.openxmlformats-package.core-propertie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Default Extension="jpg" ContentType="image/jpg"/>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Lst>
  <p:sldSz cx="5334000" cy="7562850"/>
  <p:notesSz cx="5334000" cy="7562850"/>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36" y="-84"/>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viewProps" Target="viewProps.xml"/><Relationship Id="rId4" Type="http://schemas.openxmlformats.org/officeDocument/2006/relationships/presProps" Target="presProps.xml"/><Relationship Id="rId5" Type="http://schemas.openxmlformats.org/officeDocument/2006/relationships/tableStyles" Target="tableStyles.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slide" Target="slides/slide24.xml"/><Relationship Id="rId30" Type="http://schemas.openxmlformats.org/officeDocument/2006/relationships/slide" Target="slides/slide25.xml"/><Relationship Id="rId31" Type="http://schemas.openxmlformats.org/officeDocument/2006/relationships/slide" Target="slides/slide26.xml"/><Relationship Id="rId32" Type="http://schemas.openxmlformats.org/officeDocument/2006/relationships/slide" Target="slides/slide27.xml"/><Relationship Id="rId33"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obj">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00050" y="2344483"/>
            <a:ext cx="4533900" cy="1588198"/>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800100" y="4235196"/>
            <a:ext cx="3733800" cy="1890712"/>
          </a:xfrm>
          <a:prstGeom prst="rect">
            <a:avLst/>
          </a:prstGeom>
        </p:spPr>
        <p:txBody>
          <a:bodyPr wrap="square" lIns="0" tIns="0" rIns="0" bIns="0">
            <a:spAutoFit/>
          </a:bodyPr>
          <a:lstStyle>
            <a:lvl1pPr>
              <a:defRPr/>
            </a:lvl1pPr>
          </a:lstStyle>
          <a:p/>
        </p:txBody>
      </p:sp>
      <p:sp>
        <p:nvSpPr>
          <p:cNvPr id="4" name="Holder 4"/>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defRPr sz="1200" b="0" i="0">
                <a:solidFill>
                  <a:schemeClr val="tx1"/>
                </a:solidFill>
                <a:latin typeface="宋体"/>
                <a:cs typeface="宋体"/>
              </a:defRPr>
            </a:lvl1pPr>
          </a:lstStyle>
          <a:p>
            <a:pPr marL="25400">
              <a:lnSpc>
                <a:spcPts val="1370"/>
              </a:lnSpc>
            </a:pPr>
            <a:fld id="{81D60167-4931-47E6-BA6A-407CBD079E47}" type="slidenum">
              <a:rPr dirty="0"/>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700" b="1" i="0">
                <a:solidFill>
                  <a:schemeClr val="tx1"/>
                </a:solidFill>
                <a:latin typeface="Microsoft JhengHei UI"/>
                <a:cs typeface="Microsoft JhengHei UI"/>
              </a:defRPr>
            </a:lvl1pPr>
          </a:lstStyle>
          <a:p/>
        </p:txBody>
      </p:sp>
      <p:sp>
        <p:nvSpPr>
          <p:cNvPr id="3" name="Holder 3"/>
          <p:cNvSpPr>
            <a:spLocks noGrp="1"/>
          </p:cNvSpPr>
          <p:nvPr>
            <p:ph type="body" idx="1"/>
          </p:nvPr>
        </p:nvSpPr>
        <p:spPr/>
        <p:txBody>
          <a:bodyPr lIns="0" tIns="0" rIns="0" bIns="0"/>
          <a:lstStyle>
            <a:lvl1pPr>
              <a:defRPr/>
            </a:lvl1pPr>
          </a:lstStyle>
          <a:p/>
        </p:txBody>
      </p:sp>
      <p:sp>
        <p:nvSpPr>
          <p:cNvPr id="4" name="Holder 4"/>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defRPr sz="1200" b="0" i="0">
                <a:solidFill>
                  <a:schemeClr val="tx1"/>
                </a:solidFill>
                <a:latin typeface="宋体"/>
                <a:cs typeface="宋体"/>
              </a:defRPr>
            </a:lvl1pPr>
          </a:lstStyle>
          <a:p>
            <a:pPr marL="25400">
              <a:lnSpc>
                <a:spcPts val="1370"/>
              </a:lnSpc>
            </a:pPr>
            <a:fld id="{81D60167-4931-47E6-BA6A-407CBD079E47}" type="slidenum">
              <a:rPr dirty="0"/>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700" b="1" i="0">
                <a:solidFill>
                  <a:schemeClr val="tx1"/>
                </a:solidFill>
                <a:latin typeface="Microsoft JhengHei UI"/>
                <a:cs typeface="Microsoft JhengHei UI"/>
              </a:defRPr>
            </a:lvl1pPr>
          </a:lstStyle>
          <a:p/>
        </p:txBody>
      </p:sp>
      <p:sp>
        <p:nvSpPr>
          <p:cNvPr id="3" name="Holder 3"/>
          <p:cNvSpPr>
            <a:spLocks noGrp="1"/>
          </p:cNvSpPr>
          <p:nvPr>
            <p:ph idx="2" sz="half"/>
          </p:nvPr>
        </p:nvSpPr>
        <p:spPr>
          <a:xfrm>
            <a:off x="266700" y="1739455"/>
            <a:ext cx="2320290" cy="4991481"/>
          </a:xfrm>
          <a:prstGeom prst="rect">
            <a:avLst/>
          </a:prstGeom>
        </p:spPr>
        <p:txBody>
          <a:bodyPr wrap="square" lIns="0" tIns="0" rIns="0" bIns="0">
            <a:spAutoFit/>
          </a:bodyPr>
          <a:lstStyle>
            <a:lvl1pPr>
              <a:defRPr/>
            </a:lvl1pPr>
          </a:lstStyle>
          <a:p/>
        </p:txBody>
      </p:sp>
      <p:sp>
        <p:nvSpPr>
          <p:cNvPr id="4" name="Holder 4"/>
          <p:cNvSpPr>
            <a:spLocks noGrp="1"/>
          </p:cNvSpPr>
          <p:nvPr>
            <p:ph idx="3" sz="half"/>
          </p:nvPr>
        </p:nvSpPr>
        <p:spPr>
          <a:xfrm>
            <a:off x="2747010" y="1739455"/>
            <a:ext cx="2320290" cy="4991481"/>
          </a:xfrm>
          <a:prstGeom prst="rect">
            <a:avLst/>
          </a:prstGeom>
        </p:spPr>
        <p:txBody>
          <a:bodyPr wrap="square" lIns="0" tIns="0" rIns="0" bIns="0">
            <a:spAutoFit/>
          </a:bodyPr>
          <a:lstStyle>
            <a:lvl1pPr>
              <a:defRPr/>
            </a:lvl1pPr>
          </a:lstStyle>
          <a:p/>
        </p:txBody>
      </p:sp>
      <p:sp>
        <p:nvSpPr>
          <p:cNvPr id="5" name="Holder 5"/>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7" name="Holder 7"/>
          <p:cNvSpPr>
            <a:spLocks noGrp="1"/>
          </p:cNvSpPr>
          <p:nvPr>
            <p:ph type="sldNum" idx="7" sz="quarter"/>
          </p:nvPr>
        </p:nvSpPr>
        <p:spPr/>
        <p:txBody>
          <a:bodyPr lIns="0" tIns="0" rIns="0" bIns="0"/>
          <a:lstStyle>
            <a:lvl1pPr>
              <a:defRPr sz="1200" b="0" i="0">
                <a:solidFill>
                  <a:schemeClr val="tx1"/>
                </a:solidFill>
                <a:latin typeface="宋体"/>
                <a:cs typeface="宋体"/>
              </a:defRPr>
            </a:lvl1pPr>
          </a:lstStyle>
          <a:p>
            <a:pPr marL="25400">
              <a:lnSpc>
                <a:spcPts val="1370"/>
              </a:lnSpc>
            </a:pPr>
            <a:fld id="{81D60167-4931-47E6-BA6A-407CBD079E47}" type="slidenum">
              <a:rPr dirty="0"/>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700" b="1" i="0">
                <a:solidFill>
                  <a:schemeClr val="tx1"/>
                </a:solidFill>
                <a:latin typeface="Microsoft JhengHei UI"/>
                <a:cs typeface="Microsoft JhengHei UI"/>
              </a:defRPr>
            </a:lvl1pPr>
          </a:lstStyle>
          <a:p/>
        </p:txBody>
      </p:sp>
      <p:sp>
        <p:nvSpPr>
          <p:cNvPr id="3" name="Holder 3"/>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5" name="Holder 5"/>
          <p:cNvSpPr>
            <a:spLocks noGrp="1"/>
          </p:cNvSpPr>
          <p:nvPr>
            <p:ph type="sldNum" idx="7" sz="quarter"/>
          </p:nvPr>
        </p:nvSpPr>
        <p:spPr/>
        <p:txBody>
          <a:bodyPr lIns="0" tIns="0" rIns="0" bIns="0"/>
          <a:lstStyle>
            <a:lvl1pPr>
              <a:defRPr sz="1200" b="0" i="0">
                <a:solidFill>
                  <a:schemeClr val="tx1"/>
                </a:solidFill>
                <a:latin typeface="宋体"/>
                <a:cs typeface="宋体"/>
              </a:defRPr>
            </a:lvl1pPr>
          </a:lstStyle>
          <a:p>
            <a:pPr marL="25400">
              <a:lnSpc>
                <a:spcPts val="1370"/>
              </a:lnSpc>
            </a:pPr>
            <a:fld id="{81D60167-4931-47E6-BA6A-407CBD079E47}" type="slidenum">
              <a:rPr dirty="0"/>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obj">
  <p:cSld name="Blank">
    <p:spTree>
      <p:nvGrpSpPr>
        <p:cNvPr id="1" name=""/>
        <p:cNvGrpSpPr/>
        <p:nvPr/>
      </p:nvGrpSpPr>
      <p:grpSpPr>
        <a:xfrm>
          <a:off x="0" y="0"/>
          <a:ext cx="0" cy="0"/>
          <a:chOff x="0" y="0"/>
          <a:chExt cx="0" cy="0"/>
        </a:xfrm>
      </p:grpSpPr>
      <p:sp>
        <p:nvSpPr>
          <p:cNvPr id="2" name="Holder 2"/>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4" name="Holder 4"/>
          <p:cNvSpPr>
            <a:spLocks noGrp="1"/>
          </p:cNvSpPr>
          <p:nvPr>
            <p:ph type="sldNum" idx="7" sz="quarter"/>
          </p:nvPr>
        </p:nvSpPr>
        <p:spPr/>
        <p:txBody>
          <a:bodyPr lIns="0" tIns="0" rIns="0" bIns="0"/>
          <a:lstStyle>
            <a:lvl1pPr>
              <a:defRPr sz="1200" b="0" i="0">
                <a:solidFill>
                  <a:schemeClr val="tx1"/>
                </a:solidFill>
                <a:latin typeface="宋体"/>
                <a:cs typeface="宋体"/>
              </a:defRPr>
            </a:lvl1pPr>
          </a:lstStyle>
          <a:p>
            <a:pPr marL="25400">
              <a:lnSpc>
                <a:spcPts val="1370"/>
              </a:lnSpc>
            </a:pPr>
            <a:fld id="{81D60167-4931-47E6-BA6A-407CBD079E47}" type="slidenum">
              <a:rPr dirty="0"/>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239596" y="517382"/>
            <a:ext cx="2854807" cy="283209"/>
          </a:xfrm>
          <a:prstGeom prst="rect">
            <a:avLst/>
          </a:prstGeom>
        </p:spPr>
        <p:txBody>
          <a:bodyPr wrap="square" lIns="0" tIns="0" rIns="0" bIns="0">
            <a:spAutoFit/>
          </a:bodyPr>
          <a:lstStyle>
            <a:lvl1pPr>
              <a:defRPr sz="1700" b="1" i="0">
                <a:solidFill>
                  <a:schemeClr val="tx1"/>
                </a:solidFill>
                <a:latin typeface="Microsoft JhengHei UI"/>
                <a:cs typeface="Microsoft JhengHei UI"/>
              </a:defRPr>
            </a:lvl1pPr>
          </a:lstStyle>
          <a:p/>
        </p:txBody>
      </p:sp>
      <p:sp>
        <p:nvSpPr>
          <p:cNvPr id="3" name="Holder 3"/>
          <p:cNvSpPr>
            <a:spLocks noGrp="1"/>
          </p:cNvSpPr>
          <p:nvPr>
            <p:ph type="body" idx="1"/>
          </p:nvPr>
        </p:nvSpPr>
        <p:spPr>
          <a:xfrm>
            <a:off x="266700" y="1739455"/>
            <a:ext cx="4800600" cy="4991481"/>
          </a:xfrm>
          <a:prstGeom prst="rect">
            <a:avLst/>
          </a:prstGeom>
        </p:spPr>
        <p:txBody>
          <a:bodyPr wrap="square" lIns="0" tIns="0" rIns="0" bIns="0">
            <a:spAutoFit/>
          </a:bodyPr>
          <a:lstStyle>
            <a:lvl1pPr>
              <a:defRPr/>
            </a:lvl1pPr>
          </a:lstStyle>
          <a:p/>
        </p:txBody>
      </p:sp>
      <p:sp>
        <p:nvSpPr>
          <p:cNvPr id="4" name="Holder 4"/>
          <p:cNvSpPr>
            <a:spLocks noGrp="1"/>
          </p:cNvSpPr>
          <p:nvPr>
            <p:ph type="ftr" idx="5" sz="quarter"/>
          </p:nvPr>
        </p:nvSpPr>
        <p:spPr>
          <a:xfrm>
            <a:off x="1813560" y="7033450"/>
            <a:ext cx="1706880" cy="378142"/>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idx="6" sz="half"/>
          </p:nvPr>
        </p:nvSpPr>
        <p:spPr>
          <a:xfrm>
            <a:off x="266700" y="7033450"/>
            <a:ext cx="1226820"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a:xfrm>
            <a:off x="2562399" y="7024254"/>
            <a:ext cx="203200" cy="199390"/>
          </a:xfrm>
          <a:prstGeom prst="rect">
            <a:avLst/>
          </a:prstGeom>
        </p:spPr>
        <p:txBody>
          <a:bodyPr wrap="square" lIns="0" tIns="0" rIns="0" bIns="0">
            <a:spAutoFit/>
          </a:bodyPr>
          <a:lstStyle>
            <a:lvl1pPr>
              <a:defRPr sz="1200" b="0" i="0">
                <a:solidFill>
                  <a:schemeClr val="tx1"/>
                </a:solidFill>
                <a:latin typeface="宋体"/>
                <a:cs typeface="宋体"/>
              </a:defRPr>
            </a:lvl1pPr>
          </a:lstStyle>
          <a:p>
            <a:pPr marL="25400">
              <a:lnSpc>
                <a:spcPts val="1370"/>
              </a:lnSpc>
            </a:pPr>
            <a:fld id="{81D60167-4931-47E6-BA6A-407CBD079E47}" type="slidenum">
              <a:rPr dirty="0"/>
              <a:t>#</a:t>
            </a:fld>
          </a:p>
        </p:txBody>
      </p:sp>
    </p:spTree>
  </p:cSld>
  <p:clrMap folHlink="folHlink" hlink="hlink" accent1="accent1" accent2="accent2" accent3="accent3" accent4="accent4" accent5="accent5" accent6="accent6" tx2="dk2" bg2="lt2" tx1="dk1" bg1="lt1"/>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philaurant@126.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2"/>
            <a:ext cx="5328285" cy="7560309"/>
          </a:xfrm>
          <a:custGeom>
            <a:avLst/>
            <a:gdLst/>
            <a:ahLst/>
            <a:cxnLst/>
            <a:rect l="l" t="t" r="r" b="b"/>
            <a:pathLst>
              <a:path w="5328285" h="7560309">
                <a:moveTo>
                  <a:pt x="0" y="7559992"/>
                </a:moveTo>
                <a:lnTo>
                  <a:pt x="5327992" y="7559992"/>
                </a:lnTo>
                <a:lnTo>
                  <a:pt x="5327992" y="0"/>
                </a:lnTo>
                <a:lnTo>
                  <a:pt x="0" y="0"/>
                </a:lnTo>
                <a:lnTo>
                  <a:pt x="0" y="7559992"/>
                </a:lnTo>
                <a:close/>
              </a:path>
            </a:pathLst>
          </a:custGeom>
          <a:solidFill>
            <a:srgbClr val="FF0000"/>
          </a:solidFill>
        </p:spPr>
        <p:txBody>
          <a:bodyPr wrap="square" lIns="0" tIns="0" rIns="0" bIns="0" rtlCol="0"/>
          <a:lstStyle/>
          <a:p/>
        </p:txBody>
      </p:sp>
      <p:sp>
        <p:nvSpPr>
          <p:cNvPr id="3" name="object 3"/>
          <p:cNvSpPr/>
          <p:nvPr/>
        </p:nvSpPr>
        <p:spPr>
          <a:xfrm>
            <a:off x="0" y="12"/>
            <a:ext cx="5328285" cy="7560309"/>
          </a:xfrm>
          <a:custGeom>
            <a:avLst/>
            <a:gdLst/>
            <a:ahLst/>
            <a:cxnLst/>
            <a:rect l="l" t="t" r="r" b="b"/>
            <a:pathLst>
              <a:path w="5328285" h="7560309">
                <a:moveTo>
                  <a:pt x="5327992" y="7559992"/>
                </a:moveTo>
                <a:lnTo>
                  <a:pt x="0" y="7559992"/>
                </a:lnTo>
                <a:lnTo>
                  <a:pt x="0" y="0"/>
                </a:lnTo>
                <a:lnTo>
                  <a:pt x="5327992" y="0"/>
                </a:lnTo>
                <a:lnTo>
                  <a:pt x="5327992" y="7559992"/>
                </a:lnTo>
                <a:close/>
              </a:path>
            </a:pathLst>
          </a:custGeom>
          <a:ln w="12700">
            <a:solidFill>
              <a:srgbClr val="000000"/>
            </a:solidFill>
          </a:ln>
        </p:spPr>
        <p:txBody>
          <a:bodyPr wrap="square" lIns="0" tIns="0" rIns="0" bIns="0" rtlCol="0"/>
          <a:lstStyle/>
          <a:p/>
        </p:txBody>
      </p:sp>
      <p:sp>
        <p:nvSpPr>
          <p:cNvPr id="4" name="object 4"/>
          <p:cNvSpPr/>
          <p:nvPr/>
        </p:nvSpPr>
        <p:spPr>
          <a:xfrm>
            <a:off x="306603" y="458698"/>
            <a:ext cx="1477702" cy="1442687"/>
          </a:xfrm>
          <a:prstGeom prst="rect">
            <a:avLst/>
          </a:prstGeom>
          <a:blipFill>
            <a:blip r:embed="rId2" cstate="print"/>
            <a:stretch>
              <a:fillRect/>
            </a:stretch>
          </a:blipFill>
        </p:spPr>
        <p:txBody>
          <a:bodyPr wrap="square" lIns="0" tIns="0" rIns="0" bIns="0" rtlCol="0"/>
          <a:lstStyle/>
          <a:p/>
        </p:txBody>
      </p:sp>
      <p:sp>
        <p:nvSpPr>
          <p:cNvPr id="5" name="object 5"/>
          <p:cNvSpPr txBox="1"/>
          <p:nvPr/>
        </p:nvSpPr>
        <p:spPr>
          <a:xfrm>
            <a:off x="2224834" y="3474772"/>
            <a:ext cx="2732405" cy="2113280"/>
          </a:xfrm>
          <a:prstGeom prst="rect">
            <a:avLst/>
          </a:prstGeom>
        </p:spPr>
        <p:txBody>
          <a:bodyPr wrap="square" lIns="0" tIns="43180" rIns="0" bIns="0" rtlCol="0" vert="horz">
            <a:spAutoFit/>
          </a:bodyPr>
          <a:lstStyle/>
          <a:p>
            <a:pPr marL="12700" marR="799465" indent="1048385">
              <a:lnSpc>
                <a:spcPts val="3950"/>
              </a:lnSpc>
              <a:spcBef>
                <a:spcPts val="340"/>
              </a:spcBef>
            </a:pPr>
            <a:r>
              <a:rPr dirty="0" sz="3400">
                <a:solidFill>
                  <a:srgbClr val="FFFFFF"/>
                </a:solidFill>
                <a:latin typeface="华文隶书"/>
                <a:cs typeface="华文隶书"/>
              </a:rPr>
              <a:t>未来 是一个</a:t>
            </a:r>
            <a:endParaRPr sz="3400">
              <a:latin typeface="华文隶书"/>
              <a:cs typeface="华文隶书"/>
            </a:endParaRPr>
          </a:p>
          <a:p>
            <a:pPr marL="12700" marR="5080" indent="547370">
              <a:lnSpc>
                <a:spcPts val="3940"/>
              </a:lnSpc>
              <a:spcBef>
                <a:spcPts val="520"/>
              </a:spcBef>
            </a:pPr>
            <a:r>
              <a:rPr dirty="0" sz="3400">
                <a:solidFill>
                  <a:srgbClr val="FFFFFF"/>
                </a:solidFill>
                <a:latin typeface="华文隶书"/>
                <a:cs typeface="华文隶书"/>
              </a:rPr>
              <a:t>哲学的时代 吗？</a:t>
            </a:r>
            <a:endParaRPr sz="3400">
              <a:latin typeface="华文隶书"/>
              <a:cs typeface="华文隶书"/>
            </a:endParaRPr>
          </a:p>
        </p:txBody>
      </p:sp>
      <p:sp>
        <p:nvSpPr>
          <p:cNvPr id="6" name="object 6"/>
          <p:cNvSpPr txBox="1"/>
          <p:nvPr/>
        </p:nvSpPr>
        <p:spPr>
          <a:xfrm>
            <a:off x="3273244" y="6333599"/>
            <a:ext cx="882650" cy="254000"/>
          </a:xfrm>
          <a:prstGeom prst="rect">
            <a:avLst/>
          </a:prstGeom>
        </p:spPr>
        <p:txBody>
          <a:bodyPr wrap="square" lIns="0" tIns="12700" rIns="0" bIns="0" rtlCol="0" vert="horz">
            <a:spAutoFit/>
          </a:bodyPr>
          <a:lstStyle/>
          <a:p>
            <a:pPr marL="12700">
              <a:lnSpc>
                <a:spcPct val="100000"/>
              </a:lnSpc>
              <a:spcBef>
                <a:spcPts val="100"/>
              </a:spcBef>
            </a:pPr>
            <a:r>
              <a:rPr dirty="0" sz="1500">
                <a:solidFill>
                  <a:srgbClr val="FFFFFF"/>
                </a:solidFill>
                <a:latin typeface="黑体"/>
                <a:cs typeface="黑体"/>
              </a:rPr>
              <a:t>张永阔/述</a:t>
            </a:r>
            <a:endParaRPr sz="1500">
              <a:latin typeface="黑体"/>
              <a:cs typeface="黑体"/>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7486" y="508431"/>
            <a:ext cx="4336415" cy="6379210"/>
          </a:xfrm>
          <a:prstGeom prst="rect">
            <a:avLst/>
          </a:prstGeom>
        </p:spPr>
        <p:txBody>
          <a:bodyPr wrap="square" lIns="0" tIns="14604" rIns="0" bIns="0" rtlCol="0" vert="horz">
            <a:spAutoFit/>
          </a:bodyPr>
          <a:lstStyle/>
          <a:p>
            <a:pPr marL="262890">
              <a:lnSpc>
                <a:spcPct val="100000"/>
              </a:lnSpc>
              <a:spcBef>
                <a:spcPts val="114"/>
              </a:spcBef>
            </a:pPr>
            <a:r>
              <a:rPr dirty="0" sz="900" spc="-110">
                <a:latin typeface="Arial Unicode MS"/>
                <a:cs typeface="Arial Unicode MS"/>
              </a:rPr>
              <a:t>相信任何⼀一个哲学⼈人的感觉都不不是仅仅于此</a:t>
            </a:r>
            <a:r>
              <a:rPr dirty="0" sz="900" spc="-10">
                <a:latin typeface="Arial Unicode MS"/>
                <a:cs typeface="Arial Unicode MS"/>
              </a:rPr>
              <a:t> </a:t>
            </a:r>
            <a:r>
              <a:rPr dirty="0" sz="900" spc="-100">
                <a:latin typeface="Arial Unicode MS"/>
                <a:cs typeface="Arial Unicode MS"/>
              </a:rPr>
              <a:t>但⼜又苦于说不不出来（当时有点激</a:t>
            </a:r>
            <a:endParaRPr sz="900">
              <a:latin typeface="Arial Unicode MS"/>
              <a:cs typeface="Arial Unicode MS"/>
            </a:endParaRPr>
          </a:p>
          <a:p>
            <a:pPr marL="12700">
              <a:lnSpc>
                <a:spcPct val="100000"/>
              </a:lnSpc>
              <a:spcBef>
                <a:spcPts val="895"/>
              </a:spcBef>
            </a:pPr>
            <a:r>
              <a:rPr dirty="0" sz="900" spc="10">
                <a:latin typeface="Arial Unicode MS"/>
                <a:cs typeface="Arial Unicode MS"/>
              </a:rPr>
              <a:t>动，编者注）</a:t>
            </a:r>
            <a:endParaRPr sz="900">
              <a:latin typeface="Arial Unicode MS"/>
              <a:cs typeface="Arial Unicode MS"/>
            </a:endParaRPr>
          </a:p>
          <a:p>
            <a:pPr>
              <a:lnSpc>
                <a:spcPct val="100000"/>
              </a:lnSpc>
            </a:pPr>
            <a:endParaRPr sz="1100">
              <a:latin typeface="Times New Roman"/>
              <a:cs typeface="Times New Roman"/>
            </a:endParaRPr>
          </a:p>
          <a:p>
            <a:pPr>
              <a:lnSpc>
                <a:spcPct val="100000"/>
              </a:lnSpc>
              <a:spcBef>
                <a:spcPts val="15"/>
              </a:spcBef>
            </a:pPr>
            <a:endParaRPr sz="950">
              <a:latin typeface="Times New Roman"/>
              <a:cs typeface="Times New Roman"/>
            </a:endParaRPr>
          </a:p>
          <a:p>
            <a:pPr marL="262890">
              <a:lnSpc>
                <a:spcPct val="100000"/>
              </a:lnSpc>
            </a:pPr>
            <a:r>
              <a:rPr dirty="0" sz="900" spc="10">
                <a:latin typeface="Arial Unicode MS"/>
                <a:cs typeface="Arial Unicode MS"/>
              </a:rPr>
              <a:t>那</a:t>
            </a:r>
            <a:r>
              <a:rPr dirty="0" sz="900" spc="-5">
                <a:latin typeface="Arial Unicode MS"/>
                <a:cs typeface="Arial Unicode MS"/>
              </a:rPr>
              <a:t> </a:t>
            </a:r>
            <a:r>
              <a:rPr dirty="0" sz="900" spc="10">
                <a:latin typeface="Arial Unicode MS"/>
                <a:cs typeface="Arial Unicode MS"/>
              </a:rPr>
              <a:t>我来说吧，（当时有点激动，编者注）</a:t>
            </a:r>
            <a:endParaRPr sz="900">
              <a:latin typeface="Arial Unicode MS"/>
              <a:cs typeface="Arial Unicode MS"/>
            </a:endParaRPr>
          </a:p>
          <a:p>
            <a:pPr>
              <a:lnSpc>
                <a:spcPct val="100000"/>
              </a:lnSpc>
              <a:spcBef>
                <a:spcPts val="10"/>
              </a:spcBef>
            </a:pPr>
            <a:endParaRPr sz="1400">
              <a:latin typeface="Times New Roman"/>
              <a:cs typeface="Times New Roman"/>
            </a:endParaRPr>
          </a:p>
          <a:p>
            <a:pPr marL="12700" marR="43815" indent="250190">
              <a:lnSpc>
                <a:spcPct val="176200"/>
              </a:lnSpc>
            </a:pPr>
            <a:r>
              <a:rPr dirty="0" sz="900" spc="-100">
                <a:latin typeface="Arial Unicode MS"/>
                <a:cs typeface="Arial Unicode MS"/>
              </a:rPr>
              <a:t>餐厅代表的是⼀一种物质性的东⻄西</a:t>
            </a:r>
            <a:r>
              <a:rPr dirty="0" sz="900" spc="-15">
                <a:latin typeface="Arial Unicode MS"/>
                <a:cs typeface="Arial Unicode MS"/>
              </a:rPr>
              <a:t> </a:t>
            </a:r>
            <a:r>
              <a:rPr dirty="0" sz="900" spc="-130">
                <a:latin typeface="Arial Unicode MS"/>
                <a:cs typeface="Arial Unicode MS"/>
              </a:rPr>
              <a:t>⽽而这些物质还更更包括⼀一切外在的形式</a:t>
            </a:r>
            <a:r>
              <a:rPr dirty="0" sz="900" spc="-15">
                <a:latin typeface="Arial Unicode MS"/>
                <a:cs typeface="Arial Unicode MS"/>
              </a:rPr>
              <a:t> </a:t>
            </a:r>
            <a:r>
              <a:rPr dirty="0" sz="900" spc="-170">
                <a:latin typeface="Arial Unicode MS"/>
                <a:cs typeface="Arial Unicode MS"/>
              </a:rPr>
              <a:t>⽐比如权威 </a:t>
            </a:r>
            <a:r>
              <a:rPr dirty="0" sz="900" spc="-140">
                <a:latin typeface="Arial Unicode MS"/>
                <a:cs typeface="Arial Unicode MS"/>
              </a:rPr>
              <a:t>地位⾦金金钱外貌等等等等</a:t>
            </a:r>
            <a:endParaRPr sz="900">
              <a:latin typeface="Arial Unicode MS"/>
              <a:cs typeface="Arial Unicode MS"/>
            </a:endParaRPr>
          </a:p>
          <a:p>
            <a:pPr marL="262890">
              <a:lnSpc>
                <a:spcPct val="100000"/>
              </a:lnSpc>
              <a:spcBef>
                <a:spcPts val="825"/>
              </a:spcBef>
            </a:pPr>
            <a:r>
              <a:rPr dirty="0" sz="900" spc="-35">
                <a:latin typeface="Arial Unicode MS"/>
                <a:cs typeface="Arial Unicode MS"/>
              </a:rPr>
              <a:t>那么哲学呢？代表的是对上⾯面那些的反抗</a:t>
            </a:r>
            <a:r>
              <a:rPr dirty="0" sz="900" spc="-5">
                <a:latin typeface="Arial Unicode MS"/>
                <a:cs typeface="Arial Unicode MS"/>
              </a:rPr>
              <a:t> </a:t>
            </a:r>
            <a:r>
              <a:rPr dirty="0" sz="900" spc="10">
                <a:latin typeface="Arial Unicode MS"/>
                <a:cs typeface="Arial Unicode MS"/>
              </a:rPr>
              <a:t>顺从</a:t>
            </a:r>
            <a:r>
              <a:rPr dirty="0" sz="900" spc="-5">
                <a:latin typeface="Arial Unicode MS"/>
                <a:cs typeface="Arial Unicode MS"/>
              </a:rPr>
              <a:t> </a:t>
            </a:r>
            <a:r>
              <a:rPr dirty="0" sz="900" spc="-114">
                <a:latin typeface="Arial Unicode MS"/>
                <a:cs typeface="Arial Unicode MS"/>
              </a:rPr>
              <a:t>或者说是独⽴立</a:t>
            </a:r>
            <a:endParaRPr sz="900">
              <a:latin typeface="Arial Unicode MS"/>
              <a:cs typeface="Arial Unicode MS"/>
            </a:endParaRPr>
          </a:p>
          <a:p>
            <a:pPr>
              <a:lnSpc>
                <a:spcPct val="100000"/>
              </a:lnSpc>
              <a:spcBef>
                <a:spcPts val="10"/>
              </a:spcBef>
            </a:pPr>
            <a:endParaRPr sz="1400">
              <a:latin typeface="Times New Roman"/>
              <a:cs typeface="Times New Roman"/>
            </a:endParaRPr>
          </a:p>
          <a:p>
            <a:pPr marL="12700" marR="43815" indent="250190">
              <a:lnSpc>
                <a:spcPct val="176200"/>
              </a:lnSpc>
            </a:pPr>
            <a:r>
              <a:rPr dirty="0" sz="900" spc="-30">
                <a:latin typeface="Arial Unicode MS"/>
                <a:cs typeface="Arial Unicode MS"/>
              </a:rPr>
              <a:t>那么哲学餐厅呢？他的意义绝对不不是在于哲学</a:t>
            </a:r>
            <a:r>
              <a:rPr dirty="0" sz="900" spc="-15">
                <a:latin typeface="Arial Unicode MS"/>
                <a:cs typeface="Arial Unicode MS"/>
              </a:rPr>
              <a:t> </a:t>
            </a:r>
            <a:r>
              <a:rPr dirty="0" sz="900" spc="-114">
                <a:latin typeface="Arial Unicode MS"/>
                <a:cs typeface="Arial Unicode MS"/>
              </a:rPr>
              <a:t>不不是在于餐厅</a:t>
            </a:r>
            <a:r>
              <a:rPr dirty="0" sz="900" spc="-15">
                <a:latin typeface="Arial Unicode MS"/>
                <a:cs typeface="Arial Unicode MS"/>
              </a:rPr>
              <a:t> </a:t>
            </a:r>
            <a:r>
              <a:rPr dirty="0" sz="900" spc="-235">
                <a:latin typeface="Arial Unicode MS"/>
                <a:cs typeface="Arial Unicode MS"/>
              </a:rPr>
              <a:t>⽽而是在于每⼀一个⼈人 </a:t>
            </a:r>
            <a:r>
              <a:rPr dirty="0" sz="900" spc="-80">
                <a:latin typeface="Arial Unicode MS"/>
                <a:cs typeface="Arial Unicode MS"/>
              </a:rPr>
              <a:t>的⼆二元分裂化的现状</a:t>
            </a:r>
            <a:r>
              <a:rPr dirty="0" sz="900">
                <a:latin typeface="Arial Unicode MS"/>
                <a:cs typeface="Arial Unicode MS"/>
              </a:rPr>
              <a:t> </a:t>
            </a:r>
            <a:r>
              <a:rPr dirty="0" sz="900" spc="-320">
                <a:latin typeface="Arial Unicode MS"/>
                <a:cs typeface="Arial Unicode MS"/>
              </a:rPr>
              <a:t>⼀一⽅方⾯面⿎鼓吹思想</a:t>
            </a:r>
            <a:r>
              <a:rPr dirty="0" sz="900">
                <a:latin typeface="Arial Unicode MS"/>
                <a:cs typeface="Arial Unicode MS"/>
              </a:rPr>
              <a:t> </a:t>
            </a:r>
            <a:r>
              <a:rPr dirty="0" sz="900" spc="-195">
                <a:latin typeface="Arial Unicode MS"/>
                <a:cs typeface="Arial Unicode MS"/>
              </a:rPr>
              <a:t>另外⼀一⽅方⾯面⼜又被迫做着昧着良⼼心的事情</a:t>
            </a:r>
            <a:endParaRPr sz="900">
              <a:latin typeface="Arial Unicode MS"/>
              <a:cs typeface="Arial Unicode MS"/>
            </a:endParaRPr>
          </a:p>
          <a:p>
            <a:pPr marL="262890">
              <a:lnSpc>
                <a:spcPct val="100000"/>
              </a:lnSpc>
              <a:spcBef>
                <a:spcPts val="895"/>
              </a:spcBef>
            </a:pPr>
            <a:r>
              <a:rPr dirty="0" sz="900" spc="-110">
                <a:latin typeface="Arial Unicode MS"/>
                <a:cs typeface="Arial Unicode MS"/>
              </a:rPr>
              <a:t>哲学餐厅的意义就在于告诉这些⼈人你可以不不⽤用再被迫着⽣生活</a:t>
            </a:r>
            <a:r>
              <a:rPr dirty="0" sz="900" spc="5">
                <a:latin typeface="Arial Unicode MS"/>
                <a:cs typeface="Arial Unicode MS"/>
              </a:rPr>
              <a:t> </a:t>
            </a:r>
            <a:r>
              <a:rPr dirty="0" sz="900" spc="-260">
                <a:latin typeface="Arial Unicode MS"/>
                <a:cs typeface="Arial Unicode MS"/>
              </a:rPr>
              <a:t>这⾥里里是⼀一个希望</a:t>
            </a:r>
            <a:r>
              <a:rPr dirty="0" sz="900" spc="5">
                <a:latin typeface="Arial Unicode MS"/>
                <a:cs typeface="Arial Unicode MS"/>
              </a:rPr>
              <a:t> </a:t>
            </a:r>
            <a:r>
              <a:rPr dirty="0" sz="900" spc="10">
                <a:latin typeface="Arial Unicode MS"/>
                <a:cs typeface="Arial Unicode MS"/>
              </a:rPr>
              <a:t>是</a:t>
            </a:r>
            <a:endParaRPr sz="900">
              <a:latin typeface="Arial Unicode MS"/>
              <a:cs typeface="Arial Unicode MS"/>
            </a:endParaRPr>
          </a:p>
          <a:p>
            <a:pPr marL="262890" marR="197485" indent="-250825">
              <a:lnSpc>
                <a:spcPct val="176200"/>
              </a:lnSpc>
            </a:pPr>
            <a:r>
              <a:rPr dirty="0" sz="900" spc="-170">
                <a:latin typeface="Arial Unicode MS"/>
                <a:cs typeface="Arial Unicode MS"/>
              </a:rPr>
              <a:t>⼀一朵蓝花</a:t>
            </a:r>
            <a:r>
              <a:rPr dirty="0" sz="900" spc="-125">
                <a:latin typeface="Arial Unicode MS"/>
                <a:cs typeface="Arial Unicode MS"/>
              </a:rPr>
              <a:t> </a:t>
            </a:r>
            <a:r>
              <a:rPr dirty="0" sz="900" spc="-380">
                <a:latin typeface="Arial Unicode MS"/>
                <a:cs typeface="Arial Unicode MS"/>
              </a:rPr>
              <a:t>在这⼉儿⾥里里</a:t>
            </a:r>
            <a:r>
              <a:rPr dirty="0" sz="900" spc="5">
                <a:latin typeface="Arial Unicode MS"/>
                <a:cs typeface="Arial Unicode MS"/>
              </a:rPr>
              <a:t> </a:t>
            </a:r>
            <a:r>
              <a:rPr dirty="0" sz="900" spc="-65">
                <a:latin typeface="Arial Unicode MS"/>
                <a:cs typeface="Arial Unicode MS"/>
              </a:rPr>
              <a:t>思想和物质不不再是分裂的</a:t>
            </a:r>
            <a:r>
              <a:rPr dirty="0" sz="900" spc="5">
                <a:latin typeface="Arial Unicode MS"/>
                <a:cs typeface="Arial Unicode MS"/>
              </a:rPr>
              <a:t> </a:t>
            </a:r>
            <a:r>
              <a:rPr dirty="0" sz="900" spc="-215">
                <a:latin typeface="Arial Unicode MS"/>
                <a:cs typeface="Arial Unicode MS"/>
              </a:rPr>
              <a:t>⼆二者本是⼀一体</a:t>
            </a:r>
            <a:r>
              <a:rPr dirty="0" sz="900" spc="-200">
                <a:latin typeface="Arial Unicode MS"/>
                <a:cs typeface="Arial Unicode MS"/>
              </a:rPr>
              <a:t> </a:t>
            </a:r>
            <a:r>
              <a:rPr dirty="0" sz="900" spc="-80">
                <a:latin typeface="Arial Unicode MS"/>
                <a:cs typeface="Arial Unicode MS"/>
              </a:rPr>
              <a:t>你的⽣生活也当如此！  </a:t>
            </a:r>
            <a:r>
              <a:rPr dirty="0" sz="900" spc="-140">
                <a:latin typeface="Arial Unicode MS"/>
                <a:cs typeface="Arial Unicode MS"/>
              </a:rPr>
              <a:t>这，才叫做认识你⾃自⼰己</a:t>
            </a:r>
            <a:r>
              <a:rPr dirty="0" sz="900" spc="-114">
                <a:latin typeface="Arial Unicode MS"/>
                <a:cs typeface="Arial Unicode MS"/>
              </a:rPr>
              <a:t> </a:t>
            </a:r>
            <a:r>
              <a:rPr dirty="0" sz="900" spc="-170">
                <a:latin typeface="Arial Unicode MS"/>
                <a:cs typeface="Arial Unicode MS"/>
              </a:rPr>
              <a:t>才叫做做你⾃自⼰己！</a:t>
            </a:r>
            <a:endParaRPr sz="900">
              <a:latin typeface="Arial Unicode MS"/>
              <a:cs typeface="Arial Unicode MS"/>
            </a:endParaRPr>
          </a:p>
          <a:p>
            <a:pPr algn="r" marR="5080">
              <a:lnSpc>
                <a:spcPct val="100000"/>
              </a:lnSpc>
              <a:spcBef>
                <a:spcPts val="745"/>
              </a:spcBef>
            </a:pPr>
            <a:r>
              <a:rPr dirty="0" sz="900" spc="85">
                <a:latin typeface="Arial"/>
                <a:cs typeface="Arial"/>
              </a:rPr>
              <a:t>”</a:t>
            </a:r>
            <a:endParaRPr sz="900">
              <a:latin typeface="Arial"/>
              <a:cs typeface="Arial"/>
            </a:endParaRPr>
          </a:p>
          <a:p>
            <a:pPr marL="262890">
              <a:lnSpc>
                <a:spcPct val="100000"/>
              </a:lnSpc>
              <a:spcBef>
                <a:spcPts val="710"/>
              </a:spcBef>
            </a:pPr>
            <a:r>
              <a:rPr dirty="0" sz="950" spc="100">
                <a:latin typeface="Arial"/>
                <a:cs typeface="Arial"/>
              </a:rPr>
              <a:t>“</a:t>
            </a:r>
            <a:r>
              <a:rPr dirty="0" sz="950" spc="30">
                <a:latin typeface="Arial Unicode MS"/>
                <a:cs typeface="Arial Unicode MS"/>
              </a:rPr>
              <a:t>餐厅</a:t>
            </a:r>
            <a:r>
              <a:rPr dirty="0" sz="950" spc="100">
                <a:latin typeface="Arial"/>
                <a:cs typeface="Arial"/>
              </a:rPr>
              <a:t>”</a:t>
            </a:r>
            <a:r>
              <a:rPr dirty="0" sz="950" spc="-105">
                <a:latin typeface="Arial Unicode MS"/>
                <a:cs typeface="Arial Unicode MS"/>
              </a:rPr>
              <a:t>代表的是⼀一种物质性的东⻄西</a:t>
            </a:r>
            <a:r>
              <a:rPr dirty="0" sz="950" spc="-5">
                <a:latin typeface="Arial Unicode MS"/>
                <a:cs typeface="Arial Unicode MS"/>
              </a:rPr>
              <a:t> </a:t>
            </a:r>
            <a:r>
              <a:rPr dirty="0" sz="950" spc="-120">
                <a:latin typeface="Arial Unicode MS"/>
                <a:cs typeface="Arial Unicode MS"/>
              </a:rPr>
              <a:t>⽽而这些物质还更更包括⼀一切外在的形式</a:t>
            </a:r>
            <a:endParaRPr sz="950">
              <a:latin typeface="Arial Unicode MS"/>
              <a:cs typeface="Arial Unicode MS"/>
            </a:endParaRPr>
          </a:p>
          <a:p>
            <a:pPr marL="12700">
              <a:lnSpc>
                <a:spcPct val="100000"/>
              </a:lnSpc>
              <a:spcBef>
                <a:spcPts val="969"/>
              </a:spcBef>
            </a:pPr>
            <a:r>
              <a:rPr dirty="0" sz="950" spc="-140">
                <a:latin typeface="Arial Unicode MS"/>
                <a:cs typeface="Arial Unicode MS"/>
              </a:rPr>
              <a:t>⽐比如权威地位⾦金金钱外貌等等等等</a:t>
            </a:r>
            <a:endParaRPr sz="950">
              <a:latin typeface="Arial Unicode MS"/>
              <a:cs typeface="Arial Unicode MS"/>
            </a:endParaRPr>
          </a:p>
          <a:p>
            <a:pPr marL="262890">
              <a:lnSpc>
                <a:spcPct val="100000"/>
              </a:lnSpc>
              <a:spcBef>
                <a:spcPts val="975"/>
              </a:spcBef>
            </a:pPr>
            <a:r>
              <a:rPr dirty="0" sz="950" spc="100">
                <a:latin typeface="Arial"/>
                <a:cs typeface="Arial"/>
              </a:rPr>
              <a:t>“</a:t>
            </a:r>
            <a:r>
              <a:rPr dirty="0" sz="950" spc="30">
                <a:latin typeface="Arial Unicode MS"/>
                <a:cs typeface="Arial Unicode MS"/>
              </a:rPr>
              <a:t>哲学</a:t>
            </a:r>
            <a:r>
              <a:rPr dirty="0" sz="950" spc="100">
                <a:latin typeface="Arial"/>
                <a:cs typeface="Arial"/>
              </a:rPr>
              <a:t>”</a:t>
            </a:r>
            <a:r>
              <a:rPr dirty="0" sz="950" spc="-30">
                <a:latin typeface="Arial Unicode MS"/>
                <a:cs typeface="Arial Unicode MS"/>
              </a:rPr>
              <a:t>呢？代表的是对上⾯面那些的反抗</a:t>
            </a:r>
            <a:r>
              <a:rPr dirty="0" sz="950" spc="0">
                <a:latin typeface="Arial Unicode MS"/>
                <a:cs typeface="Arial Unicode MS"/>
              </a:rPr>
              <a:t> </a:t>
            </a:r>
            <a:r>
              <a:rPr dirty="0" sz="950" spc="30">
                <a:latin typeface="Arial Unicode MS"/>
                <a:cs typeface="Arial Unicode MS"/>
              </a:rPr>
              <a:t>顺从</a:t>
            </a:r>
            <a:r>
              <a:rPr dirty="0" sz="950" spc="0">
                <a:latin typeface="Arial Unicode MS"/>
                <a:cs typeface="Arial Unicode MS"/>
              </a:rPr>
              <a:t> </a:t>
            </a:r>
            <a:r>
              <a:rPr dirty="0" sz="950" spc="-105">
                <a:latin typeface="Arial Unicode MS"/>
                <a:cs typeface="Arial Unicode MS"/>
              </a:rPr>
              <a:t>或者说是独⽴立</a:t>
            </a:r>
            <a:endParaRPr sz="950">
              <a:latin typeface="Arial Unicode MS"/>
              <a:cs typeface="Arial Unicode MS"/>
            </a:endParaRPr>
          </a:p>
          <a:p>
            <a:pPr marL="12700" marR="40640" indent="250190">
              <a:lnSpc>
                <a:spcPts val="2180"/>
              </a:lnSpc>
              <a:spcBef>
                <a:spcPts val="185"/>
              </a:spcBef>
            </a:pPr>
            <a:r>
              <a:rPr dirty="0" sz="950" spc="100">
                <a:latin typeface="Arial"/>
                <a:cs typeface="Arial"/>
              </a:rPr>
              <a:t>“</a:t>
            </a:r>
            <a:r>
              <a:rPr dirty="0" sz="950" spc="30">
                <a:latin typeface="Arial Unicode MS"/>
                <a:cs typeface="Arial Unicode MS"/>
              </a:rPr>
              <a:t>哲学餐厅</a:t>
            </a:r>
            <a:r>
              <a:rPr dirty="0" sz="950" spc="100">
                <a:latin typeface="Arial"/>
                <a:cs typeface="Arial"/>
              </a:rPr>
              <a:t>”</a:t>
            </a:r>
            <a:r>
              <a:rPr dirty="0" sz="950" spc="-40">
                <a:latin typeface="Arial Unicode MS"/>
                <a:cs typeface="Arial Unicode MS"/>
              </a:rPr>
              <a:t>呢？他的意义绝对不不是在于</a:t>
            </a:r>
            <a:r>
              <a:rPr dirty="0" sz="950" spc="100">
                <a:latin typeface="Arial"/>
                <a:cs typeface="Arial"/>
              </a:rPr>
              <a:t>“</a:t>
            </a:r>
            <a:r>
              <a:rPr dirty="0" sz="950" spc="30">
                <a:latin typeface="Arial Unicode MS"/>
                <a:cs typeface="Arial Unicode MS"/>
              </a:rPr>
              <a:t>哲学</a:t>
            </a:r>
            <a:r>
              <a:rPr dirty="0" sz="950" spc="100">
                <a:latin typeface="Arial"/>
                <a:cs typeface="Arial"/>
              </a:rPr>
              <a:t>”</a:t>
            </a:r>
            <a:r>
              <a:rPr dirty="0" sz="950" spc="30">
                <a:latin typeface="Arial Unicode MS"/>
                <a:cs typeface="Arial Unicode MS"/>
              </a:rPr>
              <a:t>、</a:t>
            </a:r>
            <a:r>
              <a:rPr dirty="0" sz="950" spc="-10">
                <a:latin typeface="Arial Unicode MS"/>
                <a:cs typeface="Arial Unicode MS"/>
              </a:rPr>
              <a:t> </a:t>
            </a:r>
            <a:r>
              <a:rPr dirty="0" sz="950" spc="-165">
                <a:latin typeface="Arial Unicode MS"/>
                <a:cs typeface="Arial Unicode MS"/>
              </a:rPr>
              <a:t>不不是在于</a:t>
            </a:r>
            <a:r>
              <a:rPr dirty="0" sz="950" spc="100">
                <a:latin typeface="Arial"/>
                <a:cs typeface="Arial"/>
              </a:rPr>
              <a:t>“</a:t>
            </a:r>
            <a:r>
              <a:rPr dirty="0" sz="950" spc="30">
                <a:latin typeface="Arial Unicode MS"/>
                <a:cs typeface="Arial Unicode MS"/>
              </a:rPr>
              <a:t>餐厅</a:t>
            </a:r>
            <a:r>
              <a:rPr dirty="0" sz="950" spc="65">
                <a:latin typeface="Arial"/>
                <a:cs typeface="Arial"/>
              </a:rPr>
              <a:t>”</a:t>
            </a:r>
            <a:r>
              <a:rPr dirty="0" sz="950" spc="65">
                <a:latin typeface="Arial Unicode MS"/>
                <a:cs typeface="Arial Unicode MS"/>
              </a:rPr>
              <a:t>，</a:t>
            </a:r>
            <a:r>
              <a:rPr dirty="0" sz="950" spc="-10">
                <a:latin typeface="Arial Unicode MS"/>
                <a:cs typeface="Arial Unicode MS"/>
              </a:rPr>
              <a:t> </a:t>
            </a:r>
            <a:r>
              <a:rPr dirty="0" sz="950" spc="-210">
                <a:latin typeface="Arial Unicode MS"/>
                <a:cs typeface="Arial Unicode MS"/>
              </a:rPr>
              <a:t>⽽而是在 </a:t>
            </a:r>
            <a:r>
              <a:rPr dirty="0" sz="950" spc="-204">
                <a:latin typeface="Arial Unicode MS"/>
                <a:cs typeface="Arial Unicode MS"/>
              </a:rPr>
              <a:t>于⾯面临每⼀一个⼈人的⼆二元分裂化的现状的反抗：不不再⼀一⽅方⾯面⿎鼓吹思想，另外⼀一⽅方</a:t>
            </a:r>
            <a:endParaRPr sz="950">
              <a:latin typeface="Arial Unicode MS"/>
              <a:cs typeface="Arial Unicode MS"/>
            </a:endParaRPr>
          </a:p>
          <a:p>
            <a:pPr marL="12700">
              <a:lnSpc>
                <a:spcPct val="100000"/>
              </a:lnSpc>
              <a:spcBef>
                <a:spcPts val="730"/>
              </a:spcBef>
            </a:pPr>
            <a:r>
              <a:rPr dirty="0" sz="950" spc="-130">
                <a:latin typeface="Arial Unicode MS"/>
                <a:cs typeface="Arial Unicode MS"/>
              </a:rPr>
              <a:t>⾯面却⼜又被迫做着昧着良⼼心的事情。</a:t>
            </a:r>
            <a:endParaRPr sz="950">
              <a:latin typeface="Arial Unicode MS"/>
              <a:cs typeface="Arial Unicode MS"/>
            </a:endParaRPr>
          </a:p>
          <a:p>
            <a:pPr marL="12700" marR="73025" indent="250190">
              <a:lnSpc>
                <a:spcPct val="185500"/>
              </a:lnSpc>
            </a:pPr>
            <a:r>
              <a:rPr dirty="0" sz="950" spc="100">
                <a:latin typeface="Arial"/>
                <a:cs typeface="Arial"/>
              </a:rPr>
              <a:t>“</a:t>
            </a:r>
            <a:r>
              <a:rPr dirty="0" sz="950" spc="30">
                <a:latin typeface="Arial Unicode MS"/>
                <a:cs typeface="Arial Unicode MS"/>
              </a:rPr>
              <a:t>哲学餐厅</a:t>
            </a:r>
            <a:r>
              <a:rPr dirty="0" sz="950" spc="100">
                <a:latin typeface="Arial"/>
                <a:cs typeface="Arial"/>
              </a:rPr>
              <a:t>”</a:t>
            </a:r>
            <a:r>
              <a:rPr dirty="0" sz="950" spc="-170">
                <a:latin typeface="Arial Unicode MS"/>
                <a:cs typeface="Arial Unicode MS"/>
              </a:rPr>
              <a:t>的意义就在于告诉⼤大家可以不不⽤用再被迫着⽣生活，这⾥里里是⼀一个希 </a:t>
            </a:r>
            <a:r>
              <a:rPr dirty="0" sz="950" spc="-130">
                <a:latin typeface="Arial Unicode MS"/>
                <a:cs typeface="Arial Unicode MS"/>
              </a:rPr>
              <a:t>望，是⼀一朵</a:t>
            </a:r>
            <a:r>
              <a:rPr dirty="0" sz="950" spc="100">
                <a:latin typeface="Arial"/>
                <a:cs typeface="Arial"/>
              </a:rPr>
              <a:t>“</a:t>
            </a:r>
            <a:r>
              <a:rPr dirty="0" sz="950" spc="30">
                <a:latin typeface="Arial Unicode MS"/>
                <a:cs typeface="Arial Unicode MS"/>
              </a:rPr>
              <a:t>蓝花</a:t>
            </a:r>
            <a:r>
              <a:rPr dirty="0" sz="950" spc="100">
                <a:latin typeface="Arial"/>
                <a:cs typeface="Arial"/>
              </a:rPr>
              <a:t>”</a:t>
            </a:r>
            <a:r>
              <a:rPr dirty="0" sz="950" spc="-150">
                <a:latin typeface="Arial Unicode MS"/>
                <a:cs typeface="Arial Unicode MS"/>
              </a:rPr>
              <a:t>，在这⼉儿⾥里里，思想和物质不不再是分裂的。⼆二者本是⼀一体，你</a:t>
            </a:r>
            <a:endParaRPr sz="950">
              <a:latin typeface="Arial Unicode MS"/>
              <a:cs typeface="Arial Unicode MS"/>
            </a:endParaRPr>
          </a:p>
          <a:p>
            <a:pPr marL="12700">
              <a:lnSpc>
                <a:spcPct val="100000"/>
              </a:lnSpc>
              <a:spcBef>
                <a:spcPts val="1045"/>
              </a:spcBef>
            </a:pPr>
            <a:r>
              <a:rPr dirty="0" sz="950" spc="-75">
                <a:latin typeface="Arial Unicode MS"/>
                <a:cs typeface="Arial Unicode MS"/>
              </a:rPr>
              <a:t>的⽣生活也当如此！</a:t>
            </a:r>
            <a:endParaRPr sz="950">
              <a:latin typeface="Arial Unicode MS"/>
              <a:cs typeface="Arial Unicode MS"/>
            </a:endParaRPr>
          </a:p>
          <a:p>
            <a:pPr marL="12700" marR="54610" indent="250190">
              <a:lnSpc>
                <a:spcPct val="185500"/>
              </a:lnSpc>
            </a:pPr>
            <a:r>
              <a:rPr dirty="0" sz="950" spc="-75">
                <a:latin typeface="Arial Unicode MS"/>
                <a:cs typeface="Arial Unicode MS"/>
              </a:rPr>
              <a:t>或者，这才叫做认识你⾃自⼰己，才叫做做你⾃自⼰己，才是我们公司之为公司的 </a:t>
            </a:r>
            <a:r>
              <a:rPr dirty="0" sz="950" spc="-45">
                <a:latin typeface="Arial Unicode MS"/>
                <a:cs typeface="Arial Unicode MS"/>
              </a:rPr>
              <a:t>使命和担当，也是我们海海德格尔餐厅存在的意义和价值。路路途漫漫，不不仅仅需</a:t>
            </a:r>
            <a:endParaRPr sz="950">
              <a:latin typeface="Arial Unicode MS"/>
              <a:cs typeface="Arial Unicode M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7486" y="517383"/>
            <a:ext cx="4331970" cy="6108700"/>
          </a:xfrm>
          <a:prstGeom prst="rect">
            <a:avLst/>
          </a:prstGeom>
        </p:spPr>
        <p:txBody>
          <a:bodyPr wrap="square" lIns="0" tIns="17145" rIns="0" bIns="0" rtlCol="0" vert="horz">
            <a:spAutoFit/>
          </a:bodyPr>
          <a:lstStyle/>
          <a:p>
            <a:pPr marL="12700">
              <a:lnSpc>
                <a:spcPct val="100000"/>
              </a:lnSpc>
              <a:spcBef>
                <a:spcPts val="135"/>
              </a:spcBef>
            </a:pPr>
            <a:r>
              <a:rPr dirty="0" sz="950" spc="-45">
                <a:latin typeface="Arial Unicode MS"/>
                <a:cs typeface="Arial Unicode MS"/>
              </a:rPr>
              <a:t>要噱头，还需要真材实料料，更更需要哲学赋能，这是⼀一步艰难的跨越，跨过去才</a:t>
            </a:r>
            <a:endParaRPr sz="950">
              <a:latin typeface="Arial Unicode MS"/>
              <a:cs typeface="Arial Unicode MS"/>
            </a:endParaRPr>
          </a:p>
          <a:p>
            <a:pPr marL="12700">
              <a:lnSpc>
                <a:spcPct val="100000"/>
              </a:lnSpc>
              <a:spcBef>
                <a:spcPts val="975"/>
              </a:spcBef>
            </a:pPr>
            <a:r>
              <a:rPr dirty="0" sz="950" spc="-200">
                <a:latin typeface="Arial Unicode MS"/>
                <a:cs typeface="Arial Unicode MS"/>
              </a:rPr>
              <a:t>可以⻅见得另外⼀一座⼭山的⻛风貌。</a:t>
            </a:r>
            <a:endParaRPr sz="950">
              <a:latin typeface="Arial Unicode MS"/>
              <a:cs typeface="Arial Unicode MS"/>
            </a:endParaRPr>
          </a:p>
          <a:p>
            <a:pPr>
              <a:lnSpc>
                <a:spcPct val="100000"/>
              </a:lnSpc>
              <a:spcBef>
                <a:spcPts val="15"/>
              </a:spcBef>
            </a:pPr>
            <a:endParaRPr sz="1450">
              <a:latin typeface="Times New Roman"/>
              <a:cs typeface="Times New Roman"/>
            </a:endParaRPr>
          </a:p>
          <a:p>
            <a:pPr marL="12700" marR="5715" indent="250190">
              <a:lnSpc>
                <a:spcPct val="176200"/>
              </a:lnSpc>
            </a:pPr>
            <a:r>
              <a:rPr dirty="0" sz="900" spc="-145">
                <a:latin typeface="Arial Unicode MS"/>
                <a:cs typeface="Arial Unicode MS"/>
              </a:rPr>
              <a:t>为了了能够帮助我们成功的跨过这座⼭山，另外⼀一座⼭山的⻛风景要稍微给⼤大家展示⼀一</a:t>
            </a:r>
            <a:r>
              <a:rPr dirty="0" sz="900" spc="-114">
                <a:latin typeface="Arial Unicode MS"/>
                <a:cs typeface="Arial Unicode MS"/>
              </a:rPr>
              <a:t>下 其出处，因为我认为只有这样，才可以更更好的让⼤大家去理理解下⾯面所说的⼀一系列列的使命 、价值观、⽅方法论这些东⻄西的由来以及重要性，⽽而不不⾄至于成为空泛虚⽆无缥缈的东</a:t>
            </a:r>
            <a:endParaRPr sz="900">
              <a:latin typeface="Arial Unicode MS"/>
              <a:cs typeface="Arial Unicode MS"/>
            </a:endParaRPr>
          </a:p>
          <a:p>
            <a:pPr algn="just" marL="12700" marR="5715">
              <a:lnSpc>
                <a:spcPct val="176200"/>
              </a:lnSpc>
            </a:pPr>
            <a:r>
              <a:rPr dirty="0" sz="900" spc="-114">
                <a:latin typeface="Arial Unicode MS"/>
                <a:cs typeface="Arial Unicode MS"/>
              </a:rPr>
              <a:t>⻄西，并成为我们此时在这座⼭山脚下向上前进的最为坚实有⼒力力的⼯工具。当然了了，也是需 </a:t>
            </a:r>
            <a:r>
              <a:rPr dirty="0" sz="900" spc="-140">
                <a:latin typeface="Arial Unicode MS"/>
                <a:cs typeface="Arial Unicode MS"/>
              </a:rPr>
              <a:t>要不不断被打磨的⼯工具。</a:t>
            </a:r>
            <a:endParaRPr sz="900">
              <a:latin typeface="Arial Unicode MS"/>
              <a:cs typeface="Arial Unicode MS"/>
            </a:endParaRPr>
          </a:p>
          <a:p>
            <a:pPr algn="just" marL="12700" marR="5080" indent="250190">
              <a:lnSpc>
                <a:spcPct val="176200"/>
              </a:lnSpc>
            </a:pPr>
            <a:r>
              <a:rPr dirty="0" sz="900" spc="-160">
                <a:latin typeface="Arial Unicode MS"/>
                <a:cs typeface="Arial Unicode MS"/>
              </a:rPr>
              <a:t>有段时间我⼏几乎每天晚上都睡在了了公司⾥里里，⼏几乎</a:t>
            </a:r>
            <a:r>
              <a:rPr dirty="0" sz="900" spc="85">
                <a:latin typeface="Arial"/>
                <a:cs typeface="Arial"/>
              </a:rPr>
              <a:t>“</a:t>
            </a:r>
            <a:r>
              <a:rPr dirty="0" sz="900" spc="10">
                <a:latin typeface="Arial Unicode MS"/>
                <a:cs typeface="Arial Unicode MS"/>
              </a:rPr>
              <a:t>发狂</a:t>
            </a:r>
            <a:r>
              <a:rPr dirty="0" sz="900" spc="85">
                <a:latin typeface="Arial"/>
                <a:cs typeface="Arial"/>
              </a:rPr>
              <a:t>”</a:t>
            </a:r>
            <a:r>
              <a:rPr dirty="0" sz="900" spc="10">
                <a:latin typeface="Arial Unicode MS"/>
                <a:cs typeface="Arial Unicode MS"/>
              </a:rPr>
              <a:t>到深夜的两三点、三四点 </a:t>
            </a:r>
            <a:r>
              <a:rPr dirty="0" sz="900" spc="-195">
                <a:latin typeface="Arial Unicode MS"/>
                <a:cs typeface="Arial Unicode MS"/>
              </a:rPr>
              <a:t>钟，过了了最不不像⼈人的⼀一段⽇日⼦子，不不知为何每天焦虑不不安，⼤大脑像是蹦着⼀一根弦⼀一样， </a:t>
            </a:r>
            <a:r>
              <a:rPr dirty="0" sz="900" spc="-100">
                <a:latin typeface="Arial Unicode MS"/>
                <a:cs typeface="Arial Unicode MS"/>
              </a:rPr>
              <a:t>想松也送不不下来</a:t>
            </a:r>
            <a:r>
              <a:rPr dirty="0" sz="900" spc="10">
                <a:latin typeface="Arial"/>
                <a:cs typeface="Arial"/>
              </a:rPr>
              <a:t>——</a:t>
            </a:r>
            <a:r>
              <a:rPr dirty="0" sz="900" spc="-125">
                <a:latin typeface="Arial Unicode MS"/>
                <a:cs typeface="Arial Unicode MS"/>
              </a:rPr>
              <a:t>最后，也没有太⼤大的什什么灵感出现，不不过就是形成了了今天⼤大家要 </a:t>
            </a:r>
            <a:r>
              <a:rPr dirty="0" sz="900" spc="10">
                <a:latin typeface="Arial Unicode MS"/>
                <a:cs typeface="Arial Unicode MS"/>
              </a:rPr>
              <a:t>看到的这些公司使命等基础</a:t>
            </a:r>
            <a:r>
              <a:rPr dirty="0" sz="900" spc="85">
                <a:latin typeface="Arial"/>
                <a:cs typeface="Arial"/>
              </a:rPr>
              <a:t>“</a:t>
            </a:r>
            <a:r>
              <a:rPr dirty="0" sz="900" spc="-290">
                <a:latin typeface="Arial Unicode MS"/>
                <a:cs typeface="Arial Unicode MS"/>
              </a:rPr>
              <a:t>⼯工具</a:t>
            </a:r>
            <a:r>
              <a:rPr dirty="0" sz="900" spc="85">
                <a:latin typeface="Arial"/>
                <a:cs typeface="Arial"/>
              </a:rPr>
              <a:t>”</a:t>
            </a:r>
            <a:r>
              <a:rPr dirty="0" sz="900" spc="-95">
                <a:latin typeface="Arial Unicode MS"/>
                <a:cs typeface="Arial Unicode MS"/>
              </a:rPr>
              <a:t>。不不知道你有没有注意到我故意的⼀一开头就让⼤大家</a:t>
            </a:r>
            <a:endParaRPr sz="900">
              <a:latin typeface="Arial Unicode MS"/>
              <a:cs typeface="Arial Unicode MS"/>
            </a:endParaRPr>
          </a:p>
          <a:p>
            <a:pPr algn="just" marL="12700" marR="5715">
              <a:lnSpc>
                <a:spcPct val="176200"/>
              </a:lnSpc>
              <a:spcBef>
                <a:spcPts val="70"/>
              </a:spcBef>
            </a:pPr>
            <a:r>
              <a:rPr dirty="0" sz="900" spc="-10">
                <a:latin typeface="Arial Unicode MS"/>
                <a:cs typeface="Arial Unicode MS"/>
              </a:rPr>
              <a:t>去思考公司这个概念的原因呢？其实关于公司的具体的讨论，就像餐厅这个概念⼀一样 </a:t>
            </a:r>
            <a:r>
              <a:rPr dirty="0" sz="900" spc="-55">
                <a:latin typeface="Arial Unicode MS"/>
                <a:cs typeface="Arial Unicode MS"/>
              </a:rPr>
              <a:t>不不是那么重要的，重要的是和哲学相遇发⽣生的微妙的变化，这个才是我想传达给⼤大家 </a:t>
            </a:r>
            <a:r>
              <a:rPr dirty="0" sz="900" spc="10">
                <a:latin typeface="Arial Unicode MS"/>
                <a:cs typeface="Arial Unicode MS"/>
              </a:rPr>
              <a:t>的：哲学公司。</a:t>
            </a:r>
            <a:endParaRPr sz="900">
              <a:latin typeface="Arial Unicode MS"/>
              <a:cs typeface="Arial Unicode MS"/>
            </a:endParaRPr>
          </a:p>
          <a:p>
            <a:pPr marL="262890">
              <a:lnSpc>
                <a:spcPct val="100000"/>
              </a:lnSpc>
              <a:spcBef>
                <a:spcPts val="680"/>
              </a:spcBef>
            </a:pPr>
            <a:r>
              <a:rPr dirty="0" sz="900" spc="85">
                <a:latin typeface="Arial"/>
                <a:cs typeface="Arial"/>
              </a:rPr>
              <a:t>“</a:t>
            </a:r>
            <a:endParaRPr sz="900">
              <a:latin typeface="Arial"/>
              <a:cs typeface="Arial"/>
            </a:endParaRPr>
          </a:p>
          <a:p>
            <a:pPr marL="262890">
              <a:lnSpc>
                <a:spcPct val="100000"/>
              </a:lnSpc>
              <a:spcBef>
                <a:spcPts val="615"/>
              </a:spcBef>
            </a:pPr>
            <a:r>
              <a:rPr dirty="0" sz="900" spc="-25">
                <a:latin typeface="Arial Unicode MS"/>
                <a:cs typeface="Arial Unicode MS"/>
              </a:rPr>
              <a:t>说是哲学公司的话，是这样想的：从哲学餐厅⽽而来</a:t>
            </a:r>
            <a:r>
              <a:rPr dirty="0" sz="900" spc="10">
                <a:latin typeface="Arial"/>
                <a:cs typeface="Arial"/>
              </a:rPr>
              <a:t>——</a:t>
            </a:r>
            <a:endParaRPr sz="900">
              <a:latin typeface="Arial"/>
              <a:cs typeface="Arial"/>
            </a:endParaRPr>
          </a:p>
          <a:p>
            <a:pPr marL="262890">
              <a:lnSpc>
                <a:spcPct val="100000"/>
              </a:lnSpc>
              <a:spcBef>
                <a:spcPts val="819"/>
              </a:spcBef>
            </a:pPr>
            <a:r>
              <a:rPr dirty="0" sz="900" spc="-125">
                <a:latin typeface="Arial Unicode MS"/>
                <a:cs typeface="Arial Unicode MS"/>
              </a:rPr>
              <a:t>过去这⼏几个⽉月以来，很多⼈人会问我，这 </a:t>
            </a:r>
            <a:r>
              <a:rPr dirty="0" sz="900" spc="-40">
                <a:latin typeface="Arial Unicode MS"/>
                <a:cs typeface="Arial Unicode MS"/>
              </a:rPr>
              <a:t>真的是⼀一个餐厅吗？真的可以吃吗？</a:t>
            </a:r>
            <a:endParaRPr sz="900">
              <a:latin typeface="Arial Unicode MS"/>
              <a:cs typeface="Arial Unicode MS"/>
            </a:endParaRPr>
          </a:p>
          <a:p>
            <a:pPr marL="262890" marR="336550">
              <a:lnSpc>
                <a:spcPct val="176200"/>
              </a:lnSpc>
              <a:spcBef>
                <a:spcPts val="70"/>
              </a:spcBef>
            </a:pPr>
            <a:r>
              <a:rPr dirty="0" sz="900" spc="-90">
                <a:latin typeface="Arial Unicode MS"/>
                <a:cs typeface="Arial Unicode MS"/>
              </a:rPr>
              <a:t>我略略有迟疑，但回神后还会斩钉截铁地说，当然是⼀一个餐厅了了！不不然呢？  </a:t>
            </a:r>
            <a:r>
              <a:rPr dirty="0" sz="900" spc="-100">
                <a:latin typeface="Arial Unicode MS"/>
                <a:cs typeface="Arial Unicode MS"/>
              </a:rPr>
              <a:t>因为我⽆无法想象，它除了了会是⼀一家餐饮公司以外，还能是什什么？</a:t>
            </a:r>
            <a:endParaRPr sz="900">
              <a:latin typeface="Arial Unicode MS"/>
              <a:cs typeface="Arial Unicode MS"/>
            </a:endParaRPr>
          </a:p>
          <a:p>
            <a:pPr>
              <a:lnSpc>
                <a:spcPct val="100000"/>
              </a:lnSpc>
            </a:pPr>
            <a:endParaRPr sz="1100">
              <a:latin typeface="Times New Roman"/>
              <a:cs typeface="Times New Roman"/>
            </a:endParaRPr>
          </a:p>
          <a:p>
            <a:pPr>
              <a:lnSpc>
                <a:spcPct val="100000"/>
              </a:lnSpc>
              <a:spcBef>
                <a:spcPts val="15"/>
              </a:spcBef>
            </a:pPr>
            <a:endParaRPr sz="950">
              <a:latin typeface="Times New Roman"/>
              <a:cs typeface="Times New Roman"/>
            </a:endParaRPr>
          </a:p>
          <a:p>
            <a:pPr marL="262890">
              <a:lnSpc>
                <a:spcPct val="100000"/>
              </a:lnSpc>
              <a:spcBef>
                <a:spcPts val="5"/>
              </a:spcBef>
            </a:pPr>
            <a:r>
              <a:rPr dirty="0" sz="900" spc="10">
                <a:latin typeface="Arial Unicode MS"/>
                <a:cs typeface="Arial Unicode MS"/>
              </a:rPr>
              <a:t>现在，</a:t>
            </a:r>
            <a:endParaRPr sz="900">
              <a:latin typeface="Arial Unicode MS"/>
              <a:cs typeface="Arial Unicode MS"/>
            </a:endParaRPr>
          </a:p>
          <a:p>
            <a:pPr marL="262890">
              <a:lnSpc>
                <a:spcPct val="100000"/>
              </a:lnSpc>
              <a:spcBef>
                <a:spcPts val="819"/>
              </a:spcBef>
            </a:pPr>
            <a:r>
              <a:rPr dirty="0" sz="900" spc="10">
                <a:latin typeface="Arial Unicode MS"/>
                <a:cs typeface="Arial Unicode MS"/>
              </a:rPr>
              <a:t>我好像可以变成这样：</a:t>
            </a:r>
            <a:endParaRPr sz="900">
              <a:latin typeface="Arial Unicode MS"/>
              <a:cs typeface="Arial Unicode MS"/>
            </a:endParaRPr>
          </a:p>
          <a:p>
            <a:pPr>
              <a:lnSpc>
                <a:spcPct val="100000"/>
              </a:lnSpc>
              <a:spcBef>
                <a:spcPts val="40"/>
              </a:spcBef>
            </a:pPr>
            <a:endParaRPr sz="1250">
              <a:latin typeface="Times New Roman"/>
              <a:cs typeface="Times New Roman"/>
            </a:endParaRPr>
          </a:p>
          <a:p>
            <a:pPr marL="12700" marR="71755" indent="250190">
              <a:lnSpc>
                <a:spcPct val="182700"/>
              </a:lnSpc>
              <a:spcBef>
                <a:spcPts val="5"/>
              </a:spcBef>
            </a:pPr>
            <a:r>
              <a:rPr dirty="0" sz="900" spc="-90">
                <a:latin typeface="Arial Unicode MS"/>
                <a:cs typeface="Arial Unicode MS"/>
              </a:rPr>
              <a:t>它是⼀一家哲学公司（说它是⽂文化公司，感觉有点不不妥当</a:t>
            </a:r>
            <a:r>
              <a:rPr dirty="0" sz="900" spc="40">
                <a:latin typeface="Arial Unicode MS"/>
                <a:cs typeface="Arial Unicode MS"/>
              </a:rPr>
              <a:t> </a:t>
            </a:r>
            <a:r>
              <a:rPr dirty="0" sz="900" spc="-70">
                <a:latin typeface="Arial Unicode MS"/>
                <a:cs typeface="Arial Unicode MS"/>
              </a:rPr>
              <a:t>说是品牌公司好像也不不 </a:t>
            </a:r>
            <a:r>
              <a:rPr dirty="0" sz="900" spc="10">
                <a:latin typeface="Arial Unicode MS"/>
                <a:cs typeface="Arial Unicode MS"/>
              </a:rPr>
              <a:t>是那么贴切</a:t>
            </a:r>
            <a:r>
              <a:rPr dirty="0" sz="900" spc="-5">
                <a:latin typeface="Arial Unicode MS"/>
                <a:cs typeface="Arial Unicode MS"/>
              </a:rPr>
              <a:t> </a:t>
            </a:r>
            <a:r>
              <a:rPr dirty="0" sz="900" spc="-100">
                <a:latin typeface="Arial Unicode MS"/>
                <a:cs typeface="Arial Unicode MS"/>
              </a:rPr>
              <a:t>只能这样说了了）</a:t>
            </a:r>
            <a:endParaRPr sz="900">
              <a:latin typeface="Arial Unicode MS"/>
              <a:cs typeface="Arial Unicode M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7486" y="508431"/>
            <a:ext cx="4336415" cy="6332855"/>
          </a:xfrm>
          <a:prstGeom prst="rect">
            <a:avLst/>
          </a:prstGeom>
        </p:spPr>
        <p:txBody>
          <a:bodyPr wrap="square" lIns="0" tIns="14604" rIns="0" bIns="0" rtlCol="0" vert="horz">
            <a:spAutoFit/>
          </a:bodyPr>
          <a:lstStyle/>
          <a:p>
            <a:pPr marL="262890">
              <a:lnSpc>
                <a:spcPct val="100000"/>
              </a:lnSpc>
              <a:spcBef>
                <a:spcPts val="114"/>
              </a:spcBef>
            </a:pPr>
            <a:r>
              <a:rPr dirty="0" sz="900" spc="-45">
                <a:latin typeface="Arial Unicode MS"/>
                <a:cs typeface="Arial Unicode MS"/>
              </a:rPr>
              <a:t>是以追求真理理为使命，追求智慧。</a:t>
            </a:r>
            <a:endParaRPr sz="900">
              <a:latin typeface="Arial Unicode MS"/>
              <a:cs typeface="Arial Unicode MS"/>
            </a:endParaRPr>
          </a:p>
          <a:p>
            <a:pPr marL="262890" marR="1007110">
              <a:lnSpc>
                <a:spcPts val="1970"/>
              </a:lnSpc>
              <a:spcBef>
                <a:spcPts val="145"/>
              </a:spcBef>
            </a:pPr>
            <a:r>
              <a:rPr dirty="0" sz="900" spc="-30">
                <a:latin typeface="Arial Unicode MS"/>
                <a:cs typeface="Arial Unicode MS"/>
              </a:rPr>
              <a:t>它不不像餐厅，需要桌椅板凳油盐酱醋，它需要爱</a:t>
            </a:r>
            <a:r>
              <a:rPr dirty="0" sz="900" spc="0">
                <a:latin typeface="Arial Unicode MS"/>
                <a:cs typeface="Arial Unicode MS"/>
              </a:rPr>
              <a:t> </a:t>
            </a:r>
            <a:r>
              <a:rPr dirty="0" sz="900" spc="10">
                <a:latin typeface="Arial Unicode MS"/>
                <a:cs typeface="Arial Unicode MS"/>
              </a:rPr>
              <a:t>反思和批判 </a:t>
            </a:r>
            <a:r>
              <a:rPr dirty="0" sz="900" spc="-85">
                <a:latin typeface="Arial Unicode MS"/>
                <a:cs typeface="Arial Unicode MS"/>
              </a:rPr>
              <a:t>它不不像餐厅追求好吃美味，它追求真理理</a:t>
            </a:r>
            <a:endParaRPr sz="900">
              <a:latin typeface="Arial Unicode MS"/>
              <a:cs typeface="Arial Unicode MS"/>
            </a:endParaRPr>
          </a:p>
          <a:p>
            <a:pPr marL="262890">
              <a:lnSpc>
                <a:spcPct val="100000"/>
              </a:lnSpc>
              <a:spcBef>
                <a:spcPts val="615"/>
              </a:spcBef>
            </a:pPr>
            <a:r>
              <a:rPr dirty="0" sz="900" spc="-180">
                <a:latin typeface="Arial Unicode MS"/>
                <a:cs typeface="Arial Unicode MS"/>
              </a:rPr>
              <a:t>它不不像餐厅⼀一样对⻝⾷食材加⼯工，它需要最⼤大宽容理理解、反事实条件句句和⾮非动物性</a:t>
            </a:r>
            <a:endParaRPr sz="900">
              <a:latin typeface="Arial Unicode MS"/>
              <a:cs typeface="Arial Unicode MS"/>
            </a:endParaRPr>
          </a:p>
          <a:p>
            <a:pPr marL="12700">
              <a:lnSpc>
                <a:spcPct val="100000"/>
              </a:lnSpc>
              <a:spcBef>
                <a:spcPts val="819"/>
              </a:spcBef>
            </a:pPr>
            <a:r>
              <a:rPr dirty="0" sz="900" spc="-215">
                <a:latin typeface="Arial Unicode MS"/>
                <a:cs typeface="Arial Unicode MS"/>
              </a:rPr>
              <a:t>的视⻆角</a:t>
            </a:r>
            <a:endParaRPr sz="900">
              <a:latin typeface="Arial Unicode MS"/>
              <a:cs typeface="Arial Unicode MS"/>
            </a:endParaRPr>
          </a:p>
          <a:p>
            <a:pPr marL="262890">
              <a:lnSpc>
                <a:spcPct val="100000"/>
              </a:lnSpc>
              <a:spcBef>
                <a:spcPts val="825"/>
              </a:spcBef>
            </a:pPr>
            <a:r>
              <a:rPr dirty="0" sz="900" spc="-45">
                <a:latin typeface="Arial Unicode MS"/>
                <a:cs typeface="Arial Unicode MS"/>
              </a:rPr>
              <a:t>它唯⼀一像餐厅的就是：很落地！</a:t>
            </a:r>
            <a:endParaRPr sz="900">
              <a:latin typeface="Arial Unicode MS"/>
              <a:cs typeface="Arial Unicode MS"/>
            </a:endParaRPr>
          </a:p>
          <a:p>
            <a:pPr marL="262890">
              <a:lnSpc>
                <a:spcPct val="100000"/>
              </a:lnSpc>
              <a:spcBef>
                <a:spcPts val="825"/>
              </a:spcBef>
            </a:pPr>
            <a:r>
              <a:rPr dirty="0" sz="900" spc="-175">
                <a:latin typeface="Arial Unicode MS"/>
                <a:cs typeface="Arial Unicode MS"/>
              </a:rPr>
              <a:t>通过哲学对各⾏行行业进⾏行行赋能，打造并成为这个⽣生态的⼀一份⼦子。</a:t>
            </a:r>
            <a:endParaRPr sz="900">
              <a:latin typeface="Arial Unicode MS"/>
              <a:cs typeface="Arial Unicode MS"/>
            </a:endParaRPr>
          </a:p>
          <a:p>
            <a:pPr algn="r" marR="5080">
              <a:lnSpc>
                <a:spcPct val="100000"/>
              </a:lnSpc>
              <a:spcBef>
                <a:spcPts val="685"/>
              </a:spcBef>
            </a:pPr>
            <a:r>
              <a:rPr dirty="0" sz="900" spc="85">
                <a:latin typeface="Arial"/>
                <a:cs typeface="Arial"/>
              </a:rPr>
              <a:t>”</a:t>
            </a:r>
            <a:endParaRPr sz="900">
              <a:latin typeface="Arial"/>
              <a:cs typeface="Arial"/>
            </a:endParaRPr>
          </a:p>
          <a:p>
            <a:pPr marL="262890">
              <a:lnSpc>
                <a:spcPct val="100000"/>
              </a:lnSpc>
              <a:spcBef>
                <a:spcPts val="610"/>
              </a:spcBef>
            </a:pPr>
            <a:r>
              <a:rPr dirty="0" sz="900" spc="-105">
                <a:latin typeface="Arial Unicode MS"/>
                <a:cs typeface="Arial Unicode MS"/>
              </a:rPr>
              <a:t>其实哲学公司的概念也很好理理解，公司就像⼀一个⼈人⼀一样，我们可以说要把⼀一个</a:t>
            </a:r>
            <a:endParaRPr sz="900">
              <a:latin typeface="Arial Unicode MS"/>
              <a:cs typeface="Arial Unicode MS"/>
            </a:endParaRPr>
          </a:p>
          <a:p>
            <a:pPr marL="12700" marR="10160">
              <a:lnSpc>
                <a:spcPct val="176200"/>
              </a:lnSpc>
            </a:pPr>
            <a:r>
              <a:rPr dirty="0" sz="900" spc="-114">
                <a:latin typeface="Arial Unicode MS"/>
                <a:cs typeface="Arial Unicode MS"/>
              </a:rPr>
              <a:t>⼈人当作⼀一个公司来经营，其实反过来，把⼀一个公司当作⼀一个⼈人来管理理，也可以的。在 </a:t>
            </a:r>
            <a:r>
              <a:rPr dirty="0" sz="900" spc="-75">
                <a:latin typeface="Arial Unicode MS"/>
                <a:cs typeface="Arial Unicode MS"/>
              </a:rPr>
              <a:t>正式的介绍使命和⻛风格之前，我还有必要告诉⼤大家我对公司的全部理理解是建⽴立在以下</a:t>
            </a:r>
            <a:endParaRPr sz="900">
              <a:latin typeface="Arial Unicode MS"/>
              <a:cs typeface="Arial Unicode MS"/>
            </a:endParaRPr>
          </a:p>
          <a:p>
            <a:pPr marL="12700">
              <a:lnSpc>
                <a:spcPct val="100000"/>
              </a:lnSpc>
              <a:spcBef>
                <a:spcPts val="819"/>
              </a:spcBef>
            </a:pPr>
            <a:r>
              <a:rPr dirty="0" sz="900" spc="-114">
                <a:latin typeface="Arial Unicode MS"/>
                <a:cs typeface="Arial Unicode MS"/>
              </a:rPr>
              <a:t>⼏几个信念上：</a:t>
            </a:r>
            <a:endParaRPr sz="900">
              <a:latin typeface="Arial Unicode MS"/>
              <a:cs typeface="Arial Unicode MS"/>
            </a:endParaRPr>
          </a:p>
          <a:p>
            <a:pPr>
              <a:lnSpc>
                <a:spcPct val="100000"/>
              </a:lnSpc>
            </a:pPr>
            <a:endParaRPr sz="1100">
              <a:latin typeface="Times New Roman"/>
              <a:cs typeface="Times New Roman"/>
            </a:endParaRPr>
          </a:p>
          <a:p>
            <a:pPr>
              <a:lnSpc>
                <a:spcPct val="100000"/>
              </a:lnSpc>
              <a:spcBef>
                <a:spcPts val="15"/>
              </a:spcBef>
            </a:pPr>
            <a:endParaRPr sz="950">
              <a:latin typeface="Times New Roman"/>
              <a:cs typeface="Times New Roman"/>
            </a:endParaRPr>
          </a:p>
          <a:p>
            <a:pPr marL="262890">
              <a:lnSpc>
                <a:spcPct val="100000"/>
              </a:lnSpc>
            </a:pPr>
            <a:r>
              <a:rPr dirty="0" sz="900" spc="-215">
                <a:latin typeface="Arial Unicode MS"/>
                <a:cs typeface="Arial Unicode MS"/>
              </a:rPr>
              <a:t>第⼀一，不不是先有了了公司才有了了⼈人，⽽而是先有了了⼈人才有了了公司。</a:t>
            </a:r>
            <a:endParaRPr sz="900">
              <a:latin typeface="Arial Unicode MS"/>
              <a:cs typeface="Arial Unicode MS"/>
            </a:endParaRPr>
          </a:p>
          <a:p>
            <a:pPr marL="12700" indent="250190">
              <a:lnSpc>
                <a:spcPct val="100000"/>
              </a:lnSpc>
              <a:spcBef>
                <a:spcPts val="825"/>
              </a:spcBef>
            </a:pPr>
            <a:r>
              <a:rPr dirty="0" sz="900" spc="-150">
                <a:latin typeface="Arial Unicode MS"/>
                <a:cs typeface="Arial Unicode MS"/>
              </a:rPr>
              <a:t>第⼆二，我们说⼀一个⼈人的时候会说</a:t>
            </a:r>
            <a:r>
              <a:rPr dirty="0" sz="900" spc="10">
                <a:latin typeface="Arial"/>
                <a:cs typeface="Arial"/>
              </a:rPr>
              <a:t>ta</a:t>
            </a:r>
            <a:r>
              <a:rPr dirty="0" sz="900" spc="-70">
                <a:latin typeface="Arial Unicode MS"/>
                <a:cs typeface="Arial Unicode MS"/>
              </a:rPr>
              <a:t>的身体和⼼心灵，⼀一个公司也是如此：既有像腿</a:t>
            </a:r>
            <a:endParaRPr sz="900">
              <a:latin typeface="Arial Unicode MS"/>
              <a:cs typeface="Arial Unicode MS"/>
            </a:endParaRPr>
          </a:p>
          <a:p>
            <a:pPr marL="12700" marR="10160">
              <a:lnSpc>
                <a:spcPct val="176200"/>
              </a:lnSpc>
              <a:spcBef>
                <a:spcPts val="70"/>
              </a:spcBef>
            </a:pPr>
            <a:r>
              <a:rPr dirty="0" sz="900" spc="-150">
                <a:latin typeface="Arial Unicode MS"/>
                <a:cs typeface="Arial Unicode MS"/>
              </a:rPr>
              <a:t>胳膊这些肢体器器官⼀一样的各个部⻔门，还有像我们⼈人的存在观、⼈人⽣生观等思想⻛风格的⼀一 </a:t>
            </a:r>
            <a:r>
              <a:rPr dirty="0" sz="900" spc="-60">
                <a:latin typeface="Arial Unicode MS"/>
                <a:cs typeface="Arial Unicode MS"/>
              </a:rPr>
              <a:t>样的东⻄西，称之为公司的世界观下的使命、价值观、⽅方法论、愿景等这些理理念。</a:t>
            </a:r>
            <a:endParaRPr sz="900">
              <a:latin typeface="Arial Unicode MS"/>
              <a:cs typeface="Arial Unicode MS"/>
            </a:endParaRPr>
          </a:p>
          <a:p>
            <a:pPr marL="12700" marR="10160" indent="250190">
              <a:lnSpc>
                <a:spcPct val="176200"/>
              </a:lnSpc>
            </a:pPr>
            <a:r>
              <a:rPr dirty="0" sz="900" spc="-145">
                <a:latin typeface="Arial Unicode MS"/>
                <a:cs typeface="Arial Unicode MS"/>
              </a:rPr>
              <a:t>第三，理理念是最实的东⻄西。就像我们交朋友打交道⼀一样，除了了对⽅方⻓长的是不不是 </a:t>
            </a:r>
            <a:r>
              <a:rPr dirty="0" sz="900" spc="-20">
                <a:latin typeface="Arial Unicode MS"/>
                <a:cs typeface="Arial Unicode MS"/>
              </a:rPr>
              <a:t>好看，是不不是对眼以外，还得是聊得来，彼此的思想交流如果</a:t>
            </a:r>
            <a:r>
              <a:rPr dirty="0" sz="900" spc="15">
                <a:latin typeface="Arial"/>
                <a:cs typeface="Arial"/>
              </a:rPr>
              <a:t>match</a:t>
            </a:r>
            <a:r>
              <a:rPr dirty="0" sz="900" spc="-100">
                <a:latin typeface="Arial Unicode MS"/>
                <a:cs typeface="Arial Unicode MS"/>
              </a:rPr>
              <a:t>不不上，那么早晚 </a:t>
            </a:r>
            <a:r>
              <a:rPr dirty="0" sz="900" spc="-35">
                <a:latin typeface="Arial Unicode MS"/>
                <a:cs typeface="Arial Unicode MS"/>
              </a:rPr>
              <a:t>会有些疏离的，但是我们认定的朋友，就算是处于⾮非常困难的境地，我们也不不会抛 </a:t>
            </a:r>
            <a:r>
              <a:rPr dirty="0" sz="900" spc="-114">
                <a:latin typeface="Arial Unicode MS"/>
                <a:cs typeface="Arial Unicode MS"/>
              </a:rPr>
              <a:t>弃。公司仍然是这样，就像我们不不会扔掉⾃自⼰己身体的⼀一部分⼀一样，不不会去抛弃公司的 </a:t>
            </a:r>
            <a:r>
              <a:rPr dirty="0" sz="900" spc="-150">
                <a:latin typeface="Arial Unicode MS"/>
                <a:cs typeface="Arial Unicode MS"/>
              </a:rPr>
              <a:t>战友，我们是为了了同样的⼀一个信念聚合在⼀一起，在思想的⼤大海海上同乘⼀一⾈舟⼩小船，共同 </a:t>
            </a:r>
            <a:r>
              <a:rPr dirty="0" sz="900" spc="-90">
                <a:latin typeface="Arial Unicode MS"/>
                <a:cs typeface="Arial Unicode MS"/>
              </a:rPr>
              <a:t>接受⻛风⻛风⾬雨⾬雨的洗礼，共同去分享相遇的阳光和喜悦，共同去改变世界。</a:t>
            </a:r>
            <a:endParaRPr sz="900">
              <a:latin typeface="Arial Unicode MS"/>
              <a:cs typeface="Arial Unicode MS"/>
            </a:endParaRPr>
          </a:p>
          <a:p>
            <a:pPr>
              <a:lnSpc>
                <a:spcPct val="100000"/>
              </a:lnSpc>
            </a:pPr>
            <a:endParaRPr sz="1350">
              <a:latin typeface="Times New Roman"/>
              <a:cs typeface="Times New Roman"/>
            </a:endParaRPr>
          </a:p>
          <a:p>
            <a:pPr marL="12700" marR="10160" indent="250190">
              <a:lnSpc>
                <a:spcPct val="176200"/>
              </a:lnSpc>
            </a:pPr>
            <a:r>
              <a:rPr dirty="0" sz="900" spc="-225">
                <a:latin typeface="Arial Unicode MS"/>
                <a:cs typeface="Arial Unicode MS"/>
              </a:rPr>
              <a:t>⼀一个⼈人的品质⽓气质特点是什什么，⼀一个⼈人⾯面临酒⾊色财⽓气有什什么反应，⼀一个公司⾯面 </a:t>
            </a:r>
            <a:r>
              <a:rPr dirty="0" sz="900" spc="-55">
                <a:latin typeface="Arial Unicode MS"/>
                <a:cs typeface="Arial Unicode MS"/>
              </a:rPr>
              <a:t>临诱惑的时候，⾯面临危险的时候会做出什什么抉择⼤大致也都是相似的。在思考公司未来 </a:t>
            </a:r>
            <a:r>
              <a:rPr dirty="0" sz="900" spc="-195">
                <a:latin typeface="Arial Unicode MS"/>
                <a:cs typeface="Arial Unicode MS"/>
              </a:rPr>
              <a:t>会是⼀一个什什么样的公司的时候，我⼜又重新反思了了⾃自⼰己，⽣生之为⼈人，我⼜又想成为⼀一个什什</a:t>
            </a:r>
            <a:endParaRPr sz="900">
              <a:latin typeface="Arial Unicode MS"/>
              <a:cs typeface="Arial Unicode M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7504" y="508431"/>
            <a:ext cx="4331335" cy="6343015"/>
          </a:xfrm>
          <a:prstGeom prst="rect">
            <a:avLst/>
          </a:prstGeom>
        </p:spPr>
        <p:txBody>
          <a:bodyPr wrap="square" lIns="0" tIns="14604" rIns="0" bIns="0" rtlCol="0" vert="horz">
            <a:spAutoFit/>
          </a:bodyPr>
          <a:lstStyle/>
          <a:p>
            <a:pPr marL="12700">
              <a:lnSpc>
                <a:spcPct val="100000"/>
              </a:lnSpc>
              <a:spcBef>
                <a:spcPts val="114"/>
              </a:spcBef>
            </a:pPr>
            <a:r>
              <a:rPr dirty="0" sz="900" spc="-130">
                <a:latin typeface="Arial Unicode MS"/>
                <a:cs typeface="Arial Unicode MS"/>
              </a:rPr>
              <a:t>么样的⼈人。下⾯面的⼀一些使命不不如说成是我个⼈人的追求，下⾯面的价值观不不如说成是我个</a:t>
            </a:r>
            <a:endParaRPr sz="900">
              <a:latin typeface="Arial Unicode MS"/>
              <a:cs typeface="Arial Unicode MS"/>
            </a:endParaRPr>
          </a:p>
          <a:p>
            <a:pPr algn="just" marL="12700" marR="5080">
              <a:lnSpc>
                <a:spcPct val="176200"/>
              </a:lnSpc>
            </a:pPr>
            <a:r>
              <a:rPr dirty="0" sz="900" spc="-130">
                <a:latin typeface="Arial Unicode MS"/>
                <a:cs typeface="Arial Unicode MS"/>
              </a:rPr>
              <a:t>⼈人判断是⾮非的特点，下⾯面的⽅方法论也是我个⼈人与他⼈人、与社会保留留的基本态度。我是 </a:t>
            </a:r>
            <a:r>
              <a:rPr dirty="0" sz="900" spc="-150">
                <a:latin typeface="Arial Unicode MS"/>
                <a:cs typeface="Arial Unicode MS"/>
              </a:rPr>
              <a:t>什什么样的⼈人，作为⼀一个创始⼈人，来聚集什什么样的⼈人，和组建什什么样的公司，做出什什么 </a:t>
            </a:r>
            <a:r>
              <a:rPr dirty="0" sz="900" spc="-114">
                <a:latin typeface="Arial Unicode MS"/>
                <a:cs typeface="Arial Unicode MS"/>
              </a:rPr>
              <a:t>样的产品和服务，怎么样的去和社会打交道，怎么成⻓长⽣生⽣生不不息道理理⼤大致都是相似和</a:t>
            </a:r>
            <a:endParaRPr sz="900">
              <a:latin typeface="Arial Unicode MS"/>
              <a:cs typeface="Arial Unicode MS"/>
            </a:endParaRPr>
          </a:p>
          <a:p>
            <a:pPr algn="just" marL="12700" marR="5080">
              <a:lnSpc>
                <a:spcPct val="176200"/>
              </a:lnSpc>
            </a:pPr>
            <a:r>
              <a:rPr dirty="0" sz="900" spc="-130">
                <a:latin typeface="Arial Unicode MS"/>
                <a:cs typeface="Arial Unicode MS"/>
              </a:rPr>
              <a:t>⼀一脉相承的。但是创始⼈人也并不不是⼀一个名词，⽽而是⼀一个动词，只有不不断的去开创展开 </a:t>
            </a:r>
            <a:r>
              <a:rPr dirty="0" sz="900" spc="-100">
                <a:latin typeface="Arial Unicode MS"/>
                <a:cs typeface="Arial Unicode MS"/>
              </a:rPr>
              <a:t>的时候才是⼀一个创始⼈人，在这个意义上，每个⼈人去做⼀一件事情，不不管是思考还是执</a:t>
            </a:r>
            <a:endParaRPr sz="900">
              <a:latin typeface="Arial Unicode MS"/>
              <a:cs typeface="Arial Unicode MS"/>
            </a:endParaRPr>
          </a:p>
          <a:p>
            <a:pPr algn="just" marL="12700" marR="5080">
              <a:lnSpc>
                <a:spcPct val="176200"/>
              </a:lnSpc>
            </a:pPr>
            <a:r>
              <a:rPr dirty="0" sz="900" spc="-130">
                <a:latin typeface="Arial Unicode MS"/>
                <a:cs typeface="Arial Unicode MS"/>
              </a:rPr>
              <a:t>⾏行行，他的身份⾸首先是⼀一个创始⼈人。创新的路路上需要学习和积累，需要⾃自省和锻炼，也 </a:t>
            </a:r>
            <a:r>
              <a:rPr dirty="0" sz="900" spc="-65">
                <a:latin typeface="Arial Unicode MS"/>
                <a:cs typeface="Arial Unicode MS"/>
              </a:rPr>
              <a:t>需要⼤大家相互启发，创新的⽣生活才是最值得过的。</a:t>
            </a:r>
            <a:endParaRPr sz="900">
              <a:latin typeface="Arial Unicode MS"/>
              <a:cs typeface="Arial Unicode MS"/>
            </a:endParaRPr>
          </a:p>
          <a:p>
            <a:pPr>
              <a:lnSpc>
                <a:spcPct val="100000"/>
              </a:lnSpc>
              <a:spcBef>
                <a:spcPts val="10"/>
              </a:spcBef>
            </a:pPr>
            <a:endParaRPr sz="1400">
              <a:latin typeface="Times New Roman"/>
              <a:cs typeface="Times New Roman"/>
            </a:endParaRPr>
          </a:p>
          <a:p>
            <a:pPr marL="12700" marR="5080" indent="250190">
              <a:lnSpc>
                <a:spcPct val="176200"/>
              </a:lnSpc>
            </a:pPr>
            <a:r>
              <a:rPr dirty="0" sz="900" spc="-125">
                <a:latin typeface="Arial Unicode MS"/>
                <a:cs typeface="Arial Unicode MS"/>
              </a:rPr>
              <a:t>使命、价值观、⽅方法论构成了了个⼈人、公司的⼀一个理理念上的标志。⽽而这些标志成 </a:t>
            </a:r>
            <a:r>
              <a:rPr dirty="0" sz="900" spc="-95">
                <a:latin typeface="Arial Unicode MS"/>
                <a:cs typeface="Arial Unicode MS"/>
              </a:rPr>
              <a:t>为了了公司之为公司的⼀一个特定的符号，成为了了我们与别⼈人、组织，成为了了我们做事， </a:t>
            </a:r>
            <a:r>
              <a:rPr dirty="0" sz="900" spc="-10">
                <a:latin typeface="Arial Unicode MS"/>
                <a:cs typeface="Arial Unicode MS"/>
              </a:rPr>
              <a:t>不不管是产品、商业模式、运营组织、公关关系、宣传营销、市场谈判、客户关系、投 </a:t>
            </a:r>
            <a:r>
              <a:rPr dirty="0" sz="900" spc="-114">
                <a:latin typeface="Arial Unicode MS"/>
                <a:cs typeface="Arial Unicode MS"/>
              </a:rPr>
              <a:t>资关系等等的共有特点。这些东⻄西决定了了我们做什什么、怎么做、不不做什什么、抵抗什什 </a:t>
            </a:r>
            <a:r>
              <a:rPr dirty="0" sz="900" spc="-75">
                <a:latin typeface="Arial Unicode MS"/>
                <a:cs typeface="Arial Unicode MS"/>
              </a:rPr>
              <a:t>么、彰显什什么的重要原因，这些也是所有成员从零到⼀一可以同⾈舟共济⾯面对困难还能够 </a:t>
            </a:r>
            <a:r>
              <a:rPr dirty="0" sz="900" spc="-130">
                <a:latin typeface="Arial Unicode MS"/>
                <a:cs typeface="Arial Unicode MS"/>
              </a:rPr>
              <a:t>坚持在⼀一起、⾯面对成功不不骄燥的最实的东⻄西，这也是⼀一起冲出洞洞⽳穴沐浴阳光看到真实 </a:t>
            </a:r>
            <a:r>
              <a:rPr dirty="0" sz="900" spc="-170">
                <a:latin typeface="Arial Unicode MS"/>
                <a:cs typeface="Arial Unicode MS"/>
              </a:rPr>
              <a:t>世界⾥里里的花花草草的绳⼦子。</a:t>
            </a:r>
            <a:endParaRPr sz="900">
              <a:latin typeface="Arial Unicode MS"/>
              <a:cs typeface="Arial Unicode MS"/>
            </a:endParaRPr>
          </a:p>
          <a:p>
            <a:pPr>
              <a:lnSpc>
                <a:spcPct val="100000"/>
              </a:lnSpc>
            </a:pPr>
            <a:endParaRPr sz="1100">
              <a:latin typeface="Times New Roman"/>
              <a:cs typeface="Times New Roman"/>
            </a:endParaRPr>
          </a:p>
          <a:p>
            <a:pPr>
              <a:lnSpc>
                <a:spcPct val="100000"/>
              </a:lnSpc>
              <a:spcBef>
                <a:spcPts val="15"/>
              </a:spcBef>
            </a:pPr>
            <a:endParaRPr sz="950">
              <a:latin typeface="Times New Roman"/>
              <a:cs typeface="Times New Roman"/>
            </a:endParaRPr>
          </a:p>
          <a:p>
            <a:pPr marL="262890">
              <a:lnSpc>
                <a:spcPct val="100000"/>
              </a:lnSpc>
            </a:pPr>
            <a:r>
              <a:rPr dirty="0" sz="900" spc="-195">
                <a:latin typeface="Arial Unicode MS"/>
                <a:cs typeface="Arial Unicode MS"/>
              </a:rPr>
              <a:t>任何⼀一根绳⼦子都需要不不断被编织才能更更粗更更有⼒力力量量。下⾯面介绍的可不不可以成为</a:t>
            </a:r>
            <a:endParaRPr sz="900">
              <a:latin typeface="Arial Unicode MS"/>
              <a:cs typeface="Arial Unicode MS"/>
            </a:endParaRPr>
          </a:p>
          <a:p>
            <a:pPr algn="just" marL="12700" marR="5080">
              <a:lnSpc>
                <a:spcPct val="176200"/>
              </a:lnSpc>
            </a:pPr>
            <a:r>
              <a:rPr dirty="0" sz="900" spc="-130">
                <a:latin typeface="Arial Unicode MS"/>
                <a:cs typeface="Arial Unicode MS"/>
              </a:rPr>
              <a:t>⼤大家⼀一起向上爬的⼒力力量量，只有实践才能够检验。永远保持开放的⼼心态去⾯面临所有的质 </a:t>
            </a:r>
            <a:r>
              <a:rPr dirty="0" sz="900" spc="-195">
                <a:latin typeface="Arial Unicode MS"/>
                <a:cs typeface="Arial Unicode MS"/>
              </a:rPr>
              <a:t>疑和挑战，希望能和诸位⼀一起前⾏行行，未来可能有些⼈人⼀一直在，有些⼈人来了了⼜又⾛走了了，⼀一 </a:t>
            </a:r>
            <a:r>
              <a:rPr dirty="0" sz="900" spc="-150">
                <a:latin typeface="Arial Unicode MS"/>
                <a:cs typeface="Arial Unicode MS"/>
              </a:rPr>
              <a:t>些⼈人⾛走了了⼜又来了了，进进出出我⼀一直都在，今天写下的⽂文字也都在，希望能珍惜⼀一起奋</a:t>
            </a:r>
            <a:endParaRPr sz="900">
              <a:latin typeface="Arial Unicode MS"/>
              <a:cs typeface="Arial Unicode MS"/>
            </a:endParaRPr>
          </a:p>
          <a:p>
            <a:pPr algn="just" marL="12700" marR="5080">
              <a:lnSpc>
                <a:spcPct val="176200"/>
              </a:lnSpc>
            </a:pPr>
            <a:r>
              <a:rPr dirty="0" sz="900" spc="-130">
                <a:latin typeface="Arial Unicode MS"/>
                <a:cs typeface="Arial Unicode MS"/>
              </a:rPr>
              <a:t>⽃斗的⽇日⼦子，⼀一起享受思想的挑战，⼀一起攻克⼀一个个的堡垒。有形的困难固然可怕，⽆无 </a:t>
            </a:r>
            <a:r>
              <a:rPr dirty="0" sz="900" spc="-195">
                <a:latin typeface="Arial Unicode MS"/>
                <a:cs typeface="Arial Unicode MS"/>
              </a:rPr>
              <a:t>形的挑战最为致命。我们犹如⾏行行⾛走在林林中⼩小路路上，时⽽而⻅见得些许阳光，时⽽而⿊黑暗的不不 </a:t>
            </a:r>
            <a:r>
              <a:rPr dirty="0" sz="900" spc="-150">
                <a:latin typeface="Arial Unicode MS"/>
                <a:cs typeface="Arial Unicode MS"/>
              </a:rPr>
              <a:t>知所⾛走，只有那些林林业⼯工才识得这些路路，他们知道什什么叫做在林林中路路上。</a:t>
            </a:r>
            <a:endParaRPr sz="900">
              <a:latin typeface="Arial Unicode MS"/>
              <a:cs typeface="Arial Unicode MS"/>
            </a:endParaRPr>
          </a:p>
          <a:p>
            <a:pPr>
              <a:lnSpc>
                <a:spcPct val="100000"/>
              </a:lnSpc>
            </a:pPr>
            <a:endParaRPr sz="1100">
              <a:latin typeface="Times New Roman"/>
              <a:cs typeface="Times New Roman"/>
            </a:endParaRPr>
          </a:p>
          <a:p>
            <a:pPr>
              <a:lnSpc>
                <a:spcPct val="100000"/>
              </a:lnSpc>
              <a:spcBef>
                <a:spcPts val="15"/>
              </a:spcBef>
            </a:pPr>
            <a:endParaRPr sz="950">
              <a:latin typeface="Times New Roman"/>
              <a:cs typeface="Times New Roman"/>
            </a:endParaRPr>
          </a:p>
          <a:p>
            <a:pPr algn="just" marL="12700">
              <a:lnSpc>
                <a:spcPct val="100000"/>
              </a:lnSpc>
              <a:spcBef>
                <a:spcPts val="5"/>
              </a:spcBef>
            </a:pPr>
            <a:r>
              <a:rPr dirty="0" sz="900" spc="-140" b="1">
                <a:latin typeface="Microsoft JhengHei UI"/>
                <a:cs typeface="Microsoft JhengHei UI"/>
              </a:rPr>
              <a:t>⼆二：总述：</a:t>
            </a:r>
            <a:endParaRPr sz="900">
              <a:latin typeface="Microsoft JhengHei UI"/>
              <a:cs typeface="Microsoft JhengHei UI"/>
            </a:endParaRPr>
          </a:p>
          <a:p>
            <a:pPr marL="262890">
              <a:lnSpc>
                <a:spcPct val="100000"/>
              </a:lnSpc>
              <a:spcBef>
                <a:spcPts val="910"/>
              </a:spcBef>
            </a:pPr>
            <a:r>
              <a:rPr dirty="0" sz="950" spc="15" b="1">
                <a:latin typeface="Arial"/>
                <a:cs typeface="Arial"/>
              </a:rPr>
              <a:t>1</a:t>
            </a:r>
            <a:r>
              <a:rPr dirty="0" sz="950" spc="30" b="1">
                <a:latin typeface="Microsoft JhengHei UI"/>
                <a:cs typeface="Microsoft JhengHei UI"/>
              </a:rPr>
              <a:t>、公司使命</a:t>
            </a:r>
            <a:endParaRPr sz="950">
              <a:latin typeface="Microsoft JhengHei UI"/>
              <a:cs typeface="Microsoft JhengHei U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7504" y="517383"/>
            <a:ext cx="4279900" cy="6305550"/>
          </a:xfrm>
          <a:prstGeom prst="rect">
            <a:avLst/>
          </a:prstGeom>
        </p:spPr>
        <p:txBody>
          <a:bodyPr wrap="square" lIns="0" tIns="17145" rIns="0" bIns="0" rtlCol="0" vert="horz">
            <a:spAutoFit/>
          </a:bodyPr>
          <a:lstStyle/>
          <a:p>
            <a:pPr marL="541655">
              <a:lnSpc>
                <a:spcPct val="100000"/>
              </a:lnSpc>
              <a:spcBef>
                <a:spcPts val="135"/>
              </a:spcBef>
            </a:pPr>
            <a:r>
              <a:rPr dirty="0" sz="950" spc="-165" b="1">
                <a:latin typeface="Microsoft JhengHei UI"/>
                <a:cs typeface="Microsoft JhengHei UI"/>
              </a:rPr>
              <a:t>追求真理理</a:t>
            </a:r>
            <a:endParaRPr sz="950">
              <a:latin typeface="Microsoft JhengHei UI"/>
              <a:cs typeface="Microsoft JhengHei UI"/>
            </a:endParaRPr>
          </a:p>
          <a:p>
            <a:pPr>
              <a:lnSpc>
                <a:spcPct val="100000"/>
              </a:lnSpc>
            </a:pPr>
            <a:endParaRPr sz="1200">
              <a:latin typeface="Times New Roman"/>
              <a:cs typeface="Times New Roman"/>
            </a:endParaRPr>
          </a:p>
          <a:p>
            <a:pPr>
              <a:lnSpc>
                <a:spcPct val="100000"/>
              </a:lnSpc>
              <a:spcBef>
                <a:spcPts val="45"/>
              </a:spcBef>
            </a:pPr>
            <a:endParaRPr sz="1200">
              <a:latin typeface="Times New Roman"/>
              <a:cs typeface="Times New Roman"/>
            </a:endParaRPr>
          </a:p>
          <a:p>
            <a:pPr marL="262890">
              <a:lnSpc>
                <a:spcPct val="100000"/>
              </a:lnSpc>
            </a:pPr>
            <a:r>
              <a:rPr dirty="0" sz="950" spc="15" b="1">
                <a:latin typeface="Arial"/>
                <a:cs typeface="Arial"/>
              </a:rPr>
              <a:t>2</a:t>
            </a:r>
            <a:r>
              <a:rPr dirty="0" sz="950" spc="30" b="1">
                <a:latin typeface="Microsoft JhengHei UI"/>
                <a:cs typeface="Microsoft JhengHei UI"/>
              </a:rPr>
              <a:t>、公司价值观</a:t>
            </a:r>
            <a:endParaRPr sz="950">
              <a:latin typeface="Microsoft JhengHei UI"/>
              <a:cs typeface="Microsoft JhengHei UI"/>
            </a:endParaRPr>
          </a:p>
          <a:p>
            <a:pPr marL="506730">
              <a:lnSpc>
                <a:spcPct val="100000"/>
              </a:lnSpc>
              <a:spcBef>
                <a:spcPts val="975"/>
              </a:spcBef>
            </a:pPr>
            <a:r>
              <a:rPr dirty="0" sz="950" spc="-25" b="1">
                <a:latin typeface="Microsoft JhengHei UI"/>
                <a:cs typeface="Microsoft JhengHei UI"/>
              </a:rPr>
              <a:t>爱、⾃自由、反思、批判、创新、动态</a:t>
            </a:r>
            <a:endParaRPr sz="950">
              <a:latin typeface="Microsoft JhengHei UI"/>
              <a:cs typeface="Microsoft JhengHei UI"/>
            </a:endParaRPr>
          </a:p>
          <a:p>
            <a:pPr>
              <a:lnSpc>
                <a:spcPct val="100000"/>
              </a:lnSpc>
            </a:pPr>
            <a:endParaRPr sz="1200">
              <a:latin typeface="Times New Roman"/>
              <a:cs typeface="Times New Roman"/>
            </a:endParaRPr>
          </a:p>
          <a:p>
            <a:pPr>
              <a:lnSpc>
                <a:spcPct val="100000"/>
              </a:lnSpc>
              <a:spcBef>
                <a:spcPts val="50"/>
              </a:spcBef>
            </a:pPr>
            <a:endParaRPr sz="1200">
              <a:latin typeface="Times New Roman"/>
              <a:cs typeface="Times New Roman"/>
            </a:endParaRPr>
          </a:p>
          <a:p>
            <a:pPr marL="262890">
              <a:lnSpc>
                <a:spcPct val="100000"/>
              </a:lnSpc>
            </a:pPr>
            <a:r>
              <a:rPr dirty="0" sz="950" spc="15" b="1">
                <a:latin typeface="Arial"/>
                <a:cs typeface="Arial"/>
              </a:rPr>
              <a:t>3</a:t>
            </a:r>
            <a:r>
              <a:rPr dirty="0" sz="950" spc="-105" b="1">
                <a:latin typeface="Microsoft JhengHei UI"/>
                <a:cs typeface="Microsoft JhengHei UI"/>
              </a:rPr>
              <a:t>、公司⽅方法论</a:t>
            </a:r>
            <a:endParaRPr sz="950">
              <a:latin typeface="Microsoft JhengHei UI"/>
              <a:cs typeface="Microsoft JhengHei UI"/>
            </a:endParaRPr>
          </a:p>
          <a:p>
            <a:pPr marL="471805" marR="130175" indent="34290">
              <a:lnSpc>
                <a:spcPts val="2180"/>
              </a:lnSpc>
              <a:spcBef>
                <a:spcPts val="180"/>
              </a:spcBef>
            </a:pPr>
            <a:r>
              <a:rPr dirty="0" sz="950" spc="-110" b="1">
                <a:latin typeface="Microsoft JhengHei UI"/>
                <a:cs typeface="Microsoft JhengHei UI"/>
              </a:rPr>
              <a:t>可错、切问近思、最⼤大宽容理理解、⾮非动物性视⻆角、反事实条件句句、 </a:t>
            </a:r>
            <a:r>
              <a:rPr dirty="0" sz="950" spc="-90" b="1">
                <a:latin typeface="Microsoft JhengHei UI"/>
                <a:cs typeface="Microsoft JhengHei UI"/>
              </a:rPr>
              <a:t>存在是⼀一个动词</a:t>
            </a:r>
            <a:endParaRPr sz="950">
              <a:latin typeface="Microsoft JhengHei UI"/>
              <a:cs typeface="Microsoft JhengHei UI"/>
            </a:endParaRPr>
          </a:p>
          <a:p>
            <a:pPr>
              <a:lnSpc>
                <a:spcPct val="100000"/>
              </a:lnSpc>
            </a:pPr>
            <a:endParaRPr sz="1200">
              <a:latin typeface="Times New Roman"/>
              <a:cs typeface="Times New Roman"/>
            </a:endParaRPr>
          </a:p>
          <a:p>
            <a:pPr>
              <a:lnSpc>
                <a:spcPct val="100000"/>
              </a:lnSpc>
              <a:spcBef>
                <a:spcPts val="20"/>
              </a:spcBef>
            </a:pPr>
            <a:endParaRPr sz="950">
              <a:latin typeface="Times New Roman"/>
              <a:cs typeface="Times New Roman"/>
            </a:endParaRPr>
          </a:p>
          <a:p>
            <a:pPr marL="262890">
              <a:lnSpc>
                <a:spcPct val="100000"/>
              </a:lnSpc>
              <a:spcBef>
                <a:spcPts val="5"/>
              </a:spcBef>
            </a:pPr>
            <a:r>
              <a:rPr dirty="0" sz="950" spc="15" b="1">
                <a:latin typeface="Arial"/>
                <a:cs typeface="Arial"/>
              </a:rPr>
              <a:t>4</a:t>
            </a:r>
            <a:r>
              <a:rPr dirty="0" sz="950" spc="-130" b="1">
                <a:latin typeface="Microsoft JhengHei UI"/>
                <a:cs typeface="Microsoft JhengHei UI"/>
              </a:rPr>
              <a:t>、公司⼝口号</a:t>
            </a:r>
            <a:endParaRPr sz="950">
              <a:latin typeface="Microsoft JhengHei UI"/>
              <a:cs typeface="Microsoft JhengHei UI"/>
            </a:endParaRPr>
          </a:p>
          <a:p>
            <a:pPr marL="506730">
              <a:lnSpc>
                <a:spcPct val="100000"/>
              </a:lnSpc>
              <a:spcBef>
                <a:spcPts val="1040"/>
              </a:spcBef>
            </a:pPr>
            <a:r>
              <a:rPr dirty="0" sz="950" spc="-70" b="1">
                <a:latin typeface="Microsoft JhengHei UI"/>
                <a:cs typeface="Microsoft JhengHei UI"/>
              </a:rPr>
              <a:t>与苏格拉底为友，与海海德格尔为友，更更要与真理理为友</a:t>
            </a:r>
            <a:endParaRPr sz="950">
              <a:latin typeface="Microsoft JhengHei UI"/>
              <a:cs typeface="Microsoft JhengHei UI"/>
            </a:endParaRPr>
          </a:p>
          <a:p>
            <a:pPr>
              <a:lnSpc>
                <a:spcPct val="100000"/>
              </a:lnSpc>
            </a:pPr>
            <a:endParaRPr sz="1200">
              <a:latin typeface="Times New Roman"/>
              <a:cs typeface="Times New Roman"/>
            </a:endParaRPr>
          </a:p>
          <a:p>
            <a:pPr>
              <a:lnSpc>
                <a:spcPct val="100000"/>
              </a:lnSpc>
              <a:spcBef>
                <a:spcPts val="35"/>
              </a:spcBef>
            </a:pPr>
            <a:endParaRPr sz="1150">
              <a:latin typeface="Times New Roman"/>
              <a:cs typeface="Times New Roman"/>
            </a:endParaRPr>
          </a:p>
          <a:p>
            <a:pPr marL="262890">
              <a:lnSpc>
                <a:spcPct val="100000"/>
              </a:lnSpc>
            </a:pPr>
            <a:r>
              <a:rPr dirty="0" sz="950" spc="15" b="1">
                <a:latin typeface="Arial"/>
                <a:cs typeface="Arial"/>
              </a:rPr>
              <a:t>5</a:t>
            </a:r>
            <a:r>
              <a:rPr dirty="0" sz="950" spc="30" b="1">
                <a:latin typeface="Microsoft JhengHei UI"/>
                <a:cs typeface="Microsoft JhengHei UI"/>
              </a:rPr>
              <a:t>、公司愿景</a:t>
            </a:r>
            <a:endParaRPr sz="950">
              <a:latin typeface="Microsoft JhengHei UI"/>
              <a:cs typeface="Microsoft JhengHei UI"/>
            </a:endParaRPr>
          </a:p>
          <a:p>
            <a:pPr marL="506730">
              <a:lnSpc>
                <a:spcPct val="100000"/>
              </a:lnSpc>
              <a:spcBef>
                <a:spcPts val="1045"/>
              </a:spcBef>
            </a:pPr>
            <a:r>
              <a:rPr dirty="0" sz="950" spc="-65" b="1">
                <a:latin typeface="Microsoft JhengHei UI"/>
                <a:cs typeface="Microsoft JhengHei UI"/>
              </a:rPr>
              <a:t>通过哲学赋能各⾏行行各业，让思想改变世界</a:t>
            </a:r>
            <a:endParaRPr sz="950">
              <a:latin typeface="Microsoft JhengHei UI"/>
              <a:cs typeface="Microsoft JhengHei UI"/>
            </a:endParaRPr>
          </a:p>
          <a:p>
            <a:pPr>
              <a:lnSpc>
                <a:spcPct val="100000"/>
              </a:lnSpc>
            </a:pPr>
            <a:endParaRPr sz="1200">
              <a:latin typeface="Times New Roman"/>
              <a:cs typeface="Times New Roman"/>
            </a:endParaRPr>
          </a:p>
          <a:p>
            <a:pPr>
              <a:lnSpc>
                <a:spcPct val="100000"/>
              </a:lnSpc>
              <a:spcBef>
                <a:spcPts val="50"/>
              </a:spcBef>
            </a:pPr>
            <a:endParaRPr sz="1200">
              <a:latin typeface="Times New Roman"/>
              <a:cs typeface="Times New Roman"/>
            </a:endParaRPr>
          </a:p>
          <a:p>
            <a:pPr marL="262890">
              <a:lnSpc>
                <a:spcPct val="100000"/>
              </a:lnSpc>
            </a:pPr>
            <a:r>
              <a:rPr dirty="0" sz="950" spc="15" b="1">
                <a:latin typeface="Arial"/>
                <a:cs typeface="Arial"/>
              </a:rPr>
              <a:t>6</a:t>
            </a:r>
            <a:r>
              <a:rPr dirty="0" sz="950" spc="-130" b="1">
                <a:latin typeface="Microsoft JhengHei UI"/>
                <a:cs typeface="Microsoft JhengHei UI"/>
              </a:rPr>
              <a:t>、公司纪律律</a:t>
            </a:r>
            <a:endParaRPr sz="950">
              <a:latin typeface="Microsoft JhengHei UI"/>
              <a:cs typeface="Microsoft JhengHei UI"/>
            </a:endParaRPr>
          </a:p>
          <a:p>
            <a:pPr marL="506730" marR="5080">
              <a:lnSpc>
                <a:spcPct val="185500"/>
              </a:lnSpc>
            </a:pPr>
            <a:r>
              <a:rPr dirty="0" sz="950" spc="-25" b="1">
                <a:latin typeface="Microsoft JhengHei UI"/>
                <a:cs typeface="Microsoft JhengHei UI"/>
              </a:rPr>
              <a:t>协调、沟通、学习、锻炼、复盘、明确、细化、执⾏行行、坦诚、信任、 </a:t>
            </a:r>
            <a:r>
              <a:rPr dirty="0" sz="950" spc="-250" b="1">
                <a:latin typeface="Microsoft JhengHei UI"/>
                <a:cs typeface="Microsoft JhengHei UI"/>
              </a:rPr>
              <a:t>积极、⾃自律律</a:t>
            </a:r>
            <a:endParaRPr sz="950">
              <a:latin typeface="Microsoft JhengHei UI"/>
              <a:cs typeface="Microsoft JhengHei UI"/>
            </a:endParaRPr>
          </a:p>
          <a:p>
            <a:pPr marL="506730">
              <a:lnSpc>
                <a:spcPct val="100000"/>
              </a:lnSpc>
              <a:spcBef>
                <a:spcPts val="1045"/>
              </a:spcBef>
            </a:pPr>
            <a:r>
              <a:rPr dirty="0" sz="950" spc="-20" b="1">
                <a:latin typeface="Arial"/>
                <a:cs typeface="Arial"/>
              </a:rPr>
              <a:t>“</a:t>
            </a:r>
            <a:r>
              <a:rPr dirty="0" sz="950" spc="-165" b="1">
                <a:latin typeface="Microsoft JhengHei UI"/>
                <a:cs typeface="Microsoft JhengHei UI"/>
              </a:rPr>
              <a:t>我不不知道是不不是已经理理解你的意思了了</a:t>
            </a:r>
            <a:r>
              <a:rPr dirty="0" sz="950" spc="-20" b="1">
                <a:latin typeface="Arial"/>
                <a:cs typeface="Arial"/>
              </a:rPr>
              <a:t>”</a:t>
            </a:r>
            <a:endParaRPr sz="950">
              <a:latin typeface="Arial"/>
              <a:cs typeface="Arial"/>
            </a:endParaRPr>
          </a:p>
          <a:p>
            <a:pPr marL="506730">
              <a:lnSpc>
                <a:spcPct val="100000"/>
              </a:lnSpc>
              <a:spcBef>
                <a:spcPts val="975"/>
              </a:spcBef>
            </a:pPr>
            <a:r>
              <a:rPr dirty="0" sz="950" spc="-20" b="1">
                <a:latin typeface="Arial"/>
                <a:cs typeface="Arial"/>
              </a:rPr>
              <a:t>“</a:t>
            </a:r>
            <a:r>
              <a:rPr dirty="0" sz="950" spc="-45" b="1">
                <a:latin typeface="Microsoft JhengHei UI"/>
                <a:cs typeface="Microsoft JhengHei UI"/>
              </a:rPr>
              <a:t>我们假设做个思想实验，或者我说⼀一个反事实条件句句</a:t>
            </a:r>
            <a:r>
              <a:rPr dirty="0" sz="950" spc="-20" b="1">
                <a:latin typeface="Arial"/>
                <a:cs typeface="Arial"/>
              </a:rPr>
              <a:t>”</a:t>
            </a:r>
            <a:endParaRPr sz="950">
              <a:latin typeface="Arial"/>
              <a:cs typeface="Arial"/>
            </a:endParaRPr>
          </a:p>
          <a:p>
            <a:pPr>
              <a:lnSpc>
                <a:spcPct val="100000"/>
              </a:lnSpc>
            </a:pPr>
            <a:endParaRPr sz="1200">
              <a:latin typeface="Times New Roman"/>
              <a:cs typeface="Times New Roman"/>
            </a:endParaRPr>
          </a:p>
          <a:p>
            <a:pPr>
              <a:lnSpc>
                <a:spcPct val="100000"/>
              </a:lnSpc>
              <a:spcBef>
                <a:spcPts val="45"/>
              </a:spcBef>
            </a:pPr>
            <a:endParaRPr sz="1200">
              <a:latin typeface="Times New Roman"/>
              <a:cs typeface="Times New Roman"/>
            </a:endParaRPr>
          </a:p>
          <a:p>
            <a:pPr marL="262890">
              <a:lnSpc>
                <a:spcPct val="100000"/>
              </a:lnSpc>
            </a:pPr>
            <a:r>
              <a:rPr dirty="0" sz="950" spc="15" b="1">
                <a:latin typeface="Arial"/>
                <a:cs typeface="Arial"/>
              </a:rPr>
              <a:t>7</a:t>
            </a:r>
            <a:r>
              <a:rPr dirty="0" sz="950" spc="-130" b="1">
                <a:latin typeface="Microsoft JhengHei UI"/>
                <a:cs typeface="Microsoft JhengHei UI"/>
              </a:rPr>
              <a:t>、公司⻛风格</a:t>
            </a:r>
            <a:endParaRPr sz="950">
              <a:latin typeface="Microsoft JhengHei UI"/>
              <a:cs typeface="Microsoft JhengHei UI"/>
            </a:endParaRPr>
          </a:p>
          <a:p>
            <a:pPr marL="541655">
              <a:lnSpc>
                <a:spcPct val="100000"/>
              </a:lnSpc>
              <a:spcBef>
                <a:spcPts val="975"/>
              </a:spcBef>
            </a:pPr>
            <a:r>
              <a:rPr dirty="0" sz="950" spc="-105" b="1">
                <a:latin typeface="Microsoft JhengHei UI"/>
                <a:cs typeface="Microsoft JhengHei UI"/>
              </a:rPr>
              <a:t>活泼泼的独⽴立</a:t>
            </a:r>
            <a:endParaRPr sz="950">
              <a:latin typeface="Microsoft JhengHei UI"/>
              <a:cs typeface="Microsoft JhengHei UI"/>
            </a:endParaRPr>
          </a:p>
          <a:p>
            <a:pPr>
              <a:lnSpc>
                <a:spcPct val="100000"/>
              </a:lnSpc>
            </a:pPr>
            <a:endParaRPr sz="1200">
              <a:latin typeface="Times New Roman"/>
              <a:cs typeface="Times New Roman"/>
            </a:endParaRPr>
          </a:p>
          <a:p>
            <a:pPr marL="12700">
              <a:lnSpc>
                <a:spcPct val="100000"/>
              </a:lnSpc>
              <a:spcBef>
                <a:spcPts val="840"/>
              </a:spcBef>
            </a:pPr>
            <a:r>
              <a:rPr dirty="0" sz="900" spc="10" b="1">
                <a:latin typeface="Microsoft JhengHei UI"/>
                <a:cs typeface="Microsoft JhengHei UI"/>
              </a:rPr>
              <a:t>三：介绍：</a:t>
            </a:r>
            <a:endParaRPr sz="900">
              <a:latin typeface="Microsoft JhengHei UI"/>
              <a:cs typeface="Microsoft JhengHei U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7504" y="508431"/>
            <a:ext cx="4331335" cy="5983605"/>
          </a:xfrm>
          <a:prstGeom prst="rect">
            <a:avLst/>
          </a:prstGeom>
        </p:spPr>
        <p:txBody>
          <a:bodyPr wrap="square" lIns="0" tIns="14604" rIns="0" bIns="0" rtlCol="0" vert="horz">
            <a:spAutoFit/>
          </a:bodyPr>
          <a:lstStyle/>
          <a:p>
            <a:pPr marL="271145">
              <a:lnSpc>
                <a:spcPct val="100000"/>
              </a:lnSpc>
              <a:spcBef>
                <a:spcPts val="114"/>
              </a:spcBef>
            </a:pPr>
            <a:r>
              <a:rPr dirty="0" sz="900" spc="10">
                <a:latin typeface="Arial Unicode MS"/>
                <a:cs typeface="Arial Unicode MS"/>
              </a:rPr>
              <a:t>其实这些</a:t>
            </a:r>
            <a:r>
              <a:rPr dirty="0" sz="900" spc="85">
                <a:latin typeface="Arial"/>
                <a:cs typeface="Arial"/>
              </a:rPr>
              <a:t>“</a:t>
            </a:r>
            <a:r>
              <a:rPr dirty="0" sz="900" spc="-290">
                <a:latin typeface="Arial Unicode MS"/>
                <a:cs typeface="Arial Unicode MS"/>
              </a:rPr>
              <a:t>⼯工具</a:t>
            </a:r>
            <a:r>
              <a:rPr dirty="0" sz="900" spc="85">
                <a:latin typeface="Arial"/>
                <a:cs typeface="Arial"/>
              </a:rPr>
              <a:t>”</a:t>
            </a:r>
            <a:r>
              <a:rPr dirty="0" sz="900" spc="-130">
                <a:latin typeface="Arial Unicode MS"/>
                <a:cs typeface="Arial Unicode MS"/>
              </a:rPr>
              <a:t>有些本是哲学⾥里里⾯面的专业术语，我没有进⾏行行专业解释的意图，</a:t>
            </a:r>
            <a:endParaRPr sz="900">
              <a:latin typeface="Arial Unicode MS"/>
              <a:cs typeface="Arial Unicode MS"/>
            </a:endParaRPr>
          </a:p>
          <a:p>
            <a:pPr algn="just" marL="12700" marR="5080">
              <a:lnSpc>
                <a:spcPct val="176200"/>
              </a:lnSpc>
              <a:spcBef>
                <a:spcPts val="70"/>
              </a:spcBef>
            </a:pPr>
            <a:r>
              <a:rPr dirty="0" sz="900" spc="-95">
                <a:latin typeface="Arial Unicode MS"/>
                <a:cs typeface="Arial Unicode MS"/>
              </a:rPr>
              <a:t>⽽而且每⼀一个概念也本来都是有其特定的讨论背景，任何的盲⽬目的嫁接都是⼀一种不不负责 </a:t>
            </a:r>
            <a:r>
              <a:rPr dirty="0" sz="900" spc="-150">
                <a:latin typeface="Arial Unicode MS"/>
                <a:cs typeface="Arial Unicode MS"/>
              </a:rPr>
              <a:t>任，所以介绍之前我⾸首先声明，希望⼤大家以⼀一种⼯工具化的⼼心态去看待，⽽而不不是盲⽬目的 </a:t>
            </a:r>
            <a:r>
              <a:rPr dirty="0" sz="900" spc="10">
                <a:latin typeface="Arial Unicode MS"/>
                <a:cs typeface="Arial Unicode MS"/>
              </a:rPr>
              <a:t>去听从或批判。</a:t>
            </a:r>
            <a:endParaRPr sz="900">
              <a:latin typeface="Arial Unicode MS"/>
              <a:cs typeface="Arial Unicode MS"/>
            </a:endParaRPr>
          </a:p>
          <a:p>
            <a:pPr marL="238760">
              <a:lnSpc>
                <a:spcPct val="100000"/>
              </a:lnSpc>
              <a:spcBef>
                <a:spcPts val="825"/>
              </a:spcBef>
            </a:pPr>
            <a:r>
              <a:rPr dirty="0" sz="900" spc="0">
                <a:solidFill>
                  <a:srgbClr val="EE220C"/>
                </a:solidFill>
                <a:latin typeface="Arial"/>
                <a:cs typeface="Arial"/>
              </a:rPr>
              <a:t>1:</a:t>
            </a:r>
            <a:r>
              <a:rPr dirty="0" sz="900" spc="-70">
                <a:solidFill>
                  <a:srgbClr val="EE220C"/>
                </a:solidFill>
                <a:latin typeface="Arial Unicode MS"/>
                <a:cs typeface="Arial Unicode MS"/>
              </a:rPr>
              <a:t>关于使命：追求真理理。</a:t>
            </a:r>
            <a:r>
              <a:rPr dirty="0" sz="900" spc="-145">
                <a:latin typeface="Arial Unicode MS"/>
                <a:cs typeface="Arial Unicode MS"/>
              </a:rPr>
              <a:t>相信任何⼀一个⼈人最⼤大的快乐是在于坚持了了或者认识了了某</a:t>
            </a:r>
            <a:endParaRPr sz="900">
              <a:latin typeface="Arial Unicode MS"/>
              <a:cs typeface="Arial Unicode MS"/>
            </a:endParaRPr>
          </a:p>
          <a:p>
            <a:pPr algn="just" marL="12700" marR="5080">
              <a:lnSpc>
                <a:spcPct val="176200"/>
              </a:lnSpc>
            </a:pPr>
            <a:r>
              <a:rPr dirty="0" sz="900" spc="-75">
                <a:latin typeface="Arial Unicode MS"/>
                <a:cs typeface="Arial Unicode MS"/>
              </a:rPr>
              <a:t>⼀一个真知吧。就像庄⼦子《逍遥游》告诉我们的⼀一样，只有真知，⽅方可逍遥。我们在这 </a:t>
            </a:r>
            <a:r>
              <a:rPr dirty="0" sz="900" spc="-60">
                <a:latin typeface="Arial Unicode MS"/>
                <a:cs typeface="Arial Unicode MS"/>
              </a:rPr>
              <a:t>个世界上、公司在社会上能够始终可以⾯面对镜⼦子看看</a:t>
            </a:r>
            <a:r>
              <a:rPr dirty="0" sz="900" spc="85">
                <a:latin typeface="Arial"/>
                <a:cs typeface="Arial"/>
              </a:rPr>
              <a:t>“</a:t>
            </a:r>
            <a:r>
              <a:rPr dirty="0" sz="900" spc="-445">
                <a:latin typeface="Arial Unicode MS"/>
                <a:cs typeface="Arial Unicode MS"/>
              </a:rPr>
              <a:t>⾃自⼰己</a:t>
            </a:r>
            <a:r>
              <a:rPr dirty="0" sz="900" spc="-20">
                <a:latin typeface="Arial"/>
                <a:cs typeface="Arial"/>
              </a:rPr>
              <a:t>”</a:t>
            </a:r>
            <a:r>
              <a:rPr dirty="0" sz="900" spc="-20">
                <a:latin typeface="Arial Unicode MS"/>
                <a:cs typeface="Arial Unicode MS"/>
              </a:rPr>
              <a:t>，</a:t>
            </a:r>
            <a:r>
              <a:rPr dirty="0" sz="900" spc="-125">
                <a:latin typeface="Arial Unicode MS"/>
                <a:cs typeface="Arial Unicode MS"/>
              </a:rPr>
              <a:t>得到快乐的原因⽆无⾮非就 </a:t>
            </a:r>
            <a:r>
              <a:rPr dirty="0" sz="900" spc="-215">
                <a:latin typeface="Arial Unicode MS"/>
                <a:cs typeface="Arial Unicode MS"/>
              </a:rPr>
              <a:t>是⾃自⼰己坚持了了真知。</a:t>
            </a:r>
            <a:endParaRPr sz="900">
              <a:latin typeface="Arial Unicode MS"/>
              <a:cs typeface="Arial Unicode MS"/>
            </a:endParaRPr>
          </a:p>
          <a:p>
            <a:pPr marL="262890">
              <a:lnSpc>
                <a:spcPct val="100000"/>
              </a:lnSpc>
              <a:spcBef>
                <a:spcPts val="819"/>
              </a:spcBef>
            </a:pPr>
            <a:r>
              <a:rPr dirty="0" sz="900" spc="5">
                <a:solidFill>
                  <a:srgbClr val="EE220C"/>
                </a:solidFill>
                <a:latin typeface="Arial"/>
                <a:cs typeface="Arial"/>
              </a:rPr>
              <a:t>2</a:t>
            </a:r>
            <a:r>
              <a:rPr dirty="0" sz="900" spc="5">
                <a:solidFill>
                  <a:srgbClr val="EE220C"/>
                </a:solidFill>
                <a:latin typeface="Arial Unicode MS"/>
                <a:cs typeface="Arial Unicode MS"/>
              </a:rPr>
              <a:t>：</a:t>
            </a:r>
            <a:r>
              <a:rPr dirty="0" sz="900" spc="10">
                <a:solidFill>
                  <a:srgbClr val="EE220C"/>
                </a:solidFill>
                <a:latin typeface="Arial Unicode MS"/>
                <a:cs typeface="Arial Unicode MS"/>
              </a:rPr>
              <a:t>关于价值观</a:t>
            </a:r>
            <a:r>
              <a:rPr dirty="0" sz="900" spc="-30">
                <a:latin typeface="Arial Unicode MS"/>
                <a:cs typeface="Arial Unicode MS"/>
              </a:rPr>
              <a:t>，我挑选了了六个词语，这些是我最喜欢的词语。</a:t>
            </a:r>
            <a:endParaRPr sz="900">
              <a:latin typeface="Arial Unicode MS"/>
              <a:cs typeface="Arial Unicode MS"/>
            </a:endParaRPr>
          </a:p>
          <a:p>
            <a:pPr marL="12700" marR="5080" indent="250190">
              <a:lnSpc>
                <a:spcPct val="176200"/>
              </a:lnSpc>
              <a:spcBef>
                <a:spcPts val="70"/>
              </a:spcBef>
            </a:pPr>
            <a:r>
              <a:rPr dirty="0" sz="900" spc="10">
                <a:solidFill>
                  <a:srgbClr val="CB297B"/>
                </a:solidFill>
                <a:latin typeface="Arial Unicode MS"/>
                <a:cs typeface="Arial Unicode MS"/>
              </a:rPr>
              <a:t>爱</a:t>
            </a:r>
            <a:r>
              <a:rPr dirty="0" sz="900" spc="-185">
                <a:latin typeface="Arial Unicode MS"/>
                <a:cs typeface="Arial Unicode MS"/>
              </a:rPr>
              <a:t>：悲天悯⼈人，我们⾃自⼰己会有些不不⾜足，别⼈人也会多少有些缺陷，爱是⾯面对⾃自⼰己</a:t>
            </a:r>
            <a:r>
              <a:rPr dirty="0" sz="900" spc="-114">
                <a:latin typeface="Arial Unicode MS"/>
                <a:cs typeface="Arial Unicode MS"/>
              </a:rPr>
              <a:t>不 不⾜足、⾯面对他⼈人的⼀一个基本的态度，别⼈人可能受限于其经济、政治、宗教、地域、肤</a:t>
            </a:r>
            <a:endParaRPr sz="900">
              <a:latin typeface="Arial Unicode MS"/>
              <a:cs typeface="Arial Unicode MS"/>
            </a:endParaRPr>
          </a:p>
          <a:p>
            <a:pPr algn="just" marL="12700" marR="5080">
              <a:lnSpc>
                <a:spcPct val="176200"/>
              </a:lnSpc>
            </a:pPr>
            <a:r>
              <a:rPr dirty="0" sz="900" spc="-114">
                <a:latin typeface="Arial Unicode MS"/>
                <a:cs typeface="Arial Unicode MS"/>
              </a:rPr>
              <a:t>⾊色、经历、教育等等，⾯面对⼀一件事情可能并不不会像我们⼀一样能够更更加勇敢，或者能够 </a:t>
            </a:r>
            <a:r>
              <a:rPr dirty="0" sz="900" spc="-95">
                <a:latin typeface="Arial Unicode MS"/>
                <a:cs typeface="Arial Unicode MS"/>
              </a:rPr>
              <a:t>去坚持真理理做出正确的选择，我们怎么办？他们已经⾮非常不不幸了了，需要去理理解和尊重 </a:t>
            </a:r>
            <a:r>
              <a:rPr dirty="0" sz="900" spc="-55">
                <a:latin typeface="Arial Unicode MS"/>
                <a:cs typeface="Arial Unicode MS"/>
              </a:rPr>
              <a:t>他们，因为我相信只有理理解和尊重，他们才会肯有放下成⻅见的态度，才会更更有可能去 </a:t>
            </a:r>
            <a:r>
              <a:rPr dirty="0" sz="900" spc="-25">
                <a:latin typeface="Arial Unicode MS"/>
                <a:cs typeface="Arial Unicode MS"/>
              </a:rPr>
              <a:t>接受我们，去接受改变，哪怕我们会有⼀一定的损失。</a:t>
            </a:r>
            <a:endParaRPr sz="900">
              <a:latin typeface="Arial Unicode MS"/>
              <a:cs typeface="Arial Unicode MS"/>
            </a:endParaRPr>
          </a:p>
          <a:p>
            <a:pPr marL="12700" marR="5080" indent="250190">
              <a:lnSpc>
                <a:spcPct val="176200"/>
              </a:lnSpc>
            </a:pPr>
            <a:r>
              <a:rPr dirty="0" sz="900" spc="-290">
                <a:solidFill>
                  <a:srgbClr val="CB297B"/>
                </a:solidFill>
                <a:latin typeface="Arial Unicode MS"/>
                <a:cs typeface="Arial Unicode MS"/>
              </a:rPr>
              <a:t>⾃自由</a:t>
            </a:r>
            <a:r>
              <a:rPr dirty="0" sz="900" spc="-150">
                <a:latin typeface="Arial Unicode MS"/>
                <a:cs typeface="Arial Unicode MS"/>
              </a:rPr>
              <a:t>：⼀一颗⾃自由的⼼心灵、⼀一个⾃自由的态度和⾏行行动是美好值得追求的，但是是困 </a:t>
            </a:r>
            <a:r>
              <a:rPr dirty="0" sz="900" spc="-55">
                <a:latin typeface="Arial Unicode MS"/>
                <a:cs typeface="Arial Unicode MS"/>
              </a:rPr>
              <a:t>难的，因为那种逍遥的⾃自由，只有真知才可以达到。通往⾃自由的路路上是艰难的，但是 </a:t>
            </a:r>
            <a:r>
              <a:rPr dirty="0" sz="900" spc="-170">
                <a:latin typeface="Arial Unicode MS"/>
                <a:cs typeface="Arial Unicode MS"/>
              </a:rPr>
              <a:t>不不能打着⾃自由的名义做着不不⾃自由的事</a:t>
            </a:r>
            <a:endParaRPr sz="900">
              <a:latin typeface="Arial Unicode MS"/>
              <a:cs typeface="Arial Unicode MS"/>
            </a:endParaRPr>
          </a:p>
          <a:p>
            <a:pPr marL="12700" marR="103505" indent="250190">
              <a:lnSpc>
                <a:spcPct val="176200"/>
              </a:lnSpc>
            </a:pPr>
            <a:r>
              <a:rPr dirty="0" sz="900" spc="10">
                <a:solidFill>
                  <a:srgbClr val="CB297B"/>
                </a:solidFill>
                <a:latin typeface="Arial Unicode MS"/>
                <a:cs typeface="Arial Unicode MS"/>
              </a:rPr>
              <a:t>反思</a:t>
            </a:r>
            <a:r>
              <a:rPr dirty="0" sz="900" spc="-150">
                <a:latin typeface="Arial Unicode MS"/>
                <a:cs typeface="Arial Unicode MS"/>
              </a:rPr>
              <a:t>：未经反思的⽣生活是不不值得过的。孔⼦子说思考两次就⾏行行了了，思考太多反⽽而 </a:t>
            </a:r>
            <a:r>
              <a:rPr dirty="0" sz="900" spc="-114">
                <a:latin typeface="Arial Unicode MS"/>
                <a:cs typeface="Arial Unicode MS"/>
              </a:rPr>
              <a:t>有点过了了，因为还要去⽣生活</a:t>
            </a:r>
            <a:endParaRPr sz="900">
              <a:latin typeface="Arial Unicode MS"/>
              <a:cs typeface="Arial Unicode MS"/>
            </a:endParaRPr>
          </a:p>
          <a:p>
            <a:pPr marL="262890">
              <a:lnSpc>
                <a:spcPct val="100000"/>
              </a:lnSpc>
              <a:spcBef>
                <a:spcPts val="825"/>
              </a:spcBef>
            </a:pPr>
            <a:r>
              <a:rPr dirty="0" sz="900" spc="10">
                <a:solidFill>
                  <a:srgbClr val="CB297B"/>
                </a:solidFill>
                <a:latin typeface="Arial Unicode MS"/>
                <a:cs typeface="Arial Unicode MS"/>
              </a:rPr>
              <a:t>批判</a:t>
            </a:r>
            <a:r>
              <a:rPr dirty="0" sz="900" spc="10">
                <a:latin typeface="Arial Unicode MS"/>
                <a:cs typeface="Arial Unicode MS"/>
              </a:rPr>
              <a:t>：只有批判才会有创新</a:t>
            </a:r>
            <a:endParaRPr sz="900">
              <a:latin typeface="Arial Unicode MS"/>
              <a:cs typeface="Arial Unicode MS"/>
            </a:endParaRPr>
          </a:p>
          <a:p>
            <a:pPr marL="262890">
              <a:lnSpc>
                <a:spcPct val="100000"/>
              </a:lnSpc>
              <a:spcBef>
                <a:spcPts val="825"/>
              </a:spcBef>
            </a:pPr>
            <a:r>
              <a:rPr dirty="0" sz="900" spc="10">
                <a:solidFill>
                  <a:srgbClr val="CB297B"/>
                </a:solidFill>
                <a:latin typeface="Arial Unicode MS"/>
                <a:cs typeface="Arial Unicode MS"/>
              </a:rPr>
              <a:t>创新</a:t>
            </a:r>
            <a:r>
              <a:rPr dirty="0" sz="900" spc="-40">
                <a:latin typeface="Arial Unicode MS"/>
                <a:cs typeface="Arial Unicode MS"/>
              </a:rPr>
              <a:t>：创新需要不不断的学习和积累，只有积累才可以过的上这种最值得过的⽣生</a:t>
            </a:r>
            <a:endParaRPr sz="900">
              <a:latin typeface="Arial Unicode MS"/>
              <a:cs typeface="Arial Unicode MS"/>
            </a:endParaRPr>
          </a:p>
          <a:p>
            <a:pPr algn="just" marL="12700">
              <a:lnSpc>
                <a:spcPct val="100000"/>
              </a:lnSpc>
              <a:spcBef>
                <a:spcPts val="819"/>
              </a:spcBef>
            </a:pPr>
            <a:r>
              <a:rPr dirty="0" sz="900" spc="10">
                <a:latin typeface="Arial Unicode MS"/>
                <a:cs typeface="Arial Unicode MS"/>
              </a:rPr>
              <a:t>活。</a:t>
            </a:r>
            <a:endParaRPr sz="900">
              <a:latin typeface="Arial Unicode MS"/>
              <a:cs typeface="Arial Unicode MS"/>
            </a:endParaRPr>
          </a:p>
          <a:p>
            <a:pPr marL="262890">
              <a:lnSpc>
                <a:spcPct val="100000"/>
              </a:lnSpc>
              <a:spcBef>
                <a:spcPts val="825"/>
              </a:spcBef>
            </a:pPr>
            <a:r>
              <a:rPr dirty="0" sz="900" spc="10">
                <a:solidFill>
                  <a:srgbClr val="CB297B"/>
                </a:solidFill>
                <a:latin typeface="Arial Unicode MS"/>
                <a:cs typeface="Arial Unicode MS"/>
              </a:rPr>
              <a:t>动态</a:t>
            </a:r>
            <a:r>
              <a:rPr dirty="0" sz="900" spc="-45">
                <a:latin typeface="Arial Unicode MS"/>
                <a:cs typeface="Arial Unicode MS"/>
              </a:rPr>
              <a:t>：我们相信⼀一切的快乐、痛苦、失败或成功都是⼀一个动态发展的过程</a:t>
            </a:r>
            <a:endParaRPr sz="900">
              <a:latin typeface="Arial Unicode MS"/>
              <a:cs typeface="Arial Unicode MS"/>
            </a:endParaRPr>
          </a:p>
          <a:p>
            <a:pPr marL="262890">
              <a:lnSpc>
                <a:spcPct val="100000"/>
              </a:lnSpc>
              <a:spcBef>
                <a:spcPts val="819"/>
              </a:spcBef>
            </a:pPr>
            <a:r>
              <a:rPr dirty="0" sz="900" spc="0">
                <a:solidFill>
                  <a:srgbClr val="EE220C"/>
                </a:solidFill>
                <a:latin typeface="Arial"/>
                <a:cs typeface="Arial"/>
              </a:rPr>
              <a:t>3:</a:t>
            </a:r>
            <a:r>
              <a:rPr dirty="0" sz="900" spc="-170">
                <a:solidFill>
                  <a:srgbClr val="EE220C"/>
                </a:solidFill>
                <a:latin typeface="Arial Unicode MS"/>
                <a:cs typeface="Arial Unicode MS"/>
              </a:rPr>
              <a:t>⽅方法论：</a:t>
            </a:r>
            <a:r>
              <a:rPr dirty="0" sz="900" spc="-70">
                <a:latin typeface="Arial Unicode MS"/>
                <a:cs typeface="Arial Unicode MS"/>
              </a:rPr>
              <a:t>上⾯面价值观的介绍总是感觉有点空，不不如来点实际的⽅方法论上的介绍</a:t>
            </a:r>
            <a:endParaRPr sz="900">
              <a:latin typeface="Arial Unicode MS"/>
              <a:cs typeface="Arial Unicode M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7486" y="508431"/>
            <a:ext cx="4331335" cy="6216650"/>
          </a:xfrm>
          <a:prstGeom prst="rect">
            <a:avLst/>
          </a:prstGeom>
        </p:spPr>
        <p:txBody>
          <a:bodyPr wrap="square" lIns="0" tIns="14604" rIns="0" bIns="0" rtlCol="0" vert="horz">
            <a:spAutoFit/>
          </a:bodyPr>
          <a:lstStyle/>
          <a:p>
            <a:pPr marL="262890">
              <a:lnSpc>
                <a:spcPct val="100000"/>
              </a:lnSpc>
              <a:spcBef>
                <a:spcPts val="114"/>
              </a:spcBef>
            </a:pPr>
            <a:r>
              <a:rPr dirty="0" sz="900" spc="10">
                <a:solidFill>
                  <a:srgbClr val="CB297B"/>
                </a:solidFill>
                <a:latin typeface="Arial Unicode MS"/>
                <a:cs typeface="Arial Unicode MS"/>
              </a:rPr>
              <a:t>可错</a:t>
            </a:r>
            <a:r>
              <a:rPr dirty="0" sz="900" spc="-130">
                <a:latin typeface="Arial Unicode MS"/>
                <a:cs typeface="Arial Unicode MS"/>
              </a:rPr>
              <a:t>：不不管是修订的战略略还是策划，不不管是⼈人事还是财务等，在执⾏行行之前都要</a:t>
            </a:r>
            <a:endParaRPr sz="900">
              <a:latin typeface="Arial Unicode MS"/>
              <a:cs typeface="Arial Unicode MS"/>
            </a:endParaRPr>
          </a:p>
          <a:p>
            <a:pPr marL="12700">
              <a:lnSpc>
                <a:spcPct val="100000"/>
              </a:lnSpc>
              <a:spcBef>
                <a:spcPts val="825"/>
              </a:spcBef>
            </a:pPr>
            <a:r>
              <a:rPr dirty="0" sz="900" spc="-95">
                <a:latin typeface="Arial Unicode MS"/>
                <a:cs typeface="Arial Unicode MS"/>
              </a:rPr>
              <a:t>有可错⽅方案来替代，因为实践是检验真理理的标准，为了了避免错误带来的更更⼤大损失要有</a:t>
            </a:r>
            <a:endParaRPr sz="900">
              <a:latin typeface="Arial Unicode MS"/>
              <a:cs typeface="Arial Unicode MS"/>
            </a:endParaRPr>
          </a:p>
          <a:p>
            <a:pPr marL="12700">
              <a:lnSpc>
                <a:spcPct val="100000"/>
              </a:lnSpc>
              <a:spcBef>
                <a:spcPts val="819"/>
              </a:spcBef>
            </a:pPr>
            <a:r>
              <a:rPr dirty="0" sz="900" spc="-114">
                <a:latin typeface="Arial Unicode MS"/>
                <a:cs typeface="Arial Unicode MS"/>
              </a:rPr>
              <a:t>⼀一个备选措施进⾏行行替补。公司纲领尚有些不不⾜足，希望能够多多补充。</a:t>
            </a:r>
            <a:endParaRPr sz="900">
              <a:latin typeface="Arial Unicode MS"/>
              <a:cs typeface="Arial Unicode MS"/>
            </a:endParaRPr>
          </a:p>
          <a:p>
            <a:pPr marL="12700" marR="103505" indent="250190">
              <a:lnSpc>
                <a:spcPct val="176200"/>
              </a:lnSpc>
            </a:pPr>
            <a:r>
              <a:rPr dirty="0" sz="900" spc="10">
                <a:solidFill>
                  <a:srgbClr val="CB297B"/>
                </a:solidFill>
                <a:latin typeface="Arial Unicode MS"/>
                <a:cs typeface="Arial Unicode MS"/>
              </a:rPr>
              <a:t>切问近思</a:t>
            </a:r>
            <a:r>
              <a:rPr dirty="0" sz="900" spc="-70">
                <a:latin typeface="Arial Unicode MS"/>
                <a:cs typeface="Arial Unicode MS"/>
              </a:rPr>
              <a:t>：先将能做好的东⻄西做好，⼀一步⼀一步前进，才会有新的突破，既要有 </a:t>
            </a:r>
            <a:r>
              <a:rPr dirty="0" sz="900" spc="-155">
                <a:latin typeface="Arial Unicode MS"/>
                <a:cs typeface="Arial Unicode MS"/>
              </a:rPr>
              <a:t>远程的规划，⼜又要⼀一个步⼦子⼀一个步⼦子去挖掘深度。</a:t>
            </a:r>
            <a:endParaRPr sz="900">
              <a:latin typeface="Arial Unicode MS"/>
              <a:cs typeface="Arial Unicode MS"/>
            </a:endParaRPr>
          </a:p>
          <a:p>
            <a:pPr marL="12700" marR="5080" indent="250190">
              <a:lnSpc>
                <a:spcPct val="176200"/>
              </a:lnSpc>
            </a:pPr>
            <a:r>
              <a:rPr dirty="0" sz="900" spc="-215">
                <a:solidFill>
                  <a:srgbClr val="CB297B"/>
                </a:solidFill>
                <a:latin typeface="Arial Unicode MS"/>
                <a:cs typeface="Arial Unicode MS"/>
              </a:rPr>
              <a:t>最⼤大宽容理理解</a:t>
            </a:r>
            <a:r>
              <a:rPr dirty="0" sz="900" spc="-225">
                <a:latin typeface="Arial Unicode MS"/>
                <a:cs typeface="Arial Unicode MS"/>
              </a:rPr>
              <a:t>：把对⽅方看作⽐比⾃自⼰己更更⾼高深的⼈人，不不要盲⽬目的去批判他⼈人，批判 </a:t>
            </a:r>
            <a:r>
              <a:rPr dirty="0" sz="900" spc="-150">
                <a:latin typeface="Arial Unicode MS"/>
                <a:cs typeface="Arial Unicode MS"/>
              </a:rPr>
              <a:t>之前先思考⼀一遍⾃自⼰己是不不是已经将对⽅方传达的信息给掌握了了，试着从对⽅方的⻆角度来重 </a:t>
            </a:r>
            <a:r>
              <a:rPr dirty="0" sz="900" spc="-114">
                <a:latin typeface="Arial Unicode MS"/>
                <a:cs typeface="Arial Unicode MS"/>
              </a:rPr>
              <a:t>新解释发⽣生的事情，以期望着能够理理解对⽅方真正要表达的意思，从⽽而再进⾏行行呼应或批 </a:t>
            </a:r>
            <a:r>
              <a:rPr dirty="0" sz="900" spc="-40">
                <a:latin typeface="Arial Unicode MS"/>
                <a:cs typeface="Arial Unicode MS"/>
              </a:rPr>
              <a:t>判，这样的批判才更更有价值和意义。</a:t>
            </a:r>
            <a:endParaRPr sz="900">
              <a:latin typeface="Arial Unicode MS"/>
              <a:cs typeface="Arial Unicode MS"/>
            </a:endParaRPr>
          </a:p>
          <a:p>
            <a:pPr marL="12700" marR="103505" indent="250190">
              <a:lnSpc>
                <a:spcPct val="176200"/>
              </a:lnSpc>
            </a:pPr>
            <a:r>
              <a:rPr dirty="0" sz="900" spc="-215">
                <a:solidFill>
                  <a:srgbClr val="CB297B"/>
                </a:solidFill>
                <a:latin typeface="Arial Unicode MS"/>
                <a:cs typeface="Arial Unicode MS"/>
              </a:rPr>
              <a:t>⾮非动物性视⻆角</a:t>
            </a:r>
            <a:r>
              <a:rPr dirty="0" sz="900" spc="-100">
                <a:latin typeface="Arial Unicode MS"/>
                <a:cs typeface="Arial Unicode MS"/>
              </a:rPr>
              <a:t>：这个是保持⾃自信，相信未来不不是动物性那样简单，⽽而是相信⼀一 </a:t>
            </a:r>
            <a:r>
              <a:rPr dirty="0" sz="900" spc="10">
                <a:latin typeface="Arial Unicode MS"/>
                <a:cs typeface="Arial Unicode MS"/>
              </a:rPr>
              <a:t>切都会好的。</a:t>
            </a:r>
            <a:endParaRPr sz="900">
              <a:latin typeface="Arial Unicode MS"/>
              <a:cs typeface="Arial Unicode MS"/>
            </a:endParaRPr>
          </a:p>
          <a:p>
            <a:pPr marL="12700" marR="5080" indent="250190">
              <a:lnSpc>
                <a:spcPct val="176200"/>
              </a:lnSpc>
            </a:pPr>
            <a:r>
              <a:rPr dirty="0" sz="900" spc="-114">
                <a:solidFill>
                  <a:srgbClr val="CB297B"/>
                </a:solidFill>
                <a:latin typeface="Arial Unicode MS"/>
                <a:cs typeface="Arial Unicode MS"/>
              </a:rPr>
              <a:t>反事实条件句句</a:t>
            </a:r>
            <a:r>
              <a:rPr dirty="0" sz="900" spc="-45">
                <a:latin typeface="Arial Unicode MS"/>
                <a:cs typeface="Arial Unicode MS"/>
              </a:rPr>
              <a:t>：这个是常⽤用的反思的伎俩。通过故意说⼀一些与可能的常规事实 </a:t>
            </a:r>
            <a:r>
              <a:rPr dirty="0" sz="900" spc="-75">
                <a:latin typeface="Arial Unicode MS"/>
                <a:cs typeface="Arial Unicode MS"/>
              </a:rPr>
              <a:t>不不相符乎的场景，来达到去追求某件事情背后更更深⼀一层次的逻辑。⽐比如我说我们餐厅 </a:t>
            </a:r>
            <a:r>
              <a:rPr dirty="0" sz="900" spc="-114">
                <a:latin typeface="Arial Unicode MS"/>
                <a:cs typeface="Arial Unicode MS"/>
              </a:rPr>
              <a:t>的菜品选择⼀一个辣⼦子鸡块吧，并不不是说⼀一定要去选择这个品类，⽽而是说进⼀一步探究我 </a:t>
            </a:r>
            <a:r>
              <a:rPr dirty="0" sz="900" spc="-125">
                <a:latin typeface="Arial Unicode MS"/>
                <a:cs typeface="Arial Unicode MS"/>
              </a:rPr>
              <a:t>们选择品类的标准是什什么，什什么可以什什么不不可以，原因是什什么。</a:t>
            </a:r>
            <a:endParaRPr sz="900">
              <a:latin typeface="Arial Unicode MS"/>
              <a:cs typeface="Arial Unicode MS"/>
            </a:endParaRPr>
          </a:p>
          <a:p>
            <a:pPr marL="262890">
              <a:lnSpc>
                <a:spcPct val="100000"/>
              </a:lnSpc>
              <a:spcBef>
                <a:spcPts val="825"/>
              </a:spcBef>
            </a:pPr>
            <a:r>
              <a:rPr dirty="0" sz="900" spc="-100">
                <a:solidFill>
                  <a:srgbClr val="CB297B"/>
                </a:solidFill>
                <a:latin typeface="Arial Unicode MS"/>
                <a:cs typeface="Arial Unicode MS"/>
              </a:rPr>
              <a:t>存在是⼀一个动词</a:t>
            </a:r>
            <a:r>
              <a:rPr dirty="0" sz="900" spc="-50">
                <a:latin typeface="Arial Unicode MS"/>
                <a:cs typeface="Arial Unicode MS"/>
              </a:rPr>
              <a:t>：我们不不能⽤用任何现成的眼光去看待所遭遇的事情，就像领导</a:t>
            </a:r>
            <a:endParaRPr sz="900">
              <a:latin typeface="Arial Unicode MS"/>
              <a:cs typeface="Arial Unicode MS"/>
            </a:endParaRPr>
          </a:p>
          <a:p>
            <a:pPr marL="12700">
              <a:lnSpc>
                <a:spcPct val="100000"/>
              </a:lnSpc>
              <a:spcBef>
                <a:spcPts val="819"/>
              </a:spcBef>
            </a:pPr>
            <a:r>
              <a:rPr dirty="0" sz="900" spc="-130">
                <a:latin typeface="Arial Unicode MS"/>
                <a:cs typeface="Arial Unicode MS"/>
              </a:rPr>
              <a:t>⼀一样，领导不不是⼀一个名词，⽽而是⼀一个动词，不不是因为你站在了了领导的位置就是领导，</a:t>
            </a:r>
            <a:endParaRPr sz="900">
              <a:latin typeface="Arial Unicode MS"/>
              <a:cs typeface="Arial Unicode MS"/>
            </a:endParaRPr>
          </a:p>
          <a:p>
            <a:pPr marL="12700">
              <a:lnSpc>
                <a:spcPct val="100000"/>
              </a:lnSpc>
              <a:spcBef>
                <a:spcPts val="825"/>
              </a:spcBef>
            </a:pPr>
            <a:r>
              <a:rPr dirty="0" sz="900" spc="-95">
                <a:latin typeface="Arial Unicode MS"/>
                <a:cs typeface="Arial Unicode MS"/>
              </a:rPr>
              <a:t>⽽而是因为你真正的去领着⼤大家指导别⼈人才是领导。</a:t>
            </a:r>
            <a:endParaRPr sz="900">
              <a:latin typeface="Arial Unicode MS"/>
              <a:cs typeface="Arial Unicode MS"/>
            </a:endParaRPr>
          </a:p>
          <a:p>
            <a:pPr marL="262890">
              <a:lnSpc>
                <a:spcPct val="100000"/>
              </a:lnSpc>
              <a:spcBef>
                <a:spcPts val="825"/>
              </a:spcBef>
            </a:pPr>
            <a:r>
              <a:rPr dirty="0" sz="900" spc="0">
                <a:solidFill>
                  <a:srgbClr val="EE220C"/>
                </a:solidFill>
                <a:latin typeface="Arial"/>
                <a:cs typeface="Arial"/>
              </a:rPr>
              <a:t>4</a:t>
            </a:r>
            <a:r>
              <a:rPr dirty="0" sz="900" spc="-140">
                <a:solidFill>
                  <a:srgbClr val="EE220C"/>
                </a:solidFill>
                <a:latin typeface="Arial Unicode MS"/>
                <a:cs typeface="Arial Unicode MS"/>
              </a:rPr>
              <a:t>公司⼝口号：</a:t>
            </a:r>
            <a:endParaRPr sz="900">
              <a:latin typeface="Arial Unicode MS"/>
              <a:cs typeface="Arial Unicode MS"/>
            </a:endParaRPr>
          </a:p>
          <a:p>
            <a:pPr marL="12700" marR="5080" indent="250190">
              <a:lnSpc>
                <a:spcPct val="176200"/>
              </a:lnSpc>
              <a:spcBef>
                <a:spcPts val="70"/>
              </a:spcBef>
            </a:pPr>
            <a:r>
              <a:rPr dirty="0" sz="900" spc="-90">
                <a:solidFill>
                  <a:srgbClr val="CB297B"/>
                </a:solidFill>
                <a:latin typeface="Arial Unicode MS"/>
                <a:cs typeface="Arial Unicode MS"/>
              </a:rPr>
              <a:t>与苏格拉底为友，与海海德格尔为友，更更要与真理理为友</a:t>
            </a:r>
            <a:r>
              <a:rPr dirty="0" sz="900" spc="-65">
                <a:latin typeface="Arial Unicode MS"/>
                <a:cs typeface="Arial Unicode MS"/>
              </a:rPr>
              <a:t>：模仿了了哈佛校训，与柏</a:t>
            </a:r>
            <a:r>
              <a:rPr dirty="0" sz="900" spc="-75">
                <a:latin typeface="Arial Unicode MS"/>
                <a:cs typeface="Arial Unicode MS"/>
              </a:rPr>
              <a:t>拉 </a:t>
            </a:r>
            <a:r>
              <a:rPr dirty="0" sz="900" spc="-114">
                <a:latin typeface="Arial Unicode MS"/>
                <a:cs typeface="Arial Unicode MS"/>
              </a:rPr>
              <a:t>图为友，与亚⾥里里⼠士多德为友，更更要与真理理为友。苏格拉底是哲学史上形象最好的⼀一 </a:t>
            </a:r>
            <a:r>
              <a:rPr dirty="0" sz="900" spc="-95">
                <a:latin typeface="Arial Unicode MS"/>
                <a:cs typeface="Arial Unicode MS"/>
              </a:rPr>
              <a:t>个哲学家，述⽽而不不作，在死亡⾯面前坚守社会的规则，有着最伟⼤大的勇⽓气和智慧。哈佛 </a:t>
            </a:r>
            <a:r>
              <a:rPr dirty="0" sz="900" spc="-75">
                <a:latin typeface="Arial Unicode MS"/>
                <a:cs typeface="Arial Unicode MS"/>
              </a:rPr>
              <a:t>建校的时候还没有海海德格尔，我们餐厅的第⼀一个名字叫做海海德格尔餐厅，但其实海海德 </a:t>
            </a:r>
            <a:r>
              <a:rPr dirty="0" sz="900" spc="-150">
                <a:latin typeface="Arial Unicode MS"/>
                <a:cs typeface="Arial Unicode MS"/>
              </a:rPr>
              <a:t>格尔的哲学思想在现代给了了我们巨⼤大的启示，⾮非常年年轻有活⼒力力的⼀一个思想家。如果不不 </a:t>
            </a:r>
            <a:r>
              <a:rPr dirty="0" sz="900" spc="-25">
                <a:latin typeface="Arial Unicode MS"/>
                <a:cs typeface="Arial Unicode MS"/>
              </a:rPr>
              <a:t>是因为海海德格尔哲学，我恐怕现在还在迷茫之中</a:t>
            </a:r>
            <a:r>
              <a:rPr dirty="0" sz="900" spc="25">
                <a:latin typeface="Arial Unicode MS"/>
                <a:cs typeface="Arial Unicode MS"/>
              </a:rPr>
              <a:t>，</a:t>
            </a:r>
            <a:r>
              <a:rPr dirty="0" sz="900" spc="25">
                <a:latin typeface="Arial"/>
                <a:cs typeface="Arial"/>
              </a:rPr>
              <a:t>“</a:t>
            </a:r>
            <a:r>
              <a:rPr dirty="0" sz="900" spc="-190">
                <a:latin typeface="Arial Unicode MS"/>
                <a:cs typeface="Arial Unicode MS"/>
              </a:rPr>
              <a:t>存在不不是⼀一个名词，⽽而是⼀一个动 </a:t>
            </a:r>
            <a:r>
              <a:rPr dirty="0" sz="900" spc="10">
                <a:latin typeface="Arial Unicode MS"/>
                <a:cs typeface="Arial Unicode MS"/>
              </a:rPr>
              <a:t>词</a:t>
            </a:r>
            <a:r>
              <a:rPr dirty="0" sz="900" spc="0">
                <a:latin typeface="Arial"/>
                <a:cs typeface="Arial"/>
              </a:rPr>
              <a:t>”</a:t>
            </a:r>
            <a:r>
              <a:rPr dirty="0" sz="900" spc="0">
                <a:latin typeface="Arial Unicode MS"/>
                <a:cs typeface="Arial Unicode MS"/>
              </a:rPr>
              <a:t>，</a:t>
            </a:r>
            <a:r>
              <a:rPr dirty="0" sz="900" spc="-80">
                <a:latin typeface="Arial Unicode MS"/>
                <a:cs typeface="Arial Unicode MS"/>
              </a:rPr>
              <a:t>正是海海德格尔存在论现象学的名⾔言，揭示了了我们的存在之思。也许真理理的战争</a:t>
            </a:r>
            <a:endParaRPr sz="900">
              <a:latin typeface="Arial Unicode MS"/>
              <a:cs typeface="Arial Unicode M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7504" y="508431"/>
            <a:ext cx="4331970" cy="6386195"/>
          </a:xfrm>
          <a:prstGeom prst="rect">
            <a:avLst/>
          </a:prstGeom>
        </p:spPr>
        <p:txBody>
          <a:bodyPr wrap="square" lIns="0" tIns="14604" rIns="0" bIns="0" rtlCol="0" vert="horz">
            <a:spAutoFit/>
          </a:bodyPr>
          <a:lstStyle/>
          <a:p>
            <a:pPr algn="just" marL="12700">
              <a:lnSpc>
                <a:spcPct val="100000"/>
              </a:lnSpc>
              <a:spcBef>
                <a:spcPts val="114"/>
              </a:spcBef>
            </a:pPr>
            <a:r>
              <a:rPr dirty="0" sz="900" spc="-114">
                <a:latin typeface="Arial Unicode MS"/>
                <a:cs typeface="Arial Unicode MS"/>
              </a:rPr>
              <a:t>并不不是那么正义，兴许真理理的战⽃斗要⽐比沙场上的兵⽃斗还要⾎血腥，但我们始终要为基本</a:t>
            </a:r>
            <a:endParaRPr sz="900">
              <a:latin typeface="Arial Unicode MS"/>
              <a:cs typeface="Arial Unicode MS"/>
            </a:endParaRPr>
          </a:p>
          <a:p>
            <a:pPr algn="just" marL="12700">
              <a:lnSpc>
                <a:spcPct val="100000"/>
              </a:lnSpc>
              <a:spcBef>
                <a:spcPts val="825"/>
              </a:spcBef>
            </a:pPr>
            <a:r>
              <a:rPr dirty="0" sz="900" spc="-105">
                <a:latin typeface="Arial Unicode MS"/>
                <a:cs typeface="Arial Unicode MS"/>
              </a:rPr>
              <a:t>的良知和真知⽽而战⽃斗，战⽃斗中才有英雄出现。</a:t>
            </a:r>
            <a:endParaRPr sz="900">
              <a:latin typeface="Arial Unicode MS"/>
              <a:cs typeface="Arial Unicode MS"/>
            </a:endParaRPr>
          </a:p>
          <a:p>
            <a:pPr marL="262890">
              <a:lnSpc>
                <a:spcPct val="100000"/>
              </a:lnSpc>
              <a:spcBef>
                <a:spcPts val="819"/>
              </a:spcBef>
            </a:pPr>
            <a:r>
              <a:rPr dirty="0" sz="900" spc="0">
                <a:solidFill>
                  <a:srgbClr val="EE220C"/>
                </a:solidFill>
                <a:latin typeface="Arial"/>
                <a:cs typeface="Arial"/>
              </a:rPr>
              <a:t>5</a:t>
            </a:r>
            <a:r>
              <a:rPr dirty="0" sz="900" spc="10">
                <a:solidFill>
                  <a:srgbClr val="EE220C"/>
                </a:solidFill>
                <a:latin typeface="Arial Unicode MS"/>
                <a:cs typeface="Arial Unicode MS"/>
              </a:rPr>
              <a:t>公司愿景：</a:t>
            </a:r>
            <a:endParaRPr sz="900">
              <a:latin typeface="Arial Unicode MS"/>
              <a:cs typeface="Arial Unicode MS"/>
            </a:endParaRPr>
          </a:p>
          <a:p>
            <a:pPr marL="262890">
              <a:lnSpc>
                <a:spcPct val="100000"/>
              </a:lnSpc>
              <a:spcBef>
                <a:spcPts val="894"/>
              </a:spcBef>
            </a:pPr>
            <a:r>
              <a:rPr dirty="0" sz="900" spc="-80">
                <a:solidFill>
                  <a:srgbClr val="CB297B"/>
                </a:solidFill>
                <a:latin typeface="Arial Unicode MS"/>
                <a:cs typeface="Arial Unicode MS"/>
              </a:rPr>
              <a:t>通过哲学赋能各⾏行行各业，让思想改变世界</a:t>
            </a:r>
            <a:r>
              <a:rPr dirty="0" sz="900" spc="-130">
                <a:latin typeface="Arial Unicode MS"/>
                <a:cs typeface="Arial Unicode MS"/>
              </a:rPr>
              <a:t>：在⼀一个独⽴立思想缺乏的时代，⼀一个</a:t>
            </a:r>
            <a:endParaRPr sz="900">
              <a:latin typeface="Arial Unicode MS"/>
              <a:cs typeface="Arial Unicode MS"/>
            </a:endParaRPr>
          </a:p>
          <a:p>
            <a:pPr algn="just" marL="12700" marR="5715">
              <a:lnSpc>
                <a:spcPct val="176200"/>
              </a:lnSpc>
            </a:pPr>
            <a:r>
              <a:rPr dirty="0" sz="900" spc="-130">
                <a:latin typeface="Arial Unicode MS"/>
                <a:cs typeface="Arial Unicode MS"/>
              </a:rPr>
              <a:t>⼈人到底有多⾼高的哲学⽔水平才能过的快乐？⼀一个⼈人⼜又该有多⾼高的哲学技能，才能在这个 </a:t>
            </a:r>
            <a:r>
              <a:rPr dirty="0" sz="900" spc="-114">
                <a:latin typeface="Arial Unicode MS"/>
                <a:cs typeface="Arial Unicode MS"/>
              </a:rPr>
              <a:t>分裂的世界⾥里里过的快乐呢？希望通过我们公司的努⼒力力，制造出与其他⾏行行业可以配合的 </a:t>
            </a:r>
            <a:r>
              <a:rPr dirty="0" sz="900" spc="-55">
                <a:latin typeface="Arial Unicode MS"/>
                <a:cs typeface="Arial Unicode MS"/>
              </a:rPr>
              <a:t>概念产品体系，有恰当的融贯性，来通过带动传统⾏行行业消费升级的⼿手段，达到传播反 </a:t>
            </a:r>
            <a:r>
              <a:rPr dirty="0" sz="900" spc="-145">
                <a:latin typeface="Arial Unicode MS"/>
                <a:cs typeface="Arial Unicode MS"/>
              </a:rPr>
              <a:t>思技能，让社会⼤大众⽣生活更更加幸福的⽬目的。</a:t>
            </a:r>
            <a:endParaRPr sz="900">
              <a:latin typeface="Arial Unicode MS"/>
              <a:cs typeface="Arial Unicode MS"/>
            </a:endParaRPr>
          </a:p>
          <a:p>
            <a:pPr marL="262890">
              <a:lnSpc>
                <a:spcPct val="100000"/>
              </a:lnSpc>
              <a:spcBef>
                <a:spcPts val="819"/>
              </a:spcBef>
            </a:pPr>
            <a:r>
              <a:rPr dirty="0" sz="900" spc="0">
                <a:solidFill>
                  <a:srgbClr val="EE220C"/>
                </a:solidFill>
                <a:latin typeface="Arial"/>
                <a:cs typeface="Arial"/>
              </a:rPr>
              <a:t>6</a:t>
            </a:r>
            <a:r>
              <a:rPr dirty="0" sz="900" spc="-140">
                <a:solidFill>
                  <a:srgbClr val="EE220C"/>
                </a:solidFill>
                <a:latin typeface="Arial Unicode MS"/>
                <a:cs typeface="Arial Unicode MS"/>
              </a:rPr>
              <a:t>公司纪律律：</a:t>
            </a:r>
            <a:endParaRPr sz="900">
              <a:latin typeface="Arial Unicode MS"/>
              <a:cs typeface="Arial Unicode MS"/>
            </a:endParaRPr>
          </a:p>
          <a:p>
            <a:pPr marL="12700" marR="5715" indent="250190">
              <a:lnSpc>
                <a:spcPct val="176200"/>
              </a:lnSpc>
              <a:spcBef>
                <a:spcPts val="5"/>
              </a:spcBef>
            </a:pPr>
            <a:r>
              <a:rPr dirty="0" sz="900" spc="-60">
                <a:solidFill>
                  <a:srgbClr val="CB297B"/>
                </a:solidFill>
                <a:latin typeface="Arial Unicode MS"/>
                <a:cs typeface="Arial Unicode MS"/>
              </a:rPr>
              <a:t>协调、沟通、学习、锻炼、复盘、明确、细化、执⾏行行、坦诚、信任、积极、⾃自 </a:t>
            </a:r>
            <a:r>
              <a:rPr dirty="0" sz="900" spc="-445">
                <a:solidFill>
                  <a:srgbClr val="CB297B"/>
                </a:solidFill>
                <a:latin typeface="Arial Unicode MS"/>
                <a:cs typeface="Arial Unicode MS"/>
              </a:rPr>
              <a:t>律律</a:t>
            </a:r>
            <a:r>
              <a:rPr dirty="0" sz="900" spc="-135">
                <a:latin typeface="Arial Unicode MS"/>
                <a:cs typeface="Arial Unicode MS"/>
              </a:rPr>
              <a:t>：如何做⼀一个⼈人，就如何做⼀一个公司。⼀一个⼈人的纪律律什什么样，身体之间怎么配合，  </a:t>
            </a:r>
            <a:r>
              <a:rPr dirty="0" sz="900" spc="-180">
                <a:latin typeface="Arial Unicode MS"/>
                <a:cs typeface="Arial Unicode MS"/>
              </a:rPr>
              <a:t>为了了达到什什么样的⽬目的还有多⻓长的距离还需要⽤用什什么样的⼿手段，就是⼀一个⼈人的纪律律， </a:t>
            </a:r>
            <a:r>
              <a:rPr dirty="0" sz="900" spc="-140">
                <a:latin typeface="Arial Unicode MS"/>
                <a:cs typeface="Arial Unicode MS"/>
              </a:rPr>
              <a:t>就是⼀一个公司的纪律律。</a:t>
            </a:r>
            <a:endParaRPr sz="900">
              <a:latin typeface="Arial Unicode MS"/>
              <a:cs typeface="Arial Unicode MS"/>
            </a:endParaRPr>
          </a:p>
          <a:p>
            <a:pPr marL="262890">
              <a:lnSpc>
                <a:spcPct val="100000"/>
              </a:lnSpc>
              <a:spcBef>
                <a:spcPts val="819"/>
              </a:spcBef>
            </a:pPr>
            <a:r>
              <a:rPr dirty="0" sz="900" spc="85">
                <a:latin typeface="Arial"/>
                <a:cs typeface="Arial"/>
              </a:rPr>
              <a:t>“</a:t>
            </a:r>
            <a:r>
              <a:rPr dirty="0" sz="900" spc="-170">
                <a:solidFill>
                  <a:srgbClr val="CB297B"/>
                </a:solidFill>
                <a:latin typeface="Arial Unicode MS"/>
                <a:cs typeface="Arial Unicode MS"/>
              </a:rPr>
              <a:t>我不不知道是不不是已经理理解你的意思了了</a:t>
            </a:r>
            <a:r>
              <a:rPr dirty="0" sz="900" spc="0">
                <a:latin typeface="Arial"/>
                <a:cs typeface="Arial"/>
              </a:rPr>
              <a:t>”</a:t>
            </a:r>
            <a:r>
              <a:rPr dirty="0" sz="900" spc="0">
                <a:latin typeface="Arial Unicode MS"/>
                <a:cs typeface="Arial Unicode MS"/>
              </a:rPr>
              <a:t>：</a:t>
            </a:r>
            <a:r>
              <a:rPr dirty="0" sz="900" spc="-80">
                <a:latin typeface="Arial Unicode MS"/>
                <a:cs typeface="Arial Unicode MS"/>
              </a:rPr>
              <a:t>学会沟通，将其作为讨论事情的第⼀一句句</a:t>
            </a:r>
            <a:endParaRPr sz="900">
              <a:latin typeface="Arial Unicode MS"/>
              <a:cs typeface="Arial Unicode MS"/>
            </a:endParaRPr>
          </a:p>
          <a:p>
            <a:pPr marL="12700" marR="88900" indent="282575">
              <a:lnSpc>
                <a:spcPts val="1970"/>
              </a:lnSpc>
              <a:spcBef>
                <a:spcPts val="150"/>
              </a:spcBef>
            </a:pPr>
            <a:r>
              <a:rPr dirty="0" sz="900" spc="85">
                <a:latin typeface="Arial"/>
                <a:cs typeface="Arial"/>
              </a:rPr>
              <a:t>“</a:t>
            </a:r>
            <a:r>
              <a:rPr dirty="0" sz="900" spc="-60">
                <a:solidFill>
                  <a:srgbClr val="CB297B"/>
                </a:solidFill>
                <a:latin typeface="Arial Unicode MS"/>
                <a:cs typeface="Arial Unicode MS"/>
              </a:rPr>
              <a:t>我们假设做个思想实验，或者我说⼀一个反事实条件句句</a:t>
            </a:r>
            <a:r>
              <a:rPr dirty="0" sz="900" spc="50">
                <a:latin typeface="Arial"/>
                <a:cs typeface="Arial"/>
              </a:rPr>
              <a:t>”</a:t>
            </a:r>
            <a:r>
              <a:rPr dirty="0" sz="900" spc="50">
                <a:latin typeface="Arial Unicode MS"/>
                <a:cs typeface="Arial Unicode MS"/>
              </a:rPr>
              <a:t>：</a:t>
            </a:r>
            <a:r>
              <a:rPr dirty="0" sz="900" spc="10">
                <a:latin typeface="Arial Unicode MS"/>
                <a:cs typeface="Arial Unicode MS"/>
              </a:rPr>
              <a:t>学会反思，将其作为 话题深层次讨论的开头</a:t>
            </a:r>
            <a:endParaRPr sz="900">
              <a:latin typeface="Arial Unicode MS"/>
              <a:cs typeface="Arial Unicode MS"/>
            </a:endParaRPr>
          </a:p>
          <a:p>
            <a:pPr>
              <a:lnSpc>
                <a:spcPct val="100000"/>
              </a:lnSpc>
            </a:pPr>
            <a:endParaRPr sz="1100">
              <a:latin typeface="Times New Roman"/>
              <a:cs typeface="Times New Roman"/>
            </a:endParaRPr>
          </a:p>
          <a:p>
            <a:pPr marL="262890">
              <a:lnSpc>
                <a:spcPct val="100000"/>
              </a:lnSpc>
              <a:spcBef>
                <a:spcPts val="894"/>
              </a:spcBef>
            </a:pPr>
            <a:r>
              <a:rPr dirty="0" sz="900" spc="0">
                <a:solidFill>
                  <a:srgbClr val="EE220C"/>
                </a:solidFill>
                <a:latin typeface="Arial"/>
                <a:cs typeface="Arial"/>
              </a:rPr>
              <a:t>7</a:t>
            </a:r>
            <a:r>
              <a:rPr dirty="0" sz="900" spc="-140">
                <a:solidFill>
                  <a:srgbClr val="EE220C"/>
                </a:solidFill>
                <a:latin typeface="Arial Unicode MS"/>
                <a:cs typeface="Arial Unicode MS"/>
              </a:rPr>
              <a:t>公司⻛风格：</a:t>
            </a:r>
            <a:endParaRPr sz="900">
              <a:latin typeface="Arial Unicode MS"/>
              <a:cs typeface="Arial Unicode MS"/>
            </a:endParaRPr>
          </a:p>
          <a:p>
            <a:pPr marL="12700" marR="5715" indent="250190">
              <a:lnSpc>
                <a:spcPct val="176200"/>
              </a:lnSpc>
              <a:spcBef>
                <a:spcPts val="70"/>
              </a:spcBef>
            </a:pPr>
            <a:r>
              <a:rPr dirty="0" sz="900" spc="-114">
                <a:solidFill>
                  <a:srgbClr val="CB297B"/>
                </a:solidFill>
                <a:latin typeface="Arial Unicode MS"/>
                <a:cs typeface="Arial Unicode MS"/>
              </a:rPr>
              <a:t>活泼泼的独⽴立</a:t>
            </a:r>
            <a:r>
              <a:rPr dirty="0" sz="900" spc="-105">
                <a:latin typeface="Arial Unicode MS"/>
                <a:cs typeface="Arial Unicode MS"/>
              </a:rPr>
              <a:t>：既能做外界⼈人⼠士以为是好的认可的东⻄西，也能做坏的不不认可 </a:t>
            </a:r>
            <a:r>
              <a:rPr dirty="0" sz="900" spc="-95">
                <a:latin typeface="Arial Unicode MS"/>
                <a:cs typeface="Arial Unicode MS"/>
              </a:rPr>
              <a:t>的。⾯面对外界，我们公司内部所有部⻔门、员⼯工成为⼀一体，相互信任，成为社会有独⽴立 </a:t>
            </a:r>
            <a:r>
              <a:rPr dirty="0" sz="900" spc="-80">
                <a:latin typeface="Arial Unicode MS"/>
                <a:cs typeface="Arial Unicode MS"/>
              </a:rPr>
              <a:t>精神的公司，就像⼀一个⼈人的身体的各个部分相互配合、身体和⼼心灵相互配合⼀一样。</a:t>
            </a:r>
            <a:endParaRPr sz="900">
              <a:latin typeface="Arial Unicode MS"/>
              <a:cs typeface="Arial Unicode MS"/>
            </a:endParaRPr>
          </a:p>
          <a:p>
            <a:pPr>
              <a:lnSpc>
                <a:spcPct val="100000"/>
              </a:lnSpc>
            </a:pPr>
            <a:endParaRPr sz="1100">
              <a:latin typeface="Times New Roman"/>
              <a:cs typeface="Times New Roman"/>
            </a:endParaRPr>
          </a:p>
          <a:p>
            <a:pPr>
              <a:lnSpc>
                <a:spcPct val="100000"/>
              </a:lnSpc>
              <a:spcBef>
                <a:spcPts val="15"/>
              </a:spcBef>
            </a:pPr>
            <a:endParaRPr sz="950">
              <a:latin typeface="Times New Roman"/>
              <a:cs typeface="Times New Roman"/>
            </a:endParaRPr>
          </a:p>
          <a:p>
            <a:pPr marL="12700">
              <a:lnSpc>
                <a:spcPct val="100000"/>
              </a:lnSpc>
            </a:pPr>
            <a:r>
              <a:rPr dirty="0" sz="900" spc="-50" b="1">
                <a:latin typeface="Microsoft JhengHei UI"/>
                <a:cs typeface="Microsoft JhengHei UI"/>
              </a:rPr>
              <a:t>四：未来，是⼀一个哲学的时代</a:t>
            </a:r>
            <a:endParaRPr sz="900">
              <a:latin typeface="Microsoft JhengHei UI"/>
              <a:cs typeface="Microsoft JhengHei UI"/>
            </a:endParaRPr>
          </a:p>
          <a:p>
            <a:pPr marL="12700" marR="5715" indent="193675">
              <a:lnSpc>
                <a:spcPct val="176200"/>
              </a:lnSpc>
            </a:pPr>
            <a:r>
              <a:rPr dirty="0" sz="900" spc="-60">
                <a:latin typeface="Arial Unicode MS"/>
                <a:cs typeface="Arial Unicode MS"/>
              </a:rPr>
              <a:t>是的，我希望能够打破哲学和社会各⾏行行业的沟通壁垒。我们很多⼈人喜欢去咨询、 </a:t>
            </a:r>
            <a:r>
              <a:rPr dirty="0" sz="900" spc="-150">
                <a:latin typeface="Arial Unicode MS"/>
                <a:cs typeface="Arial Unicode MS"/>
              </a:rPr>
              <a:t>去投⾏行行这些⾦金金融领域，赚的钱多⼜又很⾼高端。反观哲学，⼤大家都觉得很穷酸，买不不起这 </a:t>
            </a:r>
            <a:r>
              <a:rPr dirty="0" sz="900" spc="-55">
                <a:latin typeface="Arial Unicode MS"/>
                <a:cs typeface="Arial Unicode MS"/>
              </a:rPr>
              <a:t>个那个，我希望通过建⽴立海海德格尔餐厅，通过创造出来⼤大家满意的产品来改变这个现 状，在社会价值观上，能够让哲学发挥出来⾃自⼰己的价值。</a:t>
            </a:r>
            <a:endParaRPr sz="900">
              <a:latin typeface="Arial Unicode MS"/>
              <a:cs typeface="Arial Unicode M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7486" y="508431"/>
            <a:ext cx="4336415" cy="4290695"/>
          </a:xfrm>
          <a:prstGeom prst="rect">
            <a:avLst/>
          </a:prstGeom>
        </p:spPr>
        <p:txBody>
          <a:bodyPr wrap="square" lIns="0" tIns="14604" rIns="0" bIns="0" rtlCol="0" vert="horz">
            <a:spAutoFit/>
          </a:bodyPr>
          <a:lstStyle/>
          <a:p>
            <a:pPr marL="262890">
              <a:lnSpc>
                <a:spcPct val="100000"/>
              </a:lnSpc>
              <a:spcBef>
                <a:spcPts val="114"/>
              </a:spcBef>
            </a:pPr>
            <a:r>
              <a:rPr dirty="0" sz="900" spc="-105">
                <a:latin typeface="Arial Unicode MS"/>
                <a:cs typeface="Arial Unicode MS"/>
              </a:rPr>
              <a:t>随着⼤大家⾃自我意识的逐渐觉醒，现在的任何⼀一个⾃自媒体，不不管是微信的朋友圈</a:t>
            </a:r>
            <a:endParaRPr sz="900">
              <a:latin typeface="Arial Unicode MS"/>
              <a:cs typeface="Arial Unicode MS"/>
            </a:endParaRPr>
          </a:p>
          <a:p>
            <a:pPr marL="12700" marR="10160">
              <a:lnSpc>
                <a:spcPct val="176200"/>
              </a:lnSpc>
            </a:pPr>
            <a:r>
              <a:rPr dirty="0" sz="900" spc="-80">
                <a:latin typeface="Arial Unicode MS"/>
                <a:cs typeface="Arial Unicode MS"/>
              </a:rPr>
              <a:t>还是微博，或者抖⾳音，都在表示着社会⼤大众展示⾃自我的⼀一个欲望。他们在展示的时 </a:t>
            </a:r>
            <a:r>
              <a:rPr dirty="0" sz="900" spc="-150">
                <a:latin typeface="Arial Unicode MS"/>
                <a:cs typeface="Arial Unicode MS"/>
              </a:rPr>
              <a:t>候，其实也是⾃自我意识萌醒的时刻。互联⽹网、物联⽹网、⼈人⼯工智能让⼈人们的双⼿手不不断解 </a:t>
            </a:r>
            <a:r>
              <a:rPr dirty="0" sz="900" spc="-105">
                <a:latin typeface="Arial Unicode MS"/>
                <a:cs typeface="Arial Unicode MS"/>
              </a:rPr>
              <a:t>放，过去⼏几千年年从来没有像现在⼀一样这么需要哲学，你可以理理解成只有⼀一些</a:t>
            </a:r>
            <a:r>
              <a:rPr dirty="0" sz="900" spc="85">
                <a:latin typeface="Arial"/>
                <a:cs typeface="Arial"/>
              </a:rPr>
              <a:t>“</a:t>
            </a:r>
            <a:r>
              <a:rPr dirty="0" sz="900" spc="-290">
                <a:latin typeface="Arial Unicode MS"/>
                <a:cs typeface="Arial Unicode MS"/>
              </a:rPr>
              <a:t>闲⼈人</a:t>
            </a:r>
            <a:r>
              <a:rPr dirty="0" sz="900" spc="50">
                <a:latin typeface="Arial"/>
                <a:cs typeface="Arial"/>
              </a:rPr>
              <a:t>”</a:t>
            </a:r>
            <a:r>
              <a:rPr dirty="0" sz="900" spc="50">
                <a:latin typeface="Arial Unicode MS"/>
                <a:cs typeface="Arial Unicode MS"/>
              </a:rPr>
              <a:t>，</a:t>
            </a:r>
            <a:endParaRPr sz="900">
              <a:latin typeface="Arial Unicode MS"/>
              <a:cs typeface="Arial Unicode MS"/>
            </a:endParaRPr>
          </a:p>
          <a:p>
            <a:pPr marL="12700" marR="10160">
              <a:lnSpc>
                <a:spcPct val="176200"/>
              </a:lnSpc>
              <a:spcBef>
                <a:spcPts val="70"/>
              </a:spcBef>
            </a:pPr>
            <a:r>
              <a:rPr dirty="0" sz="900" spc="-114">
                <a:latin typeface="Arial Unicode MS"/>
                <a:cs typeface="Arial Unicode MS"/>
              </a:rPr>
              <a:t>就像过去⼀一样只有寺庙⾥里里的和尚，或者宗教场所⾥里里⾯面的教徒去思考这些问题，但是现 </a:t>
            </a:r>
            <a:r>
              <a:rPr dirty="0" sz="900" spc="10">
                <a:latin typeface="Arial Unicode MS"/>
                <a:cs typeface="Arial Unicode MS"/>
              </a:rPr>
              <a:t>在</a:t>
            </a:r>
            <a:r>
              <a:rPr dirty="0" sz="900" spc="50">
                <a:latin typeface="Arial Unicode MS"/>
                <a:cs typeface="Arial Unicode MS"/>
              </a:rPr>
              <a:t>，</a:t>
            </a:r>
            <a:r>
              <a:rPr dirty="0" sz="900" spc="50">
                <a:latin typeface="Arial"/>
                <a:cs typeface="Arial"/>
              </a:rPr>
              <a:t>“</a:t>
            </a:r>
            <a:r>
              <a:rPr dirty="0" sz="900" spc="-290">
                <a:latin typeface="Arial Unicode MS"/>
                <a:cs typeface="Arial Unicode MS"/>
              </a:rPr>
              <a:t>闲⼈人</a:t>
            </a:r>
            <a:r>
              <a:rPr dirty="0" sz="900" spc="85">
                <a:latin typeface="Arial"/>
                <a:cs typeface="Arial"/>
              </a:rPr>
              <a:t>”</a:t>
            </a:r>
            <a:r>
              <a:rPr dirty="0" sz="900" spc="-130">
                <a:latin typeface="Arial Unicode MS"/>
                <a:cs typeface="Arial Unicode MS"/>
              </a:rPr>
              <a:t>的概念扩⼤大了了，你的孤独的时光成为了了⼀一个常⻅见的状态，每个⼈人都讨厌孤 </a:t>
            </a:r>
            <a:r>
              <a:rPr dirty="0" sz="900" spc="-150">
                <a:latin typeface="Arial Unicode MS"/>
                <a:cs typeface="Arial Unicode MS"/>
              </a:rPr>
              <a:t>独，你看庄⼦子孤独成什什么样⼦子了了，都得瞎编⼏几个⼈人来陪他聊聊天。⽽而且随着实⽤用技能 </a:t>
            </a:r>
            <a:r>
              <a:rPr dirty="0" sz="900" spc="-170">
                <a:latin typeface="Arial Unicode MS"/>
                <a:cs typeface="Arial Unicode MS"/>
              </a:rPr>
              <a:t>的提升，⼈人们更更加关注⼈人之为⼈人的东⻄西，⽽而这些东⻄西随着微信、</a:t>
            </a:r>
            <a:r>
              <a:rPr dirty="0" sz="900" spc="10">
                <a:latin typeface="Arial"/>
                <a:cs typeface="Arial"/>
              </a:rPr>
              <a:t>Facebook</a:t>
            </a:r>
            <a:r>
              <a:rPr dirty="0" sz="900" spc="10">
                <a:latin typeface="Arial Unicode MS"/>
                <a:cs typeface="Arial Unicode MS"/>
              </a:rPr>
              <a:t>这些世界 </a:t>
            </a:r>
            <a:r>
              <a:rPr dirty="0" sz="900" spc="-114">
                <a:latin typeface="Arial Unicode MS"/>
                <a:cs typeface="Arial Unicode MS"/>
              </a:rPr>
              <a:t>化的产品让地球没有了了陌⽣生的⻆角落，⼈人与⼈人的相处，消费者和企业的相处不不再是地域 </a:t>
            </a:r>
            <a:r>
              <a:rPr dirty="0" sz="900" spc="-55">
                <a:latin typeface="Arial Unicode MS"/>
                <a:cs typeface="Arial Unicode MS"/>
              </a:rPr>
              <a:t>的概念，⽽而回到了了思想的领域，这也是品牌得以成为品牌最为根基性的东⻄西，这种操 </a:t>
            </a:r>
            <a:r>
              <a:rPr dirty="0" sz="900" spc="-185">
                <a:latin typeface="Arial Unicode MS"/>
                <a:cs typeface="Arial Unicode MS"/>
              </a:rPr>
              <a:t>作易易实现程度史⽆无前例例。</a:t>
            </a:r>
            <a:endParaRPr sz="900">
              <a:latin typeface="Arial Unicode MS"/>
              <a:cs typeface="Arial Unicode MS"/>
            </a:endParaRPr>
          </a:p>
          <a:p>
            <a:pPr marL="12700" marR="10160" indent="250190">
              <a:lnSpc>
                <a:spcPct val="176200"/>
              </a:lnSpc>
            </a:pPr>
            <a:r>
              <a:rPr dirty="0" sz="900" spc="-160">
                <a:latin typeface="Arial Unicode MS"/>
                <a:cs typeface="Arial Unicode MS"/>
              </a:rPr>
              <a:t>但是找到⾃自⼰己不不是⼀一个⼝口号就可以为所欲为，⽽而是需要实打实的⼯工具，这些⼯工 </a:t>
            </a:r>
            <a:r>
              <a:rPr dirty="0" sz="900" spc="-114">
                <a:latin typeface="Arial Unicode MS"/>
                <a:cs typeface="Arial Unicode MS"/>
              </a:rPr>
              <a:t>具是什什么？上⾯面已经介绍了了⼀一部分，并且将其定位了了我们公司的价值观、⽅方法论的位 </a:t>
            </a:r>
            <a:r>
              <a:rPr dirty="0" sz="900" spc="-80">
                <a:latin typeface="Arial Unicode MS"/>
                <a:cs typeface="Arial Unicode MS"/>
              </a:rPr>
              <a:t>置上。未来会有很多哲学公司成⽴立，有巨⼤大的哲学市场规模，⽽而我们也只是应运⽽而</a:t>
            </a:r>
            <a:endParaRPr sz="900">
              <a:latin typeface="Arial Unicode MS"/>
              <a:cs typeface="Arial Unicode MS"/>
            </a:endParaRPr>
          </a:p>
          <a:p>
            <a:pPr marL="12700" marR="10160">
              <a:lnSpc>
                <a:spcPct val="176200"/>
              </a:lnSpc>
            </a:pPr>
            <a:r>
              <a:rPr dirty="0" sz="900" spc="-95">
                <a:latin typeface="Arial Unicode MS"/>
                <a:cs typeface="Arial Unicode MS"/>
              </a:rPr>
              <a:t>⽣生。⼯工具的使⽤用和传达，让我们的消费者也成为⼀一个会思考的⼈人，这是我们这个时代 </a:t>
            </a:r>
            <a:r>
              <a:rPr dirty="0" sz="900" spc="10">
                <a:latin typeface="Arial Unicode MS"/>
                <a:cs typeface="Arial Unicode MS"/>
              </a:rPr>
              <a:t>的号召。</a:t>
            </a:r>
            <a:endParaRPr sz="900">
              <a:latin typeface="Arial Unicode MS"/>
              <a:cs typeface="Arial Unicode MS"/>
            </a:endParaRPr>
          </a:p>
          <a:p>
            <a:pPr marL="262890">
              <a:lnSpc>
                <a:spcPct val="100000"/>
              </a:lnSpc>
              <a:spcBef>
                <a:spcPts val="825"/>
              </a:spcBef>
            </a:pPr>
            <a:r>
              <a:rPr dirty="0" sz="900" spc="-70">
                <a:latin typeface="Arial Unicode MS"/>
                <a:cs typeface="Arial Unicode MS"/>
              </a:rPr>
              <a:t>未来，是⼀一个思想的时代，⼀一个哲学的时代。</a:t>
            </a:r>
            <a:endParaRPr sz="900">
              <a:latin typeface="Arial Unicode MS"/>
              <a:cs typeface="Arial Unicode MS"/>
            </a:endParaRPr>
          </a:p>
          <a:p>
            <a:pPr algn="r" marR="5080">
              <a:lnSpc>
                <a:spcPct val="100000"/>
              </a:lnSpc>
              <a:spcBef>
                <a:spcPts val="880"/>
              </a:spcBef>
            </a:pPr>
            <a:r>
              <a:rPr dirty="0" sz="900" spc="10">
                <a:latin typeface="Arial Unicode MS"/>
                <a:cs typeface="Arial Unicode MS"/>
              </a:rPr>
              <a:t>永阔，</a:t>
            </a:r>
            <a:r>
              <a:rPr dirty="0" sz="900" spc="0">
                <a:latin typeface="Arial"/>
                <a:cs typeface="Arial"/>
              </a:rPr>
              <a:t>7.29</a:t>
            </a:r>
            <a:r>
              <a:rPr dirty="0" sz="900" spc="10">
                <a:latin typeface="Arial Unicode MS"/>
                <a:cs typeface="Arial Unicode MS"/>
              </a:rPr>
              <a:t>，于霸蛮</a:t>
            </a:r>
            <a:endParaRPr sz="900">
              <a:latin typeface="Arial Unicode MS"/>
              <a:cs typeface="Arial Unicode M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17914" y="517383"/>
            <a:ext cx="2290445" cy="273050"/>
          </a:xfrm>
          <a:prstGeom prst="rect"/>
        </p:spPr>
        <p:txBody>
          <a:bodyPr wrap="square" lIns="0" tIns="15240" rIns="0" bIns="0" rtlCol="0" vert="horz">
            <a:spAutoFit/>
          </a:bodyPr>
          <a:lstStyle/>
          <a:p>
            <a:pPr marL="12700">
              <a:lnSpc>
                <a:spcPct val="100000"/>
              </a:lnSpc>
              <a:spcBef>
                <a:spcPts val="120"/>
              </a:spcBef>
            </a:pPr>
            <a:r>
              <a:rPr dirty="0" sz="1600" spc="-229" b="0">
                <a:latin typeface="Arial Unicode MS"/>
                <a:cs typeface="Arial Unicode MS"/>
              </a:rPr>
              <a:t>创业⼤大纲：海海德格尔餐厅</a:t>
            </a:r>
            <a:endParaRPr sz="1600">
              <a:latin typeface="Arial Unicode MS"/>
              <a:cs typeface="Arial Unicode MS"/>
            </a:endParaRPr>
          </a:p>
        </p:txBody>
      </p:sp>
      <p:sp>
        <p:nvSpPr>
          <p:cNvPr id="3" name="object 3"/>
          <p:cNvSpPr txBox="1"/>
          <p:nvPr/>
        </p:nvSpPr>
        <p:spPr>
          <a:xfrm>
            <a:off x="497504" y="975626"/>
            <a:ext cx="4302125" cy="5941060"/>
          </a:xfrm>
          <a:prstGeom prst="rect">
            <a:avLst/>
          </a:prstGeom>
        </p:spPr>
        <p:txBody>
          <a:bodyPr wrap="square" lIns="0" tIns="12065" rIns="0" bIns="0" rtlCol="0" vert="horz">
            <a:spAutoFit/>
          </a:bodyPr>
          <a:lstStyle/>
          <a:p>
            <a:pPr marL="12700" marR="3198495">
              <a:lnSpc>
                <a:spcPct val="125299"/>
              </a:lnSpc>
              <a:spcBef>
                <a:spcPts val="95"/>
              </a:spcBef>
            </a:pPr>
            <a:r>
              <a:rPr dirty="0" sz="750" spc="-90">
                <a:latin typeface="Arial Unicode MS"/>
                <a:cs typeface="Arial Unicode MS"/>
              </a:rPr>
              <a:t>项⽬目名称：海海德格尔餐厅 </a:t>
            </a:r>
            <a:r>
              <a:rPr dirty="0" sz="750" spc="-105">
                <a:latin typeface="Arial Unicode MS"/>
                <a:cs typeface="Arial Unicode MS"/>
              </a:rPr>
              <a:t>项⽬目时间</a:t>
            </a:r>
            <a:r>
              <a:rPr dirty="0" sz="750" spc="-10">
                <a:latin typeface="Arial Unicode MS"/>
                <a:cs typeface="Arial Unicode MS"/>
              </a:rPr>
              <a:t>：</a:t>
            </a:r>
            <a:r>
              <a:rPr dirty="0" sz="750" spc="-10">
                <a:latin typeface="Arial"/>
                <a:cs typeface="Arial"/>
              </a:rPr>
              <a:t>2019</a:t>
            </a:r>
            <a:r>
              <a:rPr dirty="0" sz="750" spc="-170">
                <a:latin typeface="Arial Unicode MS"/>
                <a:cs typeface="Arial Unicode MS"/>
              </a:rPr>
              <a:t>年年暑假 </a:t>
            </a:r>
            <a:r>
              <a:rPr dirty="0" sz="750" spc="-75">
                <a:latin typeface="Arial Unicode MS"/>
                <a:cs typeface="Arial Unicode MS"/>
              </a:rPr>
              <a:t>创始⼈人：张永阔</a:t>
            </a:r>
            <a:endParaRPr sz="750">
              <a:latin typeface="Arial Unicode MS"/>
              <a:cs typeface="Arial Unicode MS"/>
            </a:endParaRPr>
          </a:p>
          <a:p>
            <a:pPr marL="12700" marR="2284730">
              <a:lnSpc>
                <a:spcPts val="1200"/>
              </a:lnSpc>
              <a:spcBef>
                <a:spcPts val="15"/>
              </a:spcBef>
            </a:pPr>
            <a:r>
              <a:rPr dirty="0" sz="750" spc="-25">
                <a:latin typeface="Arial Unicode MS"/>
                <a:cs typeface="Arial Unicode MS"/>
              </a:rPr>
              <a:t>开会时间：每周⼀一、三、五、七晚上</a:t>
            </a:r>
            <a:r>
              <a:rPr dirty="0" sz="750" spc="10">
                <a:latin typeface="Arial"/>
                <a:cs typeface="Arial"/>
              </a:rPr>
              <a:t>6:40-9:30 </a:t>
            </a:r>
            <a:r>
              <a:rPr dirty="0" sz="750" spc="-90">
                <a:latin typeface="Arial Unicode MS"/>
                <a:cs typeface="Arial Unicode MS"/>
              </a:rPr>
              <a:t>讨论时间：不不定形式、不不定时、不不定地点</a:t>
            </a:r>
            <a:endParaRPr sz="750">
              <a:latin typeface="Arial Unicode MS"/>
              <a:cs typeface="Arial Unicode MS"/>
            </a:endParaRPr>
          </a:p>
          <a:p>
            <a:pPr marL="12700">
              <a:lnSpc>
                <a:spcPct val="100000"/>
              </a:lnSpc>
              <a:spcBef>
                <a:spcPts val="140"/>
              </a:spcBef>
            </a:pPr>
            <a:r>
              <a:rPr dirty="0" sz="750" spc="-40">
                <a:latin typeface="Arial Unicode MS"/>
                <a:cs typeface="Arial Unicode MS"/>
              </a:rPr>
              <a:t>运作地点：中关村创业⼤大街霸蛮科技公司北北京会议室</a:t>
            </a:r>
            <a:endParaRPr sz="750">
              <a:latin typeface="Arial Unicode MS"/>
              <a:cs typeface="Arial Unicode MS"/>
            </a:endParaRPr>
          </a:p>
          <a:p>
            <a:pPr marL="12700">
              <a:lnSpc>
                <a:spcPct val="100000"/>
              </a:lnSpc>
              <a:spcBef>
                <a:spcPts val="225"/>
              </a:spcBef>
            </a:pPr>
            <a:r>
              <a:rPr dirty="0" sz="750" spc="0">
                <a:latin typeface="Arial"/>
                <a:cs typeface="Arial"/>
              </a:rPr>
              <a:t>Email</a:t>
            </a:r>
            <a:r>
              <a:rPr dirty="0" sz="750" spc="0">
                <a:latin typeface="Arial Unicode MS"/>
                <a:cs typeface="Arial Unicode MS"/>
              </a:rPr>
              <a:t>：</a:t>
            </a:r>
            <a:r>
              <a:rPr dirty="0" u="sng" sz="750" spc="0">
                <a:uFill>
                  <a:solidFill>
                    <a:srgbClr val="000000"/>
                  </a:solidFill>
                </a:uFill>
                <a:latin typeface="Arial"/>
                <a:cs typeface="Arial"/>
                <a:hlinkClick r:id="rId2"/>
              </a:rPr>
              <a:t>philaurant@126.com</a:t>
            </a:r>
            <a:endParaRPr sz="750">
              <a:latin typeface="Arial"/>
              <a:cs typeface="Arial"/>
            </a:endParaRPr>
          </a:p>
          <a:p>
            <a:pPr>
              <a:lnSpc>
                <a:spcPct val="100000"/>
              </a:lnSpc>
              <a:spcBef>
                <a:spcPts val="50"/>
              </a:spcBef>
            </a:pPr>
            <a:endParaRPr sz="900">
              <a:latin typeface="Times New Roman"/>
              <a:cs typeface="Times New Roman"/>
            </a:endParaRPr>
          </a:p>
          <a:p>
            <a:pPr marL="12700">
              <a:lnSpc>
                <a:spcPct val="100000"/>
              </a:lnSpc>
            </a:pPr>
            <a:r>
              <a:rPr dirty="0" sz="950" spc="-155" b="1">
                <a:solidFill>
                  <a:srgbClr val="0076BA"/>
                </a:solidFill>
                <a:latin typeface="Microsoft JhengHei UI"/>
                <a:cs typeface="Microsoft JhengHei UI"/>
              </a:rPr>
              <a:t>⼤大纲为⾏行行业机密，不不能以任何⽬目的和形式外传。</a:t>
            </a:r>
            <a:endParaRPr sz="950">
              <a:latin typeface="Microsoft JhengHei UI"/>
              <a:cs typeface="Microsoft JhengHei UI"/>
            </a:endParaRPr>
          </a:p>
          <a:p>
            <a:pPr>
              <a:lnSpc>
                <a:spcPct val="100000"/>
              </a:lnSpc>
              <a:spcBef>
                <a:spcPts val="10"/>
              </a:spcBef>
            </a:pPr>
            <a:endParaRPr sz="950">
              <a:latin typeface="Times New Roman"/>
              <a:cs typeface="Times New Roman"/>
            </a:endParaRPr>
          </a:p>
          <a:p>
            <a:pPr marL="12700">
              <a:lnSpc>
                <a:spcPct val="100000"/>
              </a:lnSpc>
            </a:pPr>
            <a:r>
              <a:rPr dirty="0" sz="750" spc="-65">
                <a:latin typeface="Arial Unicode MS"/>
                <a:cs typeface="Arial Unicode MS"/>
              </a:rPr>
              <a:t>⼤大纲分为四部分：</a:t>
            </a:r>
            <a:endParaRPr sz="750">
              <a:latin typeface="Arial Unicode MS"/>
              <a:cs typeface="Arial Unicode MS"/>
            </a:endParaRPr>
          </a:p>
          <a:p>
            <a:pPr marL="12700">
              <a:lnSpc>
                <a:spcPct val="100000"/>
              </a:lnSpc>
              <a:spcBef>
                <a:spcPts val="229"/>
              </a:spcBef>
            </a:pPr>
            <a:r>
              <a:rPr dirty="0" sz="750" spc="-120">
                <a:latin typeface="Arial Unicode MS"/>
                <a:cs typeface="Arial Unicode MS"/>
              </a:rPr>
              <a:t>⼀一：本项⽬目具体安排</a:t>
            </a:r>
            <a:endParaRPr sz="750">
              <a:latin typeface="Arial Unicode MS"/>
              <a:cs typeface="Arial Unicode MS"/>
            </a:endParaRPr>
          </a:p>
          <a:p>
            <a:pPr marL="12700" marR="2903220">
              <a:lnSpc>
                <a:spcPct val="125299"/>
              </a:lnSpc>
            </a:pPr>
            <a:r>
              <a:rPr dirty="0" sz="750" spc="-70">
                <a:latin typeface="Arial Unicode MS"/>
                <a:cs typeface="Arial Unicode MS"/>
              </a:rPr>
              <a:t>⼆二：本项⽬目的详细规划辅导安排 </a:t>
            </a:r>
            <a:r>
              <a:rPr dirty="0" sz="750" spc="-30">
                <a:latin typeface="Arial Unicode MS"/>
                <a:cs typeface="Arial Unicode MS"/>
              </a:rPr>
              <a:t>三：本项⽬目所需的知识储备需要</a:t>
            </a:r>
            <a:endParaRPr sz="750">
              <a:latin typeface="Arial Unicode MS"/>
              <a:cs typeface="Arial Unicode MS"/>
            </a:endParaRPr>
          </a:p>
          <a:p>
            <a:pPr marL="12700">
              <a:lnSpc>
                <a:spcPct val="100000"/>
              </a:lnSpc>
              <a:spcBef>
                <a:spcPts val="225"/>
              </a:spcBef>
            </a:pPr>
            <a:r>
              <a:rPr dirty="0" sz="750" spc="-105">
                <a:latin typeface="Arial Unicode MS"/>
                <a:cs typeface="Arial Unicode MS"/>
              </a:rPr>
              <a:t>四：本项⽬目⼯工作的⼤大致强度（以第</a:t>
            </a:r>
            <a:r>
              <a:rPr dirty="0" sz="750" spc="5">
                <a:latin typeface="Arial"/>
                <a:cs typeface="Arial"/>
              </a:rPr>
              <a:t>2</a:t>
            </a:r>
            <a:r>
              <a:rPr dirty="0" sz="750" spc="-35">
                <a:latin typeface="Arial Unicode MS"/>
                <a:cs typeface="Arial Unicode MS"/>
              </a:rPr>
              <a:t>周市场定位策划展开为例例）。</a:t>
            </a:r>
            <a:endParaRPr sz="750">
              <a:latin typeface="Arial Unicode MS"/>
              <a:cs typeface="Arial Unicode MS"/>
            </a:endParaRPr>
          </a:p>
          <a:p>
            <a:pPr>
              <a:lnSpc>
                <a:spcPct val="100000"/>
              </a:lnSpc>
              <a:spcBef>
                <a:spcPts val="40"/>
              </a:spcBef>
            </a:pPr>
            <a:endParaRPr sz="900">
              <a:latin typeface="Times New Roman"/>
              <a:cs typeface="Times New Roman"/>
            </a:endParaRPr>
          </a:p>
          <a:p>
            <a:pPr marL="12700">
              <a:lnSpc>
                <a:spcPct val="100000"/>
              </a:lnSpc>
            </a:pPr>
            <a:r>
              <a:rPr dirty="0" sz="750" spc="-90">
                <a:solidFill>
                  <a:srgbClr val="CB297B"/>
                </a:solidFill>
                <a:latin typeface="Arial Unicode MS"/>
                <a:cs typeface="Arial Unicode MS"/>
              </a:rPr>
              <a:t>⼀一：本项⽬目具体安排如下：</a:t>
            </a:r>
            <a:endParaRPr sz="750">
              <a:latin typeface="Arial Unicode MS"/>
              <a:cs typeface="Arial Unicode MS"/>
            </a:endParaRPr>
          </a:p>
          <a:p>
            <a:pPr>
              <a:lnSpc>
                <a:spcPct val="100000"/>
              </a:lnSpc>
              <a:spcBef>
                <a:spcPts val="30"/>
              </a:spcBef>
            </a:pPr>
            <a:endParaRPr sz="700">
              <a:latin typeface="Times New Roman"/>
              <a:cs typeface="Times New Roman"/>
            </a:endParaRPr>
          </a:p>
          <a:p>
            <a:pPr marL="12700" marR="88900">
              <a:lnSpc>
                <a:spcPct val="117500"/>
              </a:lnSpc>
            </a:pPr>
            <a:r>
              <a:rPr dirty="0" sz="1050" spc="-20">
                <a:solidFill>
                  <a:srgbClr val="EE220C"/>
                </a:solidFill>
                <a:latin typeface="Arial"/>
                <a:cs typeface="Arial"/>
              </a:rPr>
              <a:t>Week1</a:t>
            </a:r>
            <a:r>
              <a:rPr dirty="0" sz="1050" spc="10">
                <a:solidFill>
                  <a:srgbClr val="EE220C"/>
                </a:solidFill>
                <a:latin typeface="Arial"/>
                <a:cs typeface="Arial"/>
              </a:rPr>
              <a:t> </a:t>
            </a:r>
            <a:r>
              <a:rPr dirty="0" sz="1050" spc="-350">
                <a:latin typeface="Arial Unicode MS"/>
                <a:cs typeface="Arial Unicode MS"/>
              </a:rPr>
              <a:t>战略略</a:t>
            </a:r>
            <a:r>
              <a:rPr dirty="0" sz="1050" spc="10">
                <a:latin typeface="Arial Unicode MS"/>
                <a:cs typeface="Arial Unicode MS"/>
              </a:rPr>
              <a:t> </a:t>
            </a:r>
            <a:r>
              <a:rPr dirty="0" sz="1050" spc="5">
                <a:latin typeface="Arial"/>
                <a:cs typeface="Arial"/>
              </a:rPr>
              <a:t>Introduction:</a:t>
            </a:r>
            <a:r>
              <a:rPr dirty="0" sz="1050" spc="-45">
                <a:latin typeface="Arial Unicode MS"/>
                <a:cs typeface="Arial Unicode MS"/>
              </a:rPr>
              <a:t>介绍公司使命、价值观、⽅方法论、介绍团队制 </a:t>
            </a:r>
            <a:r>
              <a:rPr dirty="0" sz="1050" spc="-160">
                <a:latin typeface="Arial Unicode MS"/>
                <a:cs typeface="Arial Unicode MS"/>
              </a:rPr>
              <a:t>度、创业⼤大纲、⼈人事制度</a:t>
            </a:r>
            <a:endParaRPr sz="1050">
              <a:latin typeface="Arial Unicode MS"/>
              <a:cs typeface="Arial Unicode MS"/>
            </a:endParaRPr>
          </a:p>
          <a:p>
            <a:pPr marL="12700">
              <a:lnSpc>
                <a:spcPct val="100000"/>
              </a:lnSpc>
              <a:spcBef>
                <a:spcPts val="220"/>
              </a:spcBef>
            </a:pPr>
            <a:r>
              <a:rPr dirty="0" sz="1050" spc="0">
                <a:solidFill>
                  <a:srgbClr val="EE220C"/>
                </a:solidFill>
                <a:latin typeface="Arial"/>
                <a:cs typeface="Arial"/>
              </a:rPr>
              <a:t>week2</a:t>
            </a:r>
            <a:r>
              <a:rPr dirty="0" sz="1050" spc="-5">
                <a:solidFill>
                  <a:srgbClr val="EE220C"/>
                </a:solidFill>
                <a:latin typeface="Arial"/>
                <a:cs typeface="Arial"/>
              </a:rPr>
              <a:t> </a:t>
            </a:r>
            <a:r>
              <a:rPr dirty="0" sz="1050" spc="0">
                <a:latin typeface="Arial Unicode MS"/>
                <a:cs typeface="Arial Unicode MS"/>
              </a:rPr>
              <a:t>定位：细分市场和细分客户的明确</a:t>
            </a:r>
            <a:endParaRPr sz="1050">
              <a:latin typeface="Arial Unicode MS"/>
              <a:cs typeface="Arial Unicode MS"/>
            </a:endParaRPr>
          </a:p>
          <a:p>
            <a:pPr marL="12700">
              <a:lnSpc>
                <a:spcPct val="100000"/>
              </a:lnSpc>
              <a:spcBef>
                <a:spcPts val="290"/>
              </a:spcBef>
            </a:pPr>
            <a:r>
              <a:rPr dirty="0" sz="1050" spc="-20">
                <a:solidFill>
                  <a:srgbClr val="EE220C"/>
                </a:solidFill>
                <a:latin typeface="Arial"/>
                <a:cs typeface="Arial"/>
              </a:rPr>
              <a:t>Week3</a:t>
            </a:r>
            <a:r>
              <a:rPr dirty="0" sz="1050" spc="0">
                <a:solidFill>
                  <a:srgbClr val="EE220C"/>
                </a:solidFill>
                <a:latin typeface="Arial Unicode MS"/>
                <a:cs typeface="Arial Unicode MS"/>
              </a:rPr>
              <a:t>、</a:t>
            </a:r>
            <a:r>
              <a:rPr dirty="0" sz="1050">
                <a:solidFill>
                  <a:srgbClr val="EE220C"/>
                </a:solidFill>
                <a:latin typeface="Arial"/>
                <a:cs typeface="Arial"/>
              </a:rPr>
              <a:t>4 </a:t>
            </a:r>
            <a:r>
              <a:rPr dirty="0" sz="1050" spc="10">
                <a:latin typeface="Arial"/>
                <a:cs typeface="Arial"/>
              </a:rPr>
              <a:t>demo</a:t>
            </a:r>
            <a:r>
              <a:rPr dirty="0" sz="1050" spc="0">
                <a:latin typeface="Arial Unicode MS"/>
                <a:cs typeface="Arial Unicode MS"/>
              </a:rPr>
              <a:t>策划：哲学餐厅前端产品、后端产品研究打磨策划</a:t>
            </a:r>
            <a:r>
              <a:rPr dirty="0" sz="1050">
                <a:latin typeface="Arial Unicode MS"/>
                <a:cs typeface="Arial Unicode MS"/>
              </a:rPr>
              <a:t>，</a:t>
            </a:r>
            <a:r>
              <a:rPr dirty="0" sz="1050">
                <a:latin typeface="Arial"/>
                <a:cs typeface="Arial"/>
              </a:rPr>
              <a:t>vi</a:t>
            </a:r>
            <a:endParaRPr sz="1050">
              <a:latin typeface="Arial"/>
              <a:cs typeface="Arial"/>
            </a:endParaRPr>
          </a:p>
          <a:p>
            <a:pPr marL="12700">
              <a:lnSpc>
                <a:spcPct val="100000"/>
              </a:lnSpc>
              <a:spcBef>
                <a:spcPts val="220"/>
              </a:spcBef>
            </a:pPr>
            <a:r>
              <a:rPr dirty="0" sz="1050" spc="0">
                <a:latin typeface="Arial Unicode MS"/>
                <a:cs typeface="Arial Unicode MS"/>
              </a:rPr>
              <a:t>设计</a:t>
            </a:r>
            <a:r>
              <a:rPr dirty="0" sz="1050">
                <a:latin typeface="Arial Unicode MS"/>
                <a:cs typeface="Arial Unicode MS"/>
              </a:rPr>
              <a:t> </a:t>
            </a:r>
            <a:r>
              <a:rPr dirty="0" sz="1050" spc="-70">
                <a:latin typeface="Arial Unicode MS"/>
                <a:cs typeface="Arial Unicode MS"/>
              </a:rPr>
              <a:t>装修策划。⽬目标：设计两套产品体系。（进⼊入商业机密状态）</a:t>
            </a:r>
            <a:endParaRPr sz="1050">
              <a:latin typeface="Arial Unicode MS"/>
              <a:cs typeface="Arial Unicode MS"/>
            </a:endParaRPr>
          </a:p>
          <a:p>
            <a:pPr marL="12700" marR="79375">
              <a:lnSpc>
                <a:spcPct val="117500"/>
              </a:lnSpc>
              <a:spcBef>
                <a:spcPts val="70"/>
              </a:spcBef>
            </a:pPr>
            <a:r>
              <a:rPr dirty="0" sz="1050" spc="-20">
                <a:solidFill>
                  <a:srgbClr val="EE220C"/>
                </a:solidFill>
                <a:latin typeface="Arial"/>
                <a:cs typeface="Arial"/>
              </a:rPr>
              <a:t>Week5</a:t>
            </a:r>
            <a:r>
              <a:rPr dirty="0" sz="1050" spc="55">
                <a:solidFill>
                  <a:srgbClr val="EE220C"/>
                </a:solidFill>
                <a:latin typeface="Arial"/>
                <a:cs typeface="Arial"/>
              </a:rPr>
              <a:t> </a:t>
            </a:r>
            <a:r>
              <a:rPr dirty="0" sz="1050" spc="-100">
                <a:latin typeface="Arial Unicode MS"/>
                <a:cs typeface="Arial Unicode MS"/>
              </a:rPr>
              <a:t>财务策划：运营成本测算、资⾦金金需求、融资⽅方案评估、财务指标 </a:t>
            </a:r>
            <a:r>
              <a:rPr dirty="0" sz="1050" spc="-145">
                <a:latin typeface="Arial Unicode MS"/>
                <a:cs typeface="Arial Unicode MS"/>
              </a:rPr>
              <a:t>测算、组织结构、⼈人⼒力力资源配置、⾏行行政、股权、商业模式，选址规划</a:t>
            </a:r>
            <a:endParaRPr sz="1050">
              <a:latin typeface="Arial Unicode MS"/>
              <a:cs typeface="Arial Unicode MS"/>
            </a:endParaRPr>
          </a:p>
          <a:p>
            <a:pPr marL="12700">
              <a:lnSpc>
                <a:spcPct val="100000"/>
              </a:lnSpc>
              <a:spcBef>
                <a:spcPts val="220"/>
              </a:spcBef>
            </a:pPr>
            <a:r>
              <a:rPr dirty="0" sz="1050" spc="-20">
                <a:solidFill>
                  <a:srgbClr val="EE220C"/>
                </a:solidFill>
                <a:latin typeface="Arial"/>
                <a:cs typeface="Arial"/>
              </a:rPr>
              <a:t>Week6</a:t>
            </a:r>
            <a:r>
              <a:rPr dirty="0" sz="1050" spc="-5">
                <a:solidFill>
                  <a:srgbClr val="EE220C"/>
                </a:solidFill>
                <a:latin typeface="Arial"/>
                <a:cs typeface="Arial"/>
              </a:rPr>
              <a:t> </a:t>
            </a:r>
            <a:r>
              <a:rPr dirty="0" sz="1050" spc="0">
                <a:latin typeface="Arial Unicode MS"/>
                <a:cs typeface="Arial Unicode MS"/>
              </a:rPr>
              <a:t>价格策划：产品价格、成本、需求、撇脂定价、竞争</a:t>
            </a:r>
            <a:endParaRPr sz="1050">
              <a:latin typeface="Arial Unicode MS"/>
              <a:cs typeface="Arial Unicode MS"/>
            </a:endParaRPr>
          </a:p>
          <a:p>
            <a:pPr marL="12700" marR="5080">
              <a:lnSpc>
                <a:spcPts val="1550"/>
              </a:lnSpc>
              <a:spcBef>
                <a:spcPts val="30"/>
              </a:spcBef>
            </a:pPr>
            <a:r>
              <a:rPr dirty="0" sz="1050" spc="-20">
                <a:solidFill>
                  <a:srgbClr val="EE220C"/>
                </a:solidFill>
                <a:latin typeface="Arial"/>
                <a:cs typeface="Arial"/>
              </a:rPr>
              <a:t>Week7</a:t>
            </a:r>
            <a:r>
              <a:rPr dirty="0" sz="1050" spc="-5">
                <a:solidFill>
                  <a:srgbClr val="EE220C"/>
                </a:solidFill>
                <a:latin typeface="Arial"/>
                <a:cs typeface="Arial"/>
              </a:rPr>
              <a:t> </a:t>
            </a:r>
            <a:r>
              <a:rPr dirty="0" sz="1050" spc="-85">
                <a:latin typeface="Arial Unicode MS"/>
                <a:cs typeface="Arial Unicode MS"/>
              </a:rPr>
              <a:t>运营督导管理理体系策划：</a:t>
            </a:r>
            <a:r>
              <a:rPr dirty="0" sz="1050" spc="-5">
                <a:latin typeface="Arial Unicode MS"/>
                <a:cs typeface="Arial Unicode MS"/>
              </a:rPr>
              <a:t> </a:t>
            </a:r>
            <a:r>
              <a:rPr dirty="0" sz="1050" spc="0">
                <a:latin typeface="Arial Unicode MS"/>
                <a:cs typeface="Arial Unicode MS"/>
              </a:rPr>
              <a:t>流程标准化</a:t>
            </a:r>
            <a:r>
              <a:rPr dirty="0" sz="1050" spc="-5">
                <a:latin typeface="Arial Unicode MS"/>
                <a:cs typeface="Arial Unicode MS"/>
              </a:rPr>
              <a:t> </a:t>
            </a:r>
            <a:r>
              <a:rPr dirty="0" sz="1050" spc="-75">
                <a:latin typeface="Arial Unicode MS"/>
                <a:cs typeface="Arial Unicode MS"/>
              </a:rPr>
              <a:t>运营管理理制度、关键财务指 </a:t>
            </a:r>
            <a:r>
              <a:rPr dirty="0" sz="1050" spc="0">
                <a:latin typeface="Arial Unicode MS"/>
                <a:cs typeface="Arial Unicode MS"/>
              </a:rPr>
              <a:t>标与</a:t>
            </a:r>
            <a:r>
              <a:rPr dirty="0" sz="1050" spc="-10">
                <a:latin typeface="Arial"/>
                <a:cs typeface="Arial"/>
              </a:rPr>
              <a:t>KPI</a:t>
            </a:r>
            <a:r>
              <a:rPr dirty="0" sz="1050" spc="-100">
                <a:latin typeface="Arial Unicode MS"/>
                <a:cs typeface="Arial Unicode MS"/>
              </a:rPr>
              <a:t>、建⽴立公司微博、公号、抖⾳音、内容储备</a:t>
            </a:r>
            <a:endParaRPr sz="1050">
              <a:latin typeface="Arial Unicode MS"/>
              <a:cs typeface="Arial Unicode MS"/>
            </a:endParaRPr>
          </a:p>
          <a:p>
            <a:pPr marL="12700">
              <a:lnSpc>
                <a:spcPct val="100000"/>
              </a:lnSpc>
              <a:spcBef>
                <a:spcPts val="120"/>
              </a:spcBef>
            </a:pPr>
            <a:r>
              <a:rPr dirty="0" sz="1050" spc="-20">
                <a:solidFill>
                  <a:srgbClr val="EE220C"/>
                </a:solidFill>
                <a:latin typeface="Arial"/>
                <a:cs typeface="Arial"/>
              </a:rPr>
              <a:t>Week8</a:t>
            </a:r>
            <a:r>
              <a:rPr dirty="0" sz="1050">
                <a:solidFill>
                  <a:srgbClr val="EE220C"/>
                </a:solidFill>
                <a:latin typeface="Arial"/>
                <a:cs typeface="Arial"/>
              </a:rPr>
              <a:t> </a:t>
            </a:r>
            <a:r>
              <a:rPr dirty="0" sz="1050" spc="-55">
                <a:latin typeface="Arial Unicode MS"/>
                <a:cs typeface="Arial Unicode MS"/>
              </a:rPr>
              <a:t>渠道开发策划：线上、线下的营销⽅方案</a:t>
            </a:r>
            <a:r>
              <a:rPr dirty="0" sz="1050">
                <a:latin typeface="Arial Unicode MS"/>
                <a:cs typeface="Arial Unicode MS"/>
              </a:rPr>
              <a:t> </a:t>
            </a:r>
            <a:r>
              <a:rPr dirty="0" sz="1050" spc="0">
                <a:latin typeface="Arial Unicode MS"/>
                <a:cs typeface="Arial Unicode MS"/>
              </a:rPr>
              <a:t>事件营销、讲座营销</a:t>
            </a:r>
            <a:endParaRPr sz="1050">
              <a:latin typeface="Arial Unicode MS"/>
              <a:cs typeface="Arial Unicode MS"/>
            </a:endParaRPr>
          </a:p>
          <a:p>
            <a:pPr marL="12700">
              <a:lnSpc>
                <a:spcPct val="100000"/>
              </a:lnSpc>
              <a:spcBef>
                <a:spcPts val="295"/>
              </a:spcBef>
            </a:pPr>
            <a:r>
              <a:rPr dirty="0" sz="1050" spc="-20">
                <a:solidFill>
                  <a:srgbClr val="EE220C"/>
                </a:solidFill>
                <a:latin typeface="Arial"/>
                <a:cs typeface="Arial"/>
              </a:rPr>
              <a:t>Week9</a:t>
            </a:r>
            <a:r>
              <a:rPr dirty="0" sz="1050" spc="5">
                <a:solidFill>
                  <a:srgbClr val="EE220C"/>
                </a:solidFill>
                <a:latin typeface="Arial"/>
                <a:cs typeface="Arial"/>
              </a:rPr>
              <a:t> </a:t>
            </a:r>
            <a:r>
              <a:rPr dirty="0" sz="1050" spc="-120">
                <a:latin typeface="Arial Unicode MS"/>
                <a:cs typeface="Arial Unicode MS"/>
              </a:rPr>
              <a:t>促销⽅方案策划：⼈人数、单价、频次</a:t>
            </a:r>
            <a:r>
              <a:rPr dirty="0" sz="1050" spc="5">
                <a:latin typeface="Arial Unicode MS"/>
                <a:cs typeface="Arial Unicode MS"/>
              </a:rPr>
              <a:t> </a:t>
            </a:r>
            <a:r>
              <a:rPr dirty="0" sz="1050" spc="-160">
                <a:latin typeface="Arial Unicode MS"/>
                <a:cs typeface="Arial Unicode MS"/>
              </a:rPr>
              <a:t>以年年为单位，节⽇日为据点</a:t>
            </a:r>
            <a:endParaRPr sz="1050">
              <a:latin typeface="Arial Unicode MS"/>
              <a:cs typeface="Arial Unicode MS"/>
            </a:endParaRPr>
          </a:p>
          <a:p>
            <a:pPr marL="12700">
              <a:lnSpc>
                <a:spcPct val="100000"/>
              </a:lnSpc>
              <a:spcBef>
                <a:spcPts val="219"/>
              </a:spcBef>
            </a:pPr>
            <a:r>
              <a:rPr dirty="0" sz="1050" spc="-15">
                <a:solidFill>
                  <a:srgbClr val="EE220C"/>
                </a:solidFill>
                <a:latin typeface="Arial"/>
                <a:cs typeface="Arial"/>
              </a:rPr>
              <a:t>Week10</a:t>
            </a:r>
            <a:r>
              <a:rPr dirty="0" sz="1050" spc="-5">
                <a:solidFill>
                  <a:srgbClr val="EE220C"/>
                </a:solidFill>
                <a:latin typeface="Arial"/>
                <a:cs typeface="Arial"/>
              </a:rPr>
              <a:t> </a:t>
            </a:r>
            <a:r>
              <a:rPr dirty="0" sz="1050" spc="0">
                <a:latin typeface="Arial Unicode MS"/>
                <a:cs typeface="Arial Unicode MS"/>
              </a:rPr>
              <a:t>检验：定址</a:t>
            </a:r>
            <a:r>
              <a:rPr dirty="0" sz="1050" spc="-5">
                <a:latin typeface="Arial Unicode MS"/>
                <a:cs typeface="Arial Unicode MS"/>
              </a:rPr>
              <a:t> </a:t>
            </a:r>
            <a:r>
              <a:rPr dirty="0" sz="1050" spc="0">
                <a:latin typeface="Arial Unicode MS"/>
                <a:cs typeface="Arial Unicode MS"/>
              </a:rPr>
              <a:t>市场、投资、供应链、重点客户关系维护</a:t>
            </a:r>
            <a:endParaRPr sz="1050">
              <a:latin typeface="Arial Unicode MS"/>
              <a:cs typeface="Arial Unicode MS"/>
            </a:endParaRPr>
          </a:p>
          <a:p>
            <a:pPr marL="12700">
              <a:lnSpc>
                <a:spcPct val="100000"/>
              </a:lnSpc>
              <a:spcBef>
                <a:spcPts val="290"/>
              </a:spcBef>
            </a:pPr>
            <a:r>
              <a:rPr dirty="0" sz="1050" spc="-15">
                <a:solidFill>
                  <a:srgbClr val="EE220C"/>
                </a:solidFill>
                <a:latin typeface="Arial"/>
                <a:cs typeface="Arial"/>
              </a:rPr>
              <a:t>Week11</a:t>
            </a:r>
            <a:r>
              <a:rPr dirty="0" sz="1050" spc="-190">
                <a:latin typeface="Arial Unicode MS"/>
                <a:cs typeface="Arial Unicode MS"/>
              </a:rPr>
              <a:t>⾏行行动：外卖上线测试</a:t>
            </a:r>
            <a:endParaRPr sz="1050">
              <a:latin typeface="Arial Unicode MS"/>
              <a:cs typeface="Arial Unicode MS"/>
            </a:endParaRPr>
          </a:p>
          <a:p>
            <a:pPr marL="12700">
              <a:lnSpc>
                <a:spcPct val="100000"/>
              </a:lnSpc>
              <a:spcBef>
                <a:spcPts val="220"/>
              </a:spcBef>
            </a:pPr>
            <a:r>
              <a:rPr dirty="0" sz="1050" spc="-15">
                <a:solidFill>
                  <a:srgbClr val="EE220C"/>
                </a:solidFill>
                <a:latin typeface="Arial"/>
                <a:cs typeface="Arial"/>
              </a:rPr>
              <a:t>Week12</a:t>
            </a:r>
            <a:r>
              <a:rPr dirty="0" sz="1050" spc="-135">
                <a:latin typeface="Arial Unicode MS"/>
                <a:cs typeface="Arial Unicode MS"/>
              </a:rPr>
              <a:t>⾏行行动：海海德格尔餐厅外卖店运营数据分析迭代</a:t>
            </a:r>
            <a:endParaRPr sz="1050">
              <a:latin typeface="Arial Unicode MS"/>
              <a:cs typeface="Arial Unicode MS"/>
            </a:endParaRPr>
          </a:p>
          <a:p>
            <a:pPr marL="12700">
              <a:lnSpc>
                <a:spcPct val="100000"/>
              </a:lnSpc>
              <a:spcBef>
                <a:spcPts val="220"/>
              </a:spcBef>
            </a:pPr>
            <a:r>
              <a:rPr dirty="0" sz="1050" spc="-15">
                <a:solidFill>
                  <a:srgbClr val="EE220C"/>
                </a:solidFill>
                <a:latin typeface="Arial"/>
                <a:cs typeface="Arial"/>
              </a:rPr>
              <a:t>Week13</a:t>
            </a:r>
            <a:r>
              <a:rPr dirty="0" sz="1050" spc="-200">
                <a:latin typeface="Arial Unicode MS"/>
                <a:cs typeface="Arial Unicode MS"/>
              </a:rPr>
              <a:t>⾏行行动：外卖店以及第⼀一家海海德格尔餐厅成⽴立前夕</a:t>
            </a:r>
            <a:endParaRPr sz="1050">
              <a:latin typeface="Arial Unicode MS"/>
              <a:cs typeface="Arial Unicode MS"/>
            </a:endParaRPr>
          </a:p>
          <a:p>
            <a:pPr marL="12700">
              <a:lnSpc>
                <a:spcPct val="100000"/>
              </a:lnSpc>
              <a:spcBef>
                <a:spcPts val="290"/>
              </a:spcBef>
            </a:pPr>
            <a:r>
              <a:rPr dirty="0" sz="1050" spc="-15">
                <a:solidFill>
                  <a:srgbClr val="EE220C"/>
                </a:solidFill>
                <a:latin typeface="Arial"/>
                <a:cs typeface="Arial"/>
              </a:rPr>
              <a:t>Week14</a:t>
            </a:r>
            <a:r>
              <a:rPr dirty="0" sz="1050" spc="-5">
                <a:solidFill>
                  <a:srgbClr val="EE220C"/>
                </a:solidFill>
                <a:latin typeface="Arial"/>
                <a:cs typeface="Arial"/>
              </a:rPr>
              <a:t> </a:t>
            </a:r>
            <a:r>
              <a:rPr dirty="0" sz="1050" spc="-275">
                <a:latin typeface="Arial Unicode MS"/>
                <a:cs typeface="Arial Unicode MS"/>
              </a:rPr>
              <a:t>执⾏行行：第⼀一家海海德格尔餐厅成⽴立</a:t>
            </a:r>
            <a:endParaRPr sz="1050">
              <a:latin typeface="Arial Unicode MS"/>
              <a:cs typeface="Arial Unicode MS"/>
            </a:endParaRPr>
          </a:p>
          <a:p>
            <a:pPr marL="12700">
              <a:lnSpc>
                <a:spcPct val="100000"/>
              </a:lnSpc>
              <a:spcBef>
                <a:spcPts val="220"/>
              </a:spcBef>
            </a:pPr>
            <a:r>
              <a:rPr dirty="0" sz="1050" spc="-15">
                <a:solidFill>
                  <a:srgbClr val="EE220C"/>
                </a:solidFill>
                <a:latin typeface="Arial"/>
                <a:cs typeface="Arial"/>
              </a:rPr>
              <a:t>Week15</a:t>
            </a:r>
            <a:r>
              <a:rPr dirty="0" sz="1050" spc="-229">
                <a:latin typeface="Arial Unicode MS"/>
                <a:cs typeface="Arial Unicode MS"/>
              </a:rPr>
              <a:t>执⾏行行：第⼀一家海海德格尔餐厅运营</a:t>
            </a:r>
            <a:endParaRPr sz="1050">
              <a:latin typeface="Arial Unicode MS"/>
              <a:cs typeface="Arial Unicode M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idx="7" sz="quarter"/>
          </p:nvPr>
        </p:nvSpPr>
        <p:spPr>
          <a:prstGeom prst="rect"/>
        </p:spPr>
        <p:txBody>
          <a:bodyPr wrap="square" lIns="0" tIns="0" rIns="0" bIns="0" rtlCol="0" vert="horz">
            <a:spAutoFit/>
          </a:bodyPr>
          <a:lstStyle/>
          <a:p>
            <a:pPr marL="25400">
              <a:lnSpc>
                <a:spcPts val="1370"/>
              </a:lnSpc>
            </a:pPr>
            <a:r>
              <a:rPr dirty="0"/>
              <a:t>15</a:t>
            </a:r>
          </a:p>
        </p:txBody>
      </p:sp>
      <p:sp>
        <p:nvSpPr>
          <p:cNvPr id="2" name="object 2"/>
          <p:cNvSpPr txBox="1"/>
          <p:nvPr/>
        </p:nvSpPr>
        <p:spPr>
          <a:xfrm>
            <a:off x="497504" y="490529"/>
            <a:ext cx="4321810" cy="6508115"/>
          </a:xfrm>
          <a:prstGeom prst="rect">
            <a:avLst/>
          </a:prstGeom>
        </p:spPr>
        <p:txBody>
          <a:bodyPr wrap="square" lIns="0" tIns="40005" rIns="0" bIns="0" rtlCol="0" vert="horz">
            <a:spAutoFit/>
          </a:bodyPr>
          <a:lstStyle/>
          <a:p>
            <a:pPr marL="12700">
              <a:lnSpc>
                <a:spcPct val="100000"/>
              </a:lnSpc>
              <a:spcBef>
                <a:spcPts val="315"/>
              </a:spcBef>
            </a:pPr>
            <a:r>
              <a:rPr dirty="0" sz="1050" spc="-15">
                <a:solidFill>
                  <a:srgbClr val="EE220C"/>
                </a:solidFill>
                <a:latin typeface="Arial"/>
                <a:cs typeface="Arial"/>
              </a:rPr>
              <a:t>Week16</a:t>
            </a:r>
            <a:r>
              <a:rPr dirty="0" sz="1050" spc="-190">
                <a:latin typeface="Arial Unicode MS"/>
                <a:cs typeface="Arial Unicode MS"/>
              </a:rPr>
              <a:t>执⾏行行：第⼀一家海海德格尔餐厅数据分析检查</a:t>
            </a:r>
            <a:endParaRPr sz="1050">
              <a:latin typeface="Arial Unicode MS"/>
              <a:cs typeface="Arial Unicode MS"/>
            </a:endParaRPr>
          </a:p>
          <a:p>
            <a:pPr marL="12700">
              <a:lnSpc>
                <a:spcPct val="100000"/>
              </a:lnSpc>
              <a:spcBef>
                <a:spcPts val="220"/>
              </a:spcBef>
            </a:pPr>
            <a:r>
              <a:rPr dirty="0" sz="1050" spc="-15">
                <a:solidFill>
                  <a:srgbClr val="EE220C"/>
                </a:solidFill>
                <a:latin typeface="Arial"/>
                <a:cs typeface="Arial"/>
              </a:rPr>
              <a:t>Week17</a:t>
            </a:r>
            <a:r>
              <a:rPr dirty="0" sz="1050" spc="-185">
                <a:latin typeface="Arial Unicode MS"/>
                <a:cs typeface="Arial Unicode MS"/>
              </a:rPr>
              <a:t>执⾏行行：第⼀一家店运营以及第⼆二家海海德格尔餐厅的准备</a:t>
            </a:r>
            <a:endParaRPr sz="1050">
              <a:latin typeface="Arial Unicode MS"/>
              <a:cs typeface="Arial Unicode MS"/>
            </a:endParaRPr>
          </a:p>
          <a:p>
            <a:pPr>
              <a:lnSpc>
                <a:spcPct val="100000"/>
              </a:lnSpc>
              <a:spcBef>
                <a:spcPts val="15"/>
              </a:spcBef>
            </a:pPr>
            <a:endParaRPr sz="1300">
              <a:latin typeface="Times New Roman"/>
              <a:cs typeface="Times New Roman"/>
            </a:endParaRPr>
          </a:p>
          <a:p>
            <a:pPr marL="12700">
              <a:lnSpc>
                <a:spcPct val="100000"/>
              </a:lnSpc>
            </a:pPr>
            <a:r>
              <a:rPr dirty="0" sz="750" spc="-70">
                <a:solidFill>
                  <a:srgbClr val="CB297B"/>
                </a:solidFill>
                <a:latin typeface="Arial Unicode MS"/>
                <a:cs typeface="Arial Unicode MS"/>
              </a:rPr>
              <a:t>⼆二：本项⽬目的详细规划辅导如下：</a:t>
            </a:r>
            <a:endParaRPr sz="750">
              <a:latin typeface="Arial Unicode MS"/>
              <a:cs typeface="Arial Unicode MS"/>
            </a:endParaRPr>
          </a:p>
          <a:p>
            <a:pPr>
              <a:lnSpc>
                <a:spcPct val="100000"/>
              </a:lnSpc>
              <a:spcBef>
                <a:spcPts val="30"/>
              </a:spcBef>
            </a:pPr>
            <a:endParaRPr sz="700">
              <a:latin typeface="Times New Roman"/>
              <a:cs typeface="Times New Roman"/>
            </a:endParaRPr>
          </a:p>
          <a:p>
            <a:pPr marL="12700" marR="67310">
              <a:lnSpc>
                <a:spcPct val="117500"/>
              </a:lnSpc>
            </a:pPr>
            <a:r>
              <a:rPr dirty="0" sz="1050" b="1">
                <a:latin typeface="Arial"/>
                <a:cs typeface="Arial"/>
              </a:rPr>
              <a:t>Week1</a:t>
            </a:r>
            <a:r>
              <a:rPr dirty="0" sz="1050" spc="-25" b="1">
                <a:latin typeface="Arial"/>
                <a:cs typeface="Arial"/>
              </a:rPr>
              <a:t> </a:t>
            </a:r>
            <a:r>
              <a:rPr dirty="0" sz="1050" spc="-5" b="1">
                <a:latin typeface="Arial"/>
                <a:cs typeface="Arial"/>
              </a:rPr>
              <a:t>Introduction:</a:t>
            </a:r>
            <a:r>
              <a:rPr dirty="0" sz="1050" spc="-40" b="1">
                <a:latin typeface="Microsoft JhengHei UI"/>
                <a:cs typeface="Microsoft JhengHei UI"/>
              </a:rPr>
              <a:t>介绍公司使命、价值观、⽅方法论、介绍团队制度、 </a:t>
            </a:r>
            <a:r>
              <a:rPr dirty="0" sz="1050" spc="-85" b="1">
                <a:latin typeface="Microsoft JhengHei UI"/>
                <a:cs typeface="Microsoft JhengHei UI"/>
              </a:rPr>
              <a:t>创业⼤大纲，明确细分市场和细分客户（战略略定位）</a:t>
            </a:r>
            <a:endParaRPr sz="1050">
              <a:latin typeface="Microsoft JhengHei UI"/>
              <a:cs typeface="Microsoft JhengHei UI"/>
            </a:endParaRPr>
          </a:p>
          <a:p>
            <a:pPr marL="40005">
              <a:lnSpc>
                <a:spcPct val="100000"/>
              </a:lnSpc>
              <a:spcBef>
                <a:spcPts val="235"/>
              </a:spcBef>
            </a:pPr>
            <a:r>
              <a:rPr dirty="0" sz="750" spc="-130">
                <a:latin typeface="Arial Unicode MS"/>
                <a:cs typeface="Arial Unicode MS"/>
              </a:rPr>
              <a:t>阅读材料料</a:t>
            </a:r>
            <a:endParaRPr sz="750">
              <a:latin typeface="Arial Unicode MS"/>
              <a:cs typeface="Arial Unicode MS"/>
            </a:endParaRPr>
          </a:p>
          <a:p>
            <a:pPr marL="12700">
              <a:lnSpc>
                <a:spcPct val="100000"/>
              </a:lnSpc>
              <a:spcBef>
                <a:spcPts val="300"/>
              </a:spcBef>
            </a:pPr>
            <a:r>
              <a:rPr dirty="0" sz="750" spc="25">
                <a:latin typeface="Arial Unicode MS"/>
                <a:cs typeface="Arial Unicode MS"/>
              </a:rPr>
              <a:t>创业基础：精益创业、定位</a:t>
            </a:r>
            <a:endParaRPr sz="750">
              <a:latin typeface="Arial Unicode MS"/>
              <a:cs typeface="Arial Unicode MS"/>
            </a:endParaRPr>
          </a:p>
          <a:p>
            <a:pPr marL="12700" marR="2501265">
              <a:lnSpc>
                <a:spcPct val="125299"/>
              </a:lnSpc>
            </a:pPr>
            <a:r>
              <a:rPr dirty="0" sz="750" spc="-80">
                <a:latin typeface="Arial Unicode MS"/>
                <a:cs typeface="Arial Unicode MS"/>
              </a:rPr>
              <a:t>哲学基础：⻄西⽅方哲学史吴天岳</a:t>
            </a:r>
            <a:r>
              <a:rPr dirty="0" sz="750" spc="-60">
                <a:latin typeface="Arial Unicode MS"/>
                <a:cs typeface="Arial Unicode MS"/>
              </a:rPr>
              <a:t> </a:t>
            </a:r>
            <a:r>
              <a:rPr dirty="0" sz="750" spc="-105">
                <a:latin typeface="Arial Unicode MS"/>
                <a:cs typeface="Arial Unicode MS"/>
              </a:rPr>
              <a:t>哲学第⼀一课 </a:t>
            </a:r>
            <a:r>
              <a:rPr dirty="0" sz="750" spc="-90">
                <a:latin typeface="Arial Unicode MS"/>
                <a:cs typeface="Arial Unicode MS"/>
              </a:rPr>
              <a:t>餐饮基础：中国⻝⾷食经：热菜</a:t>
            </a:r>
            <a:endParaRPr sz="750">
              <a:latin typeface="Arial Unicode MS"/>
              <a:cs typeface="Arial Unicode MS"/>
            </a:endParaRPr>
          </a:p>
          <a:p>
            <a:pPr>
              <a:lnSpc>
                <a:spcPct val="100000"/>
              </a:lnSpc>
              <a:spcBef>
                <a:spcPts val="30"/>
              </a:spcBef>
            </a:pPr>
            <a:endParaRPr sz="700">
              <a:latin typeface="Times New Roman"/>
              <a:cs typeface="Times New Roman"/>
            </a:endParaRPr>
          </a:p>
          <a:p>
            <a:pPr marL="12700" marR="149225">
              <a:lnSpc>
                <a:spcPct val="117500"/>
              </a:lnSpc>
            </a:pPr>
            <a:r>
              <a:rPr dirty="0" sz="1050" b="1">
                <a:latin typeface="Arial"/>
                <a:cs typeface="Arial"/>
              </a:rPr>
              <a:t>Week2</a:t>
            </a:r>
            <a:r>
              <a:rPr dirty="0" sz="1050" spc="-5" b="1">
                <a:latin typeface="Arial"/>
                <a:cs typeface="Arial"/>
              </a:rPr>
              <a:t> </a:t>
            </a:r>
            <a:r>
              <a:rPr dirty="0" sz="1050" spc="5" b="1">
                <a:latin typeface="Arial"/>
                <a:cs typeface="Arial"/>
              </a:rPr>
              <a:t>demo</a:t>
            </a:r>
            <a:r>
              <a:rPr dirty="0" sz="1050" spc="0" b="1">
                <a:latin typeface="Microsoft JhengHei UI"/>
                <a:cs typeface="Microsoft JhengHei UI"/>
              </a:rPr>
              <a:t>策划：哲学餐厅前端产品、后端产品研究打磨策划</a:t>
            </a:r>
            <a:r>
              <a:rPr dirty="0" sz="1050" spc="-20" b="1">
                <a:latin typeface="Microsoft JhengHei UI"/>
                <a:cs typeface="Microsoft JhengHei UI"/>
              </a:rPr>
              <a:t>，</a:t>
            </a:r>
            <a:r>
              <a:rPr dirty="0" sz="1050" spc="-20" b="1">
                <a:latin typeface="Arial"/>
                <a:cs typeface="Arial"/>
              </a:rPr>
              <a:t>vi</a:t>
            </a:r>
            <a:r>
              <a:rPr dirty="0" sz="1050" spc="0" b="1">
                <a:latin typeface="Microsoft JhengHei UI"/>
                <a:cs typeface="Microsoft JhengHei UI"/>
              </a:rPr>
              <a:t>设 计</a:t>
            </a:r>
            <a:r>
              <a:rPr dirty="0" sz="1050" spc="25" b="1">
                <a:latin typeface="Microsoft JhengHei UI"/>
                <a:cs typeface="Microsoft JhengHei UI"/>
              </a:rPr>
              <a:t> </a:t>
            </a:r>
            <a:r>
              <a:rPr dirty="0" sz="1050" spc="-70" b="1">
                <a:latin typeface="Microsoft JhengHei UI"/>
                <a:cs typeface="Microsoft JhengHei UI"/>
              </a:rPr>
              <a:t>装修策划。⽬目标：设计两套产品体系。（进⼊入商业机密状态）</a:t>
            </a:r>
            <a:endParaRPr sz="1050">
              <a:latin typeface="Microsoft JhengHei UI"/>
              <a:cs typeface="Microsoft JhengHei UI"/>
            </a:endParaRPr>
          </a:p>
          <a:p>
            <a:pPr>
              <a:lnSpc>
                <a:spcPct val="100000"/>
              </a:lnSpc>
              <a:spcBef>
                <a:spcPts val="5"/>
              </a:spcBef>
            </a:pPr>
            <a:endParaRPr sz="1000">
              <a:latin typeface="Times New Roman"/>
              <a:cs typeface="Times New Roman"/>
            </a:endParaRPr>
          </a:p>
          <a:p>
            <a:pPr marL="12700">
              <a:lnSpc>
                <a:spcPct val="100000"/>
              </a:lnSpc>
            </a:pPr>
            <a:r>
              <a:rPr dirty="0" sz="750" spc="25">
                <a:latin typeface="Arial Unicode MS"/>
                <a:cs typeface="Arial Unicode MS"/>
              </a:rPr>
              <a:t>创业基础：商业模式</a:t>
            </a:r>
            <a:endParaRPr sz="750">
              <a:latin typeface="Arial Unicode MS"/>
              <a:cs typeface="Arial Unicode MS"/>
            </a:endParaRPr>
          </a:p>
          <a:p>
            <a:pPr marL="12700" marR="2698115">
              <a:lnSpc>
                <a:spcPct val="125299"/>
              </a:lnSpc>
            </a:pPr>
            <a:r>
              <a:rPr dirty="0" sz="750" spc="-80">
                <a:latin typeface="Arial Unicode MS"/>
                <a:cs typeface="Arial Unicode MS"/>
              </a:rPr>
              <a:t>哲学基础：⻄西⽅方哲学史吴天岳</a:t>
            </a:r>
            <a:r>
              <a:rPr dirty="0" sz="750" spc="-65">
                <a:latin typeface="Arial Unicode MS"/>
                <a:cs typeface="Arial Unicode MS"/>
              </a:rPr>
              <a:t> </a:t>
            </a:r>
            <a:r>
              <a:rPr dirty="0" sz="750" spc="25">
                <a:latin typeface="Arial Unicode MS"/>
                <a:cs typeface="Arial Unicode MS"/>
              </a:rPr>
              <a:t>柏拉图 餐饮基础：烹饪知识</a:t>
            </a:r>
            <a:endParaRPr sz="750">
              <a:latin typeface="Arial Unicode MS"/>
              <a:cs typeface="Arial Unicode MS"/>
            </a:endParaRPr>
          </a:p>
          <a:p>
            <a:pPr>
              <a:lnSpc>
                <a:spcPct val="100000"/>
              </a:lnSpc>
              <a:spcBef>
                <a:spcPts val="30"/>
              </a:spcBef>
            </a:pPr>
            <a:endParaRPr sz="700">
              <a:latin typeface="Times New Roman"/>
              <a:cs typeface="Times New Roman"/>
            </a:endParaRPr>
          </a:p>
          <a:p>
            <a:pPr marL="12700" marR="79375">
              <a:lnSpc>
                <a:spcPct val="117500"/>
              </a:lnSpc>
            </a:pPr>
            <a:r>
              <a:rPr dirty="0" sz="1050" b="1">
                <a:latin typeface="Arial"/>
                <a:cs typeface="Arial"/>
              </a:rPr>
              <a:t>Week3</a:t>
            </a:r>
            <a:r>
              <a:rPr dirty="0" sz="1050" spc="55" b="1">
                <a:latin typeface="Arial"/>
                <a:cs typeface="Arial"/>
              </a:rPr>
              <a:t> </a:t>
            </a:r>
            <a:r>
              <a:rPr dirty="0" sz="1050" spc="-100" b="1">
                <a:latin typeface="Microsoft JhengHei UI"/>
                <a:cs typeface="Microsoft JhengHei UI"/>
              </a:rPr>
              <a:t>财务策划：运营成本测算、资⾦金金需求、融资⽅方案评估、财务指标 </a:t>
            </a:r>
            <a:r>
              <a:rPr dirty="0" sz="1050" spc="-145" b="1">
                <a:latin typeface="Microsoft JhengHei UI"/>
                <a:cs typeface="Microsoft JhengHei UI"/>
              </a:rPr>
              <a:t>测算、组织结构、⼈人⼒力力资源配置、⾏行行政、股权、商业模式，选址规划</a:t>
            </a:r>
            <a:endParaRPr sz="1050">
              <a:latin typeface="Microsoft JhengHei UI"/>
              <a:cs typeface="Microsoft JhengHei UI"/>
            </a:endParaRPr>
          </a:p>
          <a:p>
            <a:pPr marL="12700">
              <a:lnSpc>
                <a:spcPct val="100000"/>
              </a:lnSpc>
              <a:spcBef>
                <a:spcPts val="309"/>
              </a:spcBef>
            </a:pPr>
            <a:r>
              <a:rPr dirty="0" sz="750" spc="25">
                <a:latin typeface="Arial Unicode MS"/>
                <a:cs typeface="Arial Unicode MS"/>
              </a:rPr>
              <a:t>创业基础：企业家精神</a:t>
            </a:r>
            <a:r>
              <a:rPr dirty="0" sz="750">
                <a:latin typeface="Arial Unicode MS"/>
                <a:cs typeface="Arial Unicode MS"/>
              </a:rPr>
              <a:t> </a:t>
            </a:r>
            <a:r>
              <a:rPr dirty="0" sz="750" spc="25">
                <a:latin typeface="Arial Unicode MS"/>
                <a:cs typeface="Arial Unicode MS"/>
              </a:rPr>
              <a:t>熊彼特</a:t>
            </a:r>
            <a:endParaRPr sz="750">
              <a:latin typeface="Arial Unicode MS"/>
              <a:cs typeface="Arial Unicode MS"/>
            </a:endParaRPr>
          </a:p>
          <a:p>
            <a:pPr marL="12700" marR="2796540">
              <a:lnSpc>
                <a:spcPct val="125299"/>
              </a:lnSpc>
            </a:pPr>
            <a:r>
              <a:rPr dirty="0" sz="750" spc="-90">
                <a:latin typeface="Arial Unicode MS"/>
                <a:cs typeface="Arial Unicode MS"/>
              </a:rPr>
              <a:t>哲学基础：⻄西⽅方哲学史先刚</a:t>
            </a:r>
            <a:r>
              <a:rPr dirty="0" sz="750" spc="-25">
                <a:latin typeface="Arial Unicode MS"/>
                <a:cs typeface="Arial Unicode MS"/>
              </a:rPr>
              <a:t> </a:t>
            </a:r>
            <a:r>
              <a:rPr dirty="0" sz="750" spc="-170">
                <a:latin typeface="Arial Unicode MS"/>
                <a:cs typeface="Arial Unicode MS"/>
              </a:rPr>
              <a:t>⿊黑格尔 </a:t>
            </a:r>
            <a:r>
              <a:rPr dirty="0" sz="750" spc="-80">
                <a:latin typeface="Arial Unicode MS"/>
                <a:cs typeface="Arial Unicode MS"/>
              </a:rPr>
              <a:t>餐饮基础：烹饪调料料知识⼤大全</a:t>
            </a:r>
            <a:endParaRPr sz="750">
              <a:latin typeface="Arial Unicode MS"/>
              <a:cs typeface="Arial Unicode MS"/>
            </a:endParaRPr>
          </a:p>
          <a:p>
            <a:pPr marL="12700">
              <a:lnSpc>
                <a:spcPct val="100000"/>
              </a:lnSpc>
              <a:spcBef>
                <a:spcPts val="204"/>
              </a:spcBef>
            </a:pPr>
            <a:r>
              <a:rPr dirty="0" sz="1050" b="1">
                <a:latin typeface="Arial"/>
                <a:cs typeface="Arial"/>
              </a:rPr>
              <a:t>Week4</a:t>
            </a:r>
            <a:r>
              <a:rPr dirty="0" sz="1050" spc="-5" b="1">
                <a:latin typeface="Arial"/>
                <a:cs typeface="Arial"/>
              </a:rPr>
              <a:t> </a:t>
            </a:r>
            <a:r>
              <a:rPr dirty="0" sz="1050" spc="0" b="1">
                <a:latin typeface="Microsoft JhengHei UI"/>
                <a:cs typeface="Microsoft JhengHei UI"/>
              </a:rPr>
              <a:t>价格策划：产品价格、成本、需求、撇脂定价、竞争</a:t>
            </a:r>
            <a:endParaRPr sz="1050">
              <a:latin typeface="Microsoft JhengHei UI"/>
              <a:cs typeface="Microsoft JhengHei UI"/>
            </a:endParaRPr>
          </a:p>
          <a:p>
            <a:pPr>
              <a:lnSpc>
                <a:spcPct val="100000"/>
              </a:lnSpc>
              <a:spcBef>
                <a:spcPts val="45"/>
              </a:spcBef>
            </a:pPr>
            <a:endParaRPr sz="1700">
              <a:latin typeface="Times New Roman"/>
              <a:cs typeface="Times New Roman"/>
            </a:endParaRPr>
          </a:p>
          <a:p>
            <a:pPr marL="12700">
              <a:lnSpc>
                <a:spcPct val="100000"/>
              </a:lnSpc>
            </a:pPr>
            <a:r>
              <a:rPr dirty="0" sz="750" spc="25">
                <a:latin typeface="Arial Unicode MS"/>
                <a:cs typeface="Arial Unicode MS"/>
              </a:rPr>
              <a:t>创业基础：商业计划书</a:t>
            </a:r>
            <a:endParaRPr sz="750">
              <a:latin typeface="Arial Unicode MS"/>
              <a:cs typeface="Arial Unicode MS"/>
            </a:endParaRPr>
          </a:p>
          <a:p>
            <a:pPr marL="12700" marR="2824480">
              <a:lnSpc>
                <a:spcPct val="125299"/>
              </a:lnSpc>
              <a:spcBef>
                <a:spcPts val="5"/>
              </a:spcBef>
            </a:pPr>
            <a:r>
              <a:rPr dirty="0" sz="750" spc="-25">
                <a:latin typeface="Arial Unicode MS"/>
                <a:cs typeface="Arial Unicode MS"/>
              </a:rPr>
              <a:t>哲学基础：哲学导论：刘哲第⼀一课 </a:t>
            </a:r>
            <a:r>
              <a:rPr dirty="0" sz="750" spc="-70">
                <a:latin typeface="Arial Unicode MS"/>
                <a:cs typeface="Arial Unicode MS"/>
              </a:rPr>
              <a:t>餐饮基础：⾆舌尖上的中国：第⼀一期</a:t>
            </a:r>
            <a:endParaRPr sz="750">
              <a:latin typeface="Arial Unicode MS"/>
              <a:cs typeface="Arial Unicode MS"/>
            </a:endParaRPr>
          </a:p>
          <a:p>
            <a:pPr>
              <a:lnSpc>
                <a:spcPct val="100000"/>
              </a:lnSpc>
              <a:spcBef>
                <a:spcPts val="40"/>
              </a:spcBef>
            </a:pPr>
            <a:endParaRPr sz="1300">
              <a:latin typeface="Times New Roman"/>
              <a:cs typeface="Times New Roman"/>
            </a:endParaRPr>
          </a:p>
          <a:p>
            <a:pPr marL="12700" marR="5080">
              <a:lnSpc>
                <a:spcPct val="123100"/>
              </a:lnSpc>
            </a:pPr>
            <a:r>
              <a:rPr dirty="0" sz="1050" b="1">
                <a:latin typeface="Arial"/>
                <a:cs typeface="Arial"/>
              </a:rPr>
              <a:t>Week5</a:t>
            </a:r>
            <a:r>
              <a:rPr dirty="0" sz="1050" spc="-5" b="1">
                <a:latin typeface="Arial"/>
                <a:cs typeface="Arial"/>
              </a:rPr>
              <a:t> </a:t>
            </a:r>
            <a:r>
              <a:rPr dirty="0" sz="1050" spc="-85" b="1">
                <a:latin typeface="Microsoft JhengHei UI"/>
                <a:cs typeface="Microsoft JhengHei UI"/>
              </a:rPr>
              <a:t>运营督导管理理体系策划：</a:t>
            </a:r>
            <a:r>
              <a:rPr dirty="0" sz="1050" spc="25" b="1">
                <a:latin typeface="Microsoft JhengHei UI"/>
                <a:cs typeface="Microsoft JhengHei UI"/>
              </a:rPr>
              <a:t> </a:t>
            </a:r>
            <a:r>
              <a:rPr dirty="0" sz="1050" spc="0" b="1">
                <a:latin typeface="Microsoft JhengHei UI"/>
                <a:cs typeface="Microsoft JhengHei UI"/>
              </a:rPr>
              <a:t>流程标准化</a:t>
            </a:r>
            <a:r>
              <a:rPr dirty="0" sz="1050" spc="25" b="1">
                <a:latin typeface="Microsoft JhengHei UI"/>
                <a:cs typeface="Microsoft JhengHei UI"/>
              </a:rPr>
              <a:t> </a:t>
            </a:r>
            <a:r>
              <a:rPr dirty="0" sz="1050" spc="-75" b="1">
                <a:latin typeface="Microsoft JhengHei UI"/>
                <a:cs typeface="Microsoft JhengHei UI"/>
              </a:rPr>
              <a:t>运营管理理制度、关键财务指 </a:t>
            </a:r>
            <a:r>
              <a:rPr dirty="0" sz="1050" spc="0" b="1">
                <a:latin typeface="Microsoft JhengHei UI"/>
                <a:cs typeface="Microsoft JhengHei UI"/>
              </a:rPr>
              <a:t>标与</a:t>
            </a:r>
            <a:r>
              <a:rPr dirty="0" sz="1050" spc="5" b="1">
                <a:latin typeface="Arial"/>
                <a:cs typeface="Arial"/>
              </a:rPr>
              <a:t>KPI</a:t>
            </a:r>
            <a:r>
              <a:rPr dirty="0" sz="1050" spc="-55" b="1">
                <a:latin typeface="Microsoft JhengHei UI"/>
                <a:cs typeface="Microsoft JhengHei UI"/>
              </a:rPr>
              <a:t>、公司微博、公号、抖⾳音、内容储备</a:t>
            </a:r>
            <a:endParaRPr sz="1050">
              <a:latin typeface="Microsoft JhengHei UI"/>
              <a:cs typeface="Microsoft JhengHei UI"/>
            </a:endParaRPr>
          </a:p>
          <a:p>
            <a:pPr marL="12700">
              <a:lnSpc>
                <a:spcPct val="100000"/>
              </a:lnSpc>
              <a:spcBef>
                <a:spcPts val="1085"/>
              </a:spcBef>
            </a:pPr>
            <a:r>
              <a:rPr dirty="0" sz="750" spc="-50">
                <a:latin typeface="Arial Unicode MS"/>
                <a:cs typeface="Arial Unicode MS"/>
              </a:rPr>
              <a:t>创业基础：创业者⼿手册</a:t>
            </a:r>
            <a:endParaRPr sz="750">
              <a:latin typeface="Arial Unicode MS"/>
              <a:cs typeface="Arial Unicode MS"/>
            </a:endParaRPr>
          </a:p>
          <a:p>
            <a:pPr marL="12700" marR="2698115">
              <a:lnSpc>
                <a:spcPts val="1200"/>
              </a:lnSpc>
              <a:spcBef>
                <a:spcPts val="20"/>
              </a:spcBef>
            </a:pPr>
            <a:r>
              <a:rPr dirty="0" sz="750" spc="-30">
                <a:latin typeface="Arial Unicode MS"/>
                <a:cs typeface="Arial Unicode MS"/>
              </a:rPr>
              <a:t>哲学基础：中国哲学史：杨⽴立华</a:t>
            </a:r>
            <a:r>
              <a:rPr dirty="0" sz="750" spc="-40">
                <a:latin typeface="Arial Unicode MS"/>
                <a:cs typeface="Arial Unicode MS"/>
              </a:rPr>
              <a:t> </a:t>
            </a:r>
            <a:r>
              <a:rPr dirty="0" sz="750" spc="-440">
                <a:latin typeface="Arial Unicode MS"/>
                <a:cs typeface="Arial Unicode MS"/>
              </a:rPr>
              <a:t>⽼老老⼦子 </a:t>
            </a:r>
            <a:r>
              <a:rPr dirty="0" sz="750" spc="-145">
                <a:latin typeface="Arial Unicode MS"/>
                <a:cs typeface="Arial Unicode MS"/>
              </a:rPr>
              <a:t>餐饮基础：东⽅方美⻝⾷食杂志</a:t>
            </a:r>
            <a:endParaRPr sz="750">
              <a:latin typeface="Arial Unicode MS"/>
              <a:cs typeface="Arial Unicode MS"/>
            </a:endParaRPr>
          </a:p>
          <a:p>
            <a:pPr>
              <a:lnSpc>
                <a:spcPct val="100000"/>
              </a:lnSpc>
            </a:pPr>
            <a:endParaRPr sz="900">
              <a:latin typeface="Times New Roman"/>
              <a:cs typeface="Times New Roman"/>
            </a:endParaRPr>
          </a:p>
          <a:p>
            <a:pPr marL="12700">
              <a:lnSpc>
                <a:spcPct val="100000"/>
              </a:lnSpc>
              <a:spcBef>
                <a:spcPts val="700"/>
              </a:spcBef>
            </a:pPr>
            <a:r>
              <a:rPr dirty="0" sz="1050" b="1">
                <a:latin typeface="Arial"/>
                <a:cs typeface="Arial"/>
              </a:rPr>
              <a:t>Week6</a:t>
            </a:r>
            <a:r>
              <a:rPr dirty="0" sz="1050" spc="-5" b="1">
                <a:latin typeface="Arial"/>
                <a:cs typeface="Arial"/>
              </a:rPr>
              <a:t> </a:t>
            </a:r>
            <a:r>
              <a:rPr dirty="0" sz="1050" spc="-55" b="1">
                <a:latin typeface="Microsoft JhengHei UI"/>
                <a:cs typeface="Microsoft JhengHei UI"/>
              </a:rPr>
              <a:t>渠道开发策划：线上、线下的营销⽅方案</a:t>
            </a:r>
            <a:r>
              <a:rPr dirty="0" sz="1050" spc="25" b="1">
                <a:latin typeface="Microsoft JhengHei UI"/>
                <a:cs typeface="Microsoft JhengHei UI"/>
              </a:rPr>
              <a:t> </a:t>
            </a:r>
            <a:r>
              <a:rPr dirty="0" sz="1050" spc="0" b="1">
                <a:latin typeface="Microsoft JhengHei UI"/>
                <a:cs typeface="Microsoft JhengHei UI"/>
              </a:rPr>
              <a:t>事件营销、讲座营销</a:t>
            </a:r>
            <a:endParaRPr sz="1050">
              <a:latin typeface="Microsoft JhengHei UI"/>
              <a:cs typeface="Microsoft JhengHei UI"/>
            </a:endParaRPr>
          </a:p>
          <a:p>
            <a:pPr marL="12700" marR="2698115">
              <a:lnSpc>
                <a:spcPct val="133100"/>
              </a:lnSpc>
              <a:spcBef>
                <a:spcPts val="860"/>
              </a:spcBef>
            </a:pPr>
            <a:r>
              <a:rPr dirty="0" sz="750" spc="25">
                <a:latin typeface="Arial Unicode MS"/>
                <a:cs typeface="Arial Unicode MS"/>
              </a:rPr>
              <a:t>创业基础：曹仰峰</a:t>
            </a:r>
            <a:r>
              <a:rPr dirty="0" sz="750" spc="-15">
                <a:latin typeface="Arial Unicode MS"/>
                <a:cs typeface="Arial Unicode MS"/>
              </a:rPr>
              <a:t> </a:t>
            </a:r>
            <a:r>
              <a:rPr dirty="0" sz="750" spc="-150">
                <a:latin typeface="Arial Unicode MS"/>
                <a:cs typeface="Arial Unicode MS"/>
              </a:rPr>
              <a:t>第四次管理理⾰革命 </a:t>
            </a:r>
            <a:r>
              <a:rPr dirty="0" sz="750" spc="-30">
                <a:latin typeface="Arial Unicode MS"/>
                <a:cs typeface="Arial Unicode MS"/>
              </a:rPr>
              <a:t>哲学基础：中国哲学史：杨⽴立华</a:t>
            </a:r>
            <a:r>
              <a:rPr dirty="0" sz="750" spc="-35">
                <a:latin typeface="Arial Unicode MS"/>
                <a:cs typeface="Arial Unicode MS"/>
              </a:rPr>
              <a:t> </a:t>
            </a:r>
            <a:r>
              <a:rPr dirty="0" sz="750" spc="-235">
                <a:latin typeface="Arial Unicode MS"/>
                <a:cs typeface="Arial Unicode MS"/>
              </a:rPr>
              <a:t>孔⼦子</a:t>
            </a:r>
            <a:endParaRPr sz="750">
              <a:latin typeface="Arial Unicode MS"/>
              <a:cs typeface="Arial Unicode M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sldNum" idx="7" sz="quarter"/>
          </p:nvPr>
        </p:nvSpPr>
        <p:spPr>
          <a:prstGeom prst="rect"/>
        </p:spPr>
        <p:txBody>
          <a:bodyPr wrap="square" lIns="0" tIns="0" rIns="0" bIns="0" rtlCol="0" vert="horz">
            <a:spAutoFit/>
          </a:bodyPr>
          <a:lstStyle/>
          <a:p>
            <a:pPr marL="25400">
              <a:lnSpc>
                <a:spcPts val="1370"/>
              </a:lnSpc>
            </a:pPr>
            <a:r>
              <a:rPr dirty="0"/>
              <a:t>16</a:t>
            </a:r>
          </a:p>
        </p:txBody>
      </p:sp>
      <p:sp>
        <p:nvSpPr>
          <p:cNvPr id="2" name="object 2"/>
          <p:cNvSpPr txBox="1"/>
          <p:nvPr/>
        </p:nvSpPr>
        <p:spPr>
          <a:xfrm>
            <a:off x="497504" y="517382"/>
            <a:ext cx="4016375" cy="985519"/>
          </a:xfrm>
          <a:prstGeom prst="rect">
            <a:avLst/>
          </a:prstGeom>
        </p:spPr>
        <p:txBody>
          <a:bodyPr wrap="square" lIns="0" tIns="15875" rIns="0" bIns="0" rtlCol="0" vert="horz">
            <a:spAutoFit/>
          </a:bodyPr>
          <a:lstStyle/>
          <a:p>
            <a:pPr marL="12700">
              <a:lnSpc>
                <a:spcPct val="100000"/>
              </a:lnSpc>
              <a:spcBef>
                <a:spcPts val="125"/>
              </a:spcBef>
            </a:pPr>
            <a:r>
              <a:rPr dirty="0" sz="750" spc="-55">
                <a:latin typeface="Arial Unicode MS"/>
                <a:cs typeface="Arial Unicode MS"/>
              </a:rPr>
              <a:t>餐饮基础：会计拉⾯面</a:t>
            </a:r>
            <a:endParaRPr sz="750">
              <a:latin typeface="Arial Unicode MS"/>
              <a:cs typeface="Arial Unicode MS"/>
            </a:endParaRPr>
          </a:p>
          <a:p>
            <a:pPr>
              <a:lnSpc>
                <a:spcPct val="100000"/>
              </a:lnSpc>
              <a:spcBef>
                <a:spcPts val="20"/>
              </a:spcBef>
            </a:pPr>
            <a:endParaRPr sz="900">
              <a:latin typeface="Times New Roman"/>
              <a:cs typeface="Times New Roman"/>
            </a:endParaRPr>
          </a:p>
          <a:p>
            <a:pPr marL="12700">
              <a:lnSpc>
                <a:spcPct val="100000"/>
              </a:lnSpc>
            </a:pPr>
            <a:r>
              <a:rPr dirty="0" sz="1050" b="1">
                <a:latin typeface="Arial"/>
                <a:cs typeface="Arial"/>
              </a:rPr>
              <a:t>Week7</a:t>
            </a:r>
            <a:r>
              <a:rPr dirty="0" sz="1050" spc="0" b="1">
                <a:latin typeface="Arial"/>
                <a:cs typeface="Arial"/>
              </a:rPr>
              <a:t> </a:t>
            </a:r>
            <a:r>
              <a:rPr dirty="0" sz="1050" spc="-120" b="1">
                <a:latin typeface="Microsoft JhengHei UI"/>
                <a:cs typeface="Microsoft JhengHei UI"/>
              </a:rPr>
              <a:t>促销⽅方案策划：⼈人数、单价、频次</a:t>
            </a:r>
            <a:r>
              <a:rPr dirty="0" sz="1050" spc="-105" b="1">
                <a:latin typeface="Microsoft JhengHei UI"/>
                <a:cs typeface="Microsoft JhengHei UI"/>
              </a:rPr>
              <a:t> </a:t>
            </a:r>
            <a:r>
              <a:rPr dirty="0" sz="1050" spc="-160" b="1">
                <a:latin typeface="Microsoft JhengHei UI"/>
                <a:cs typeface="Microsoft JhengHei UI"/>
              </a:rPr>
              <a:t>以年年为单位，节⽇日为据点</a:t>
            </a:r>
            <a:endParaRPr sz="1050">
              <a:latin typeface="Microsoft JhengHei UI"/>
              <a:cs typeface="Microsoft JhengHei UI"/>
            </a:endParaRPr>
          </a:p>
          <a:p>
            <a:pPr marL="12700">
              <a:lnSpc>
                <a:spcPct val="100000"/>
              </a:lnSpc>
              <a:spcBef>
                <a:spcPts val="1085"/>
              </a:spcBef>
            </a:pPr>
            <a:r>
              <a:rPr dirty="0" sz="750" spc="-55">
                <a:latin typeface="Arial Unicode MS"/>
                <a:cs typeface="Arial Unicode MS"/>
              </a:rPr>
              <a:t>创业基础：⼤大众法则</a:t>
            </a:r>
            <a:r>
              <a:rPr dirty="0" sz="750">
                <a:latin typeface="Arial Unicode MS"/>
                <a:cs typeface="Arial Unicode MS"/>
              </a:rPr>
              <a:t> </a:t>
            </a:r>
            <a:r>
              <a:rPr dirty="0" sz="750" spc="25">
                <a:latin typeface="Arial Unicode MS"/>
                <a:cs typeface="Arial Unicode MS"/>
              </a:rPr>
              <a:t>王乐武</a:t>
            </a:r>
            <a:endParaRPr sz="750">
              <a:latin typeface="Arial Unicode MS"/>
              <a:cs typeface="Arial Unicode MS"/>
            </a:endParaRPr>
          </a:p>
          <a:p>
            <a:pPr marL="12700" marR="2294255">
              <a:lnSpc>
                <a:spcPct val="125299"/>
              </a:lnSpc>
              <a:spcBef>
                <a:spcPts val="70"/>
              </a:spcBef>
            </a:pPr>
            <a:r>
              <a:rPr dirty="0" sz="750" spc="-30">
                <a:latin typeface="Arial Unicode MS"/>
                <a:cs typeface="Arial Unicode MS"/>
              </a:rPr>
              <a:t>哲学基础：中国哲学史：杨⽴立华</a:t>
            </a:r>
            <a:r>
              <a:rPr dirty="0" sz="750" spc="-40">
                <a:latin typeface="Arial Unicode MS"/>
                <a:cs typeface="Arial Unicode MS"/>
              </a:rPr>
              <a:t> </a:t>
            </a:r>
            <a:r>
              <a:rPr dirty="0" sz="750" spc="25">
                <a:latin typeface="Arial Unicode MS"/>
                <a:cs typeface="Arial Unicode MS"/>
              </a:rPr>
              <a:t>王阳明 餐饮基础：定位</a:t>
            </a:r>
            <a:endParaRPr sz="750">
              <a:latin typeface="Arial Unicode MS"/>
              <a:cs typeface="Arial Unicode MS"/>
            </a:endParaRPr>
          </a:p>
        </p:txBody>
      </p:sp>
      <p:sp>
        <p:nvSpPr>
          <p:cNvPr id="3" name="object 3"/>
          <p:cNvSpPr txBox="1"/>
          <p:nvPr/>
        </p:nvSpPr>
        <p:spPr>
          <a:xfrm>
            <a:off x="497504" y="1824222"/>
            <a:ext cx="3613150" cy="4877435"/>
          </a:xfrm>
          <a:prstGeom prst="rect">
            <a:avLst/>
          </a:prstGeom>
        </p:spPr>
        <p:txBody>
          <a:bodyPr wrap="square" lIns="0" tIns="13335" rIns="0" bIns="0" rtlCol="0" vert="horz">
            <a:spAutoFit/>
          </a:bodyPr>
          <a:lstStyle/>
          <a:p>
            <a:pPr marL="12700">
              <a:lnSpc>
                <a:spcPct val="100000"/>
              </a:lnSpc>
              <a:spcBef>
                <a:spcPts val="105"/>
              </a:spcBef>
            </a:pPr>
            <a:r>
              <a:rPr dirty="0" sz="1050" b="1">
                <a:latin typeface="Arial"/>
                <a:cs typeface="Arial"/>
              </a:rPr>
              <a:t>Week8</a:t>
            </a:r>
            <a:r>
              <a:rPr dirty="0" sz="1050" spc="-15" b="1">
                <a:latin typeface="Arial"/>
                <a:cs typeface="Arial"/>
              </a:rPr>
              <a:t> </a:t>
            </a:r>
            <a:r>
              <a:rPr dirty="0" sz="1050" spc="0" b="1">
                <a:latin typeface="Microsoft JhengHei UI"/>
                <a:cs typeface="Microsoft JhengHei UI"/>
              </a:rPr>
              <a:t>检验：定址</a:t>
            </a:r>
            <a:r>
              <a:rPr dirty="0" sz="1050" spc="10" b="1">
                <a:latin typeface="Microsoft JhengHei UI"/>
                <a:cs typeface="Microsoft JhengHei UI"/>
              </a:rPr>
              <a:t> </a:t>
            </a:r>
            <a:r>
              <a:rPr dirty="0" sz="1050" spc="0" b="1">
                <a:latin typeface="Microsoft JhengHei UI"/>
                <a:cs typeface="Microsoft JhengHei UI"/>
              </a:rPr>
              <a:t>市场、投资、供应链、重点客户关系维护</a:t>
            </a:r>
            <a:endParaRPr sz="1050">
              <a:latin typeface="Microsoft JhengHei UI"/>
              <a:cs typeface="Microsoft JhengHei UI"/>
            </a:endParaRPr>
          </a:p>
          <a:p>
            <a:pPr marL="12700">
              <a:lnSpc>
                <a:spcPct val="100000"/>
              </a:lnSpc>
              <a:spcBef>
                <a:spcPts val="1155"/>
              </a:spcBef>
            </a:pPr>
            <a:r>
              <a:rPr dirty="0" sz="750" spc="25">
                <a:latin typeface="Arial Unicode MS"/>
                <a:cs typeface="Arial Unicode MS"/>
              </a:rPr>
              <a:t>创业基础：品牌公司</a:t>
            </a:r>
            <a:endParaRPr sz="750">
              <a:latin typeface="Arial Unicode MS"/>
              <a:cs typeface="Arial Unicode MS"/>
            </a:endParaRPr>
          </a:p>
          <a:p>
            <a:pPr marL="12700" marR="1989455">
              <a:lnSpc>
                <a:spcPct val="125299"/>
              </a:lnSpc>
            </a:pPr>
            <a:r>
              <a:rPr dirty="0" sz="750" spc="-30">
                <a:latin typeface="Arial Unicode MS"/>
                <a:cs typeface="Arial Unicode MS"/>
              </a:rPr>
              <a:t>哲学基础：中国哲学史：杨⽴立华</a:t>
            </a:r>
            <a:r>
              <a:rPr dirty="0" sz="750" spc="-40">
                <a:latin typeface="Arial Unicode MS"/>
                <a:cs typeface="Arial Unicode MS"/>
              </a:rPr>
              <a:t> </a:t>
            </a:r>
            <a:r>
              <a:rPr dirty="0" sz="750" spc="25">
                <a:latin typeface="Arial Unicode MS"/>
                <a:cs typeface="Arial Unicode MS"/>
              </a:rPr>
              <a:t>朱熹 </a:t>
            </a:r>
            <a:r>
              <a:rPr dirty="0" sz="750" spc="-120">
                <a:latin typeface="Arial Unicode MS"/>
                <a:cs typeface="Arial Unicode MS"/>
              </a:rPr>
              <a:t>餐饮基础：深夜⻝⾷食堂</a:t>
            </a:r>
            <a:r>
              <a:rPr dirty="0" sz="750" spc="-90">
                <a:latin typeface="Arial Unicode MS"/>
                <a:cs typeface="Arial Unicode MS"/>
              </a:rPr>
              <a:t> </a:t>
            </a:r>
            <a:r>
              <a:rPr dirty="0" sz="750" spc="25">
                <a:latin typeface="Arial Unicode MS"/>
                <a:cs typeface="Arial Unicode MS"/>
              </a:rPr>
              <a:t>漫画</a:t>
            </a:r>
            <a:endParaRPr sz="750">
              <a:latin typeface="Arial Unicode MS"/>
              <a:cs typeface="Arial Unicode MS"/>
            </a:endParaRPr>
          </a:p>
          <a:p>
            <a:pPr>
              <a:lnSpc>
                <a:spcPct val="100000"/>
              </a:lnSpc>
            </a:pPr>
            <a:endParaRPr sz="900">
              <a:latin typeface="Times New Roman"/>
              <a:cs typeface="Times New Roman"/>
            </a:endParaRPr>
          </a:p>
          <a:p>
            <a:pPr>
              <a:lnSpc>
                <a:spcPct val="100000"/>
              </a:lnSpc>
              <a:spcBef>
                <a:spcPts val="5"/>
              </a:spcBef>
            </a:pPr>
            <a:endParaRPr sz="750">
              <a:latin typeface="Times New Roman"/>
              <a:cs typeface="Times New Roman"/>
            </a:endParaRPr>
          </a:p>
          <a:p>
            <a:pPr marL="12700">
              <a:lnSpc>
                <a:spcPct val="100000"/>
              </a:lnSpc>
            </a:pPr>
            <a:r>
              <a:rPr dirty="0" sz="1050" b="1">
                <a:latin typeface="Arial"/>
                <a:cs typeface="Arial"/>
              </a:rPr>
              <a:t>Week9</a:t>
            </a:r>
            <a:r>
              <a:rPr dirty="0" sz="1050" spc="-5" b="1">
                <a:latin typeface="Arial"/>
                <a:cs typeface="Arial"/>
              </a:rPr>
              <a:t> </a:t>
            </a:r>
            <a:r>
              <a:rPr dirty="0" sz="1050" spc="-190" b="1">
                <a:latin typeface="Microsoft JhengHei UI"/>
                <a:cs typeface="Microsoft JhengHei UI"/>
              </a:rPr>
              <a:t>⾏行行动：外卖上线测试</a:t>
            </a:r>
            <a:endParaRPr sz="1050">
              <a:latin typeface="Microsoft JhengHei UI"/>
              <a:cs typeface="Microsoft JhengHei UI"/>
            </a:endParaRPr>
          </a:p>
          <a:p>
            <a:pPr>
              <a:lnSpc>
                <a:spcPct val="100000"/>
              </a:lnSpc>
              <a:spcBef>
                <a:spcPts val="45"/>
              </a:spcBef>
            </a:pPr>
            <a:endParaRPr sz="1700">
              <a:latin typeface="Times New Roman"/>
              <a:cs typeface="Times New Roman"/>
            </a:endParaRPr>
          </a:p>
          <a:p>
            <a:pPr marL="12700">
              <a:lnSpc>
                <a:spcPct val="100000"/>
              </a:lnSpc>
            </a:pPr>
            <a:r>
              <a:rPr dirty="0" sz="750" spc="25">
                <a:latin typeface="Arial Unicode MS"/>
                <a:cs typeface="Arial Unicode MS"/>
              </a:rPr>
              <a:t>创业基础：股权分配</a:t>
            </a:r>
            <a:endParaRPr sz="750">
              <a:latin typeface="Arial Unicode MS"/>
              <a:cs typeface="Arial Unicode MS"/>
            </a:endParaRPr>
          </a:p>
          <a:p>
            <a:pPr marL="12700" marR="1666875">
              <a:lnSpc>
                <a:spcPct val="125299"/>
              </a:lnSpc>
            </a:pPr>
            <a:r>
              <a:rPr dirty="0" sz="750" spc="25">
                <a:latin typeface="Arial Unicode MS"/>
                <a:cs typeface="Arial Unicode MS"/>
              </a:rPr>
              <a:t>哲学基础：尼采哲学研究</a:t>
            </a:r>
            <a:r>
              <a:rPr dirty="0" sz="750" spc="-45">
                <a:latin typeface="Arial Unicode MS"/>
                <a:cs typeface="Arial Unicode MS"/>
              </a:rPr>
              <a:t> </a:t>
            </a:r>
            <a:r>
              <a:rPr dirty="0" sz="750" spc="25">
                <a:latin typeface="Arial Unicode MS"/>
                <a:cs typeface="Arial Unicode MS"/>
              </a:rPr>
              <a:t>吴增定</a:t>
            </a:r>
            <a:r>
              <a:rPr dirty="0" sz="750" spc="-45">
                <a:latin typeface="Arial Unicode MS"/>
                <a:cs typeface="Arial Unicode MS"/>
              </a:rPr>
              <a:t> </a:t>
            </a:r>
            <a:r>
              <a:rPr dirty="0" sz="750" spc="25">
                <a:latin typeface="Arial Unicode MS"/>
                <a:cs typeface="Arial Unicode MS"/>
              </a:rPr>
              <a:t>道德的谱系 餐饮基础：外卖运营实战指南</a:t>
            </a:r>
            <a:endParaRPr sz="750">
              <a:latin typeface="Arial Unicode MS"/>
              <a:cs typeface="Arial Unicode MS"/>
            </a:endParaRPr>
          </a:p>
          <a:p>
            <a:pPr>
              <a:lnSpc>
                <a:spcPct val="100000"/>
              </a:lnSpc>
              <a:spcBef>
                <a:spcPts val="20"/>
              </a:spcBef>
            </a:pPr>
            <a:endParaRPr sz="900">
              <a:latin typeface="Times New Roman"/>
              <a:cs typeface="Times New Roman"/>
            </a:endParaRPr>
          </a:p>
          <a:p>
            <a:pPr marL="12700">
              <a:lnSpc>
                <a:spcPct val="100000"/>
              </a:lnSpc>
            </a:pPr>
            <a:r>
              <a:rPr dirty="0" sz="1050" b="1">
                <a:latin typeface="Arial"/>
                <a:cs typeface="Arial"/>
              </a:rPr>
              <a:t>Week10</a:t>
            </a:r>
            <a:r>
              <a:rPr dirty="0" sz="1050" spc="-120" b="1">
                <a:latin typeface="Microsoft JhengHei UI"/>
                <a:cs typeface="Microsoft JhengHei UI"/>
              </a:rPr>
              <a:t>⾏行行动：海海德格尔餐厅外卖店运营数据分析迭代</a:t>
            </a:r>
            <a:endParaRPr sz="1050">
              <a:latin typeface="Microsoft JhengHei UI"/>
              <a:cs typeface="Microsoft JhengHei UI"/>
            </a:endParaRPr>
          </a:p>
          <a:p>
            <a:pPr marL="12700">
              <a:lnSpc>
                <a:spcPct val="100000"/>
              </a:lnSpc>
              <a:spcBef>
                <a:spcPts val="1085"/>
              </a:spcBef>
            </a:pPr>
            <a:r>
              <a:rPr dirty="0" sz="750" spc="25">
                <a:latin typeface="Arial Unicode MS"/>
                <a:cs typeface="Arial Unicode MS"/>
              </a:rPr>
              <a:t>创业基础：投融资</a:t>
            </a:r>
            <a:endParaRPr sz="750">
              <a:latin typeface="Arial Unicode MS"/>
              <a:cs typeface="Arial Unicode MS"/>
            </a:endParaRPr>
          </a:p>
          <a:p>
            <a:pPr marL="12700" marR="1273175">
              <a:lnSpc>
                <a:spcPts val="1200"/>
              </a:lnSpc>
              <a:spcBef>
                <a:spcPts val="15"/>
              </a:spcBef>
            </a:pPr>
            <a:r>
              <a:rPr dirty="0" sz="750" spc="-35">
                <a:latin typeface="Arial Unicode MS"/>
                <a:cs typeface="Arial Unicode MS"/>
              </a:rPr>
              <a:t>哲学基础：海海德格尔哲学研究</a:t>
            </a:r>
            <a:r>
              <a:rPr dirty="0" sz="750" spc="-10">
                <a:latin typeface="Arial Unicode MS"/>
                <a:cs typeface="Arial Unicode MS"/>
              </a:rPr>
              <a:t> </a:t>
            </a:r>
            <a:r>
              <a:rPr dirty="0" sz="750" spc="25">
                <a:latin typeface="Arial Unicode MS"/>
                <a:cs typeface="Arial Unicode MS"/>
              </a:rPr>
              <a:t>吴增定</a:t>
            </a:r>
            <a:r>
              <a:rPr dirty="0" sz="750" spc="-10">
                <a:latin typeface="Arial Unicode MS"/>
                <a:cs typeface="Arial Unicode MS"/>
              </a:rPr>
              <a:t> </a:t>
            </a:r>
            <a:r>
              <a:rPr dirty="0" sz="750" spc="25">
                <a:latin typeface="Arial Unicode MS"/>
                <a:cs typeface="Arial Unicode MS"/>
              </a:rPr>
              <a:t>存在与时间导论 餐饮基础：餐饮新零售</a:t>
            </a:r>
            <a:endParaRPr sz="750">
              <a:latin typeface="Arial Unicode MS"/>
              <a:cs typeface="Arial Unicode MS"/>
            </a:endParaRPr>
          </a:p>
          <a:p>
            <a:pPr>
              <a:lnSpc>
                <a:spcPct val="100000"/>
              </a:lnSpc>
              <a:spcBef>
                <a:spcPts val="30"/>
              </a:spcBef>
            </a:pPr>
            <a:endParaRPr sz="750">
              <a:latin typeface="Times New Roman"/>
              <a:cs typeface="Times New Roman"/>
            </a:endParaRPr>
          </a:p>
          <a:p>
            <a:pPr marL="12700">
              <a:lnSpc>
                <a:spcPct val="100000"/>
              </a:lnSpc>
            </a:pPr>
            <a:r>
              <a:rPr dirty="0" sz="1050" b="1">
                <a:latin typeface="Arial"/>
                <a:cs typeface="Arial"/>
              </a:rPr>
              <a:t>Week11</a:t>
            </a:r>
            <a:r>
              <a:rPr dirty="0" sz="1050" spc="-190" b="1">
                <a:latin typeface="Microsoft JhengHei UI"/>
                <a:cs typeface="Microsoft JhengHei UI"/>
              </a:rPr>
              <a:t>⾏行行动：外卖店以及第⼀一家海海德格尔餐厅成⽴立前夕</a:t>
            </a:r>
            <a:endParaRPr sz="1050">
              <a:latin typeface="Microsoft JhengHei UI"/>
              <a:cs typeface="Microsoft JhengHei UI"/>
            </a:endParaRPr>
          </a:p>
          <a:p>
            <a:pPr>
              <a:lnSpc>
                <a:spcPct val="100000"/>
              </a:lnSpc>
              <a:spcBef>
                <a:spcPts val="45"/>
              </a:spcBef>
            </a:pPr>
            <a:endParaRPr sz="1700">
              <a:latin typeface="Times New Roman"/>
              <a:cs typeface="Times New Roman"/>
            </a:endParaRPr>
          </a:p>
          <a:p>
            <a:pPr marL="12700">
              <a:lnSpc>
                <a:spcPct val="100000"/>
              </a:lnSpc>
            </a:pPr>
            <a:r>
              <a:rPr dirty="0" sz="750" spc="-55">
                <a:latin typeface="Arial Unicode MS"/>
                <a:cs typeface="Arial Unicode MS"/>
              </a:rPr>
              <a:t>创业基础：从零到⼀一</a:t>
            </a:r>
            <a:endParaRPr sz="750">
              <a:latin typeface="Arial Unicode MS"/>
              <a:cs typeface="Arial Unicode MS"/>
            </a:endParaRPr>
          </a:p>
          <a:p>
            <a:pPr marL="12700" marR="1694180">
              <a:lnSpc>
                <a:spcPct val="125299"/>
              </a:lnSpc>
            </a:pPr>
            <a:r>
              <a:rPr dirty="0" sz="750" spc="25">
                <a:latin typeface="Arial Unicode MS"/>
                <a:cs typeface="Arial Unicode MS"/>
              </a:rPr>
              <a:t>哲学基础：维特根斯坦哲学研究</a:t>
            </a:r>
            <a:r>
              <a:rPr dirty="0" sz="750" spc="-85">
                <a:latin typeface="Arial Unicode MS"/>
                <a:cs typeface="Arial Unicode MS"/>
              </a:rPr>
              <a:t> </a:t>
            </a:r>
            <a:r>
              <a:rPr dirty="0" sz="750" spc="25">
                <a:latin typeface="Arial Unicode MS"/>
                <a:cs typeface="Arial Unicode MS"/>
              </a:rPr>
              <a:t>逻辑哲学论 </a:t>
            </a:r>
            <a:r>
              <a:rPr dirty="0" sz="750" spc="25">
                <a:latin typeface="Arial Unicode MS"/>
                <a:cs typeface="Arial Unicode MS"/>
              </a:rPr>
              <a:t>餐饮基础：从零开始做新餐饮</a:t>
            </a:r>
            <a:endParaRPr sz="750">
              <a:latin typeface="Arial Unicode MS"/>
              <a:cs typeface="Arial Unicode MS"/>
            </a:endParaRPr>
          </a:p>
          <a:p>
            <a:pPr>
              <a:lnSpc>
                <a:spcPct val="100000"/>
              </a:lnSpc>
              <a:spcBef>
                <a:spcPts val="20"/>
              </a:spcBef>
            </a:pPr>
            <a:endParaRPr sz="900">
              <a:latin typeface="Times New Roman"/>
              <a:cs typeface="Times New Roman"/>
            </a:endParaRPr>
          </a:p>
          <a:p>
            <a:pPr marL="12700">
              <a:lnSpc>
                <a:spcPct val="100000"/>
              </a:lnSpc>
            </a:pPr>
            <a:r>
              <a:rPr dirty="0" sz="1050" b="1">
                <a:latin typeface="Arial"/>
                <a:cs typeface="Arial"/>
              </a:rPr>
              <a:t>Week12</a:t>
            </a:r>
            <a:r>
              <a:rPr dirty="0" sz="1050" spc="-50" b="1">
                <a:latin typeface="Arial"/>
                <a:cs typeface="Arial"/>
              </a:rPr>
              <a:t> </a:t>
            </a:r>
            <a:r>
              <a:rPr dirty="0" sz="1050" spc="-260" b="1">
                <a:latin typeface="Microsoft JhengHei UI"/>
                <a:cs typeface="Microsoft JhengHei UI"/>
              </a:rPr>
              <a:t>执 ⾏ 行 行 ： 第 ⼀ 一 家 海 海 德 格 尔 餐 厅 成 ⽴ 立</a:t>
            </a:r>
            <a:endParaRPr sz="1050">
              <a:latin typeface="Microsoft JhengHei UI"/>
              <a:cs typeface="Microsoft JhengHei UI"/>
            </a:endParaRPr>
          </a:p>
          <a:p>
            <a:pPr>
              <a:lnSpc>
                <a:spcPct val="100000"/>
              </a:lnSpc>
              <a:spcBef>
                <a:spcPts val="25"/>
              </a:spcBef>
            </a:pPr>
            <a:endParaRPr sz="1350">
              <a:latin typeface="Times New Roman"/>
              <a:cs typeface="Times New Roman"/>
            </a:endParaRPr>
          </a:p>
          <a:p>
            <a:pPr marL="12700">
              <a:lnSpc>
                <a:spcPct val="100000"/>
              </a:lnSpc>
            </a:pPr>
            <a:r>
              <a:rPr dirty="0" sz="750" spc="-75">
                <a:latin typeface="Arial Unicode MS"/>
                <a:cs typeface="Arial Unicode MS"/>
              </a:rPr>
              <a:t>餐饮基础：餐饮业⾏行行话俗语通释</a:t>
            </a:r>
            <a:endParaRPr sz="750">
              <a:latin typeface="Arial Unicode MS"/>
              <a:cs typeface="Arial Unicode MS"/>
            </a:endParaRPr>
          </a:p>
          <a:p>
            <a:pPr>
              <a:lnSpc>
                <a:spcPct val="100000"/>
              </a:lnSpc>
              <a:spcBef>
                <a:spcPts val="10"/>
              </a:spcBef>
            </a:pPr>
            <a:endParaRPr sz="850">
              <a:latin typeface="Times New Roman"/>
              <a:cs typeface="Times New Roman"/>
            </a:endParaRPr>
          </a:p>
          <a:p>
            <a:pPr marL="12700">
              <a:lnSpc>
                <a:spcPct val="100000"/>
              </a:lnSpc>
            </a:pPr>
            <a:r>
              <a:rPr dirty="0" sz="1050" b="1">
                <a:latin typeface="Arial"/>
                <a:cs typeface="Arial"/>
              </a:rPr>
              <a:t>Week13</a:t>
            </a:r>
            <a:r>
              <a:rPr dirty="0" sz="1050" spc="-215" b="1">
                <a:latin typeface="Microsoft JhengHei UI"/>
                <a:cs typeface="Microsoft JhengHei UI"/>
              </a:rPr>
              <a:t>执⾏行行：第⼀一家海海德格尔餐厅运营</a:t>
            </a:r>
            <a:endParaRPr sz="1050">
              <a:latin typeface="Microsoft JhengHei UI"/>
              <a:cs typeface="Microsoft JhengHei UI"/>
            </a:endParaRPr>
          </a:p>
          <a:p>
            <a:pPr>
              <a:lnSpc>
                <a:spcPct val="100000"/>
              </a:lnSpc>
              <a:spcBef>
                <a:spcPts val="25"/>
              </a:spcBef>
            </a:pPr>
            <a:endParaRPr sz="1700">
              <a:latin typeface="Times New Roman"/>
              <a:cs typeface="Times New Roman"/>
            </a:endParaRPr>
          </a:p>
          <a:p>
            <a:pPr marL="12700">
              <a:lnSpc>
                <a:spcPct val="100000"/>
              </a:lnSpc>
            </a:pPr>
            <a:r>
              <a:rPr dirty="0" sz="1050" b="1">
                <a:latin typeface="Arial"/>
                <a:cs typeface="Arial"/>
              </a:rPr>
              <a:t>Week14</a:t>
            </a:r>
            <a:r>
              <a:rPr dirty="0" sz="1050" spc="-175" b="1">
                <a:latin typeface="Microsoft JhengHei UI"/>
                <a:cs typeface="Microsoft JhengHei UI"/>
              </a:rPr>
              <a:t>执⾏行行：第⼀一家海海德格尔餐厅数据分析检查</a:t>
            </a:r>
            <a:endParaRPr sz="1050">
              <a:latin typeface="Microsoft JhengHei UI"/>
              <a:cs typeface="Microsoft JhengHei U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idx="7" sz="quarter"/>
          </p:nvPr>
        </p:nvSpPr>
        <p:spPr>
          <a:prstGeom prst="rect"/>
        </p:spPr>
        <p:txBody>
          <a:bodyPr wrap="square" lIns="0" tIns="0" rIns="0" bIns="0" rtlCol="0" vert="horz">
            <a:spAutoFit/>
          </a:bodyPr>
          <a:lstStyle/>
          <a:p>
            <a:pPr marL="25400">
              <a:lnSpc>
                <a:spcPts val="1370"/>
              </a:lnSpc>
            </a:pPr>
            <a:r>
              <a:rPr dirty="0"/>
              <a:t>17</a:t>
            </a:r>
          </a:p>
        </p:txBody>
      </p:sp>
      <p:sp>
        <p:nvSpPr>
          <p:cNvPr id="2" name="object 2"/>
          <p:cNvSpPr txBox="1"/>
          <p:nvPr/>
        </p:nvSpPr>
        <p:spPr>
          <a:xfrm>
            <a:off x="497504" y="517382"/>
            <a:ext cx="3625215" cy="6508115"/>
          </a:xfrm>
          <a:prstGeom prst="rect">
            <a:avLst/>
          </a:prstGeom>
        </p:spPr>
        <p:txBody>
          <a:bodyPr wrap="square" lIns="0" tIns="13335" rIns="0" bIns="0" rtlCol="0" vert="horz">
            <a:spAutoFit/>
          </a:bodyPr>
          <a:lstStyle/>
          <a:p>
            <a:pPr marL="12700">
              <a:lnSpc>
                <a:spcPct val="100000"/>
              </a:lnSpc>
              <a:spcBef>
                <a:spcPts val="105"/>
              </a:spcBef>
            </a:pPr>
            <a:r>
              <a:rPr dirty="0" sz="1050" b="1">
                <a:latin typeface="Arial"/>
                <a:cs typeface="Arial"/>
              </a:rPr>
              <a:t>Week15</a:t>
            </a:r>
            <a:r>
              <a:rPr dirty="0" sz="1050" spc="-175" b="1">
                <a:latin typeface="Microsoft JhengHei UI"/>
                <a:cs typeface="Microsoft JhengHei UI"/>
              </a:rPr>
              <a:t>执⾏行行：第⼀一家店运营以及第⼆二家海海德格尔餐厅的准</a:t>
            </a:r>
            <a:r>
              <a:rPr dirty="0" sz="1050" spc="-295" b="1">
                <a:latin typeface="Microsoft JhengHei UI"/>
                <a:cs typeface="Microsoft JhengHei UI"/>
              </a:rPr>
              <a:t>备</a:t>
            </a:r>
            <a:endParaRPr sz="1050">
              <a:latin typeface="Microsoft JhengHei UI"/>
              <a:cs typeface="Microsoft JhengHei UI"/>
            </a:endParaRPr>
          </a:p>
          <a:p>
            <a:pPr marL="12700">
              <a:lnSpc>
                <a:spcPct val="100000"/>
              </a:lnSpc>
              <a:spcBef>
                <a:spcPts val="1085"/>
              </a:spcBef>
            </a:pPr>
            <a:r>
              <a:rPr dirty="0" sz="750" spc="-60">
                <a:solidFill>
                  <a:srgbClr val="CB297B"/>
                </a:solidFill>
                <a:latin typeface="Arial Unicode MS"/>
                <a:cs typeface="Arial Unicode MS"/>
              </a:rPr>
              <a:t>三：本项⽬目所需的知识储备⼤大致如下：</a:t>
            </a:r>
            <a:endParaRPr sz="750">
              <a:latin typeface="Arial Unicode MS"/>
              <a:cs typeface="Arial Unicode MS"/>
            </a:endParaRPr>
          </a:p>
          <a:p>
            <a:pPr>
              <a:lnSpc>
                <a:spcPct val="100000"/>
              </a:lnSpc>
              <a:spcBef>
                <a:spcPts val="5"/>
              </a:spcBef>
            </a:pPr>
            <a:endParaRPr sz="900">
              <a:latin typeface="Times New Roman"/>
              <a:cs typeface="Times New Roman"/>
            </a:endParaRPr>
          </a:p>
          <a:p>
            <a:pPr marL="12700">
              <a:lnSpc>
                <a:spcPct val="100000"/>
              </a:lnSpc>
            </a:pPr>
            <a:r>
              <a:rPr dirty="0" sz="1700" spc="-10" b="1">
                <a:latin typeface="Microsoft JhengHei UI"/>
                <a:cs typeface="Microsoft JhengHei UI"/>
              </a:rPr>
              <a:t>创业类：</a:t>
            </a:r>
            <a:endParaRPr sz="1700">
              <a:latin typeface="Microsoft JhengHei UI"/>
              <a:cs typeface="Microsoft JhengHei UI"/>
            </a:endParaRPr>
          </a:p>
          <a:p>
            <a:pPr marL="12700">
              <a:lnSpc>
                <a:spcPct val="100000"/>
              </a:lnSpc>
              <a:spcBef>
                <a:spcPts val="320"/>
              </a:spcBef>
            </a:pPr>
            <a:r>
              <a:rPr dirty="0" sz="750" spc="5">
                <a:latin typeface="Arial"/>
                <a:cs typeface="Arial"/>
              </a:rPr>
              <a:t>1:</a:t>
            </a:r>
            <a:r>
              <a:rPr dirty="0" sz="750" spc="25">
                <a:latin typeface="Arial Unicode MS"/>
                <a:cs typeface="Arial Unicode MS"/>
              </a:rPr>
              <a:t>精益创业</a:t>
            </a:r>
            <a:endParaRPr sz="750">
              <a:latin typeface="Arial Unicode MS"/>
              <a:cs typeface="Arial Unicode MS"/>
            </a:endParaRPr>
          </a:p>
          <a:p>
            <a:pPr marL="12700">
              <a:lnSpc>
                <a:spcPct val="100000"/>
              </a:lnSpc>
              <a:spcBef>
                <a:spcPts val="295"/>
              </a:spcBef>
            </a:pPr>
            <a:r>
              <a:rPr dirty="0" sz="750" spc="5">
                <a:latin typeface="Arial"/>
                <a:cs typeface="Arial"/>
              </a:rPr>
              <a:t>2:</a:t>
            </a:r>
            <a:r>
              <a:rPr dirty="0" sz="750" spc="25">
                <a:latin typeface="Arial Unicode MS"/>
                <a:cs typeface="Arial Unicode MS"/>
              </a:rPr>
              <a:t>定位</a:t>
            </a:r>
            <a:endParaRPr sz="750">
              <a:latin typeface="Arial Unicode MS"/>
              <a:cs typeface="Arial Unicode MS"/>
            </a:endParaRPr>
          </a:p>
          <a:p>
            <a:pPr marL="12700">
              <a:lnSpc>
                <a:spcPct val="100000"/>
              </a:lnSpc>
              <a:spcBef>
                <a:spcPts val="229"/>
              </a:spcBef>
            </a:pPr>
            <a:r>
              <a:rPr dirty="0" sz="750" spc="5">
                <a:latin typeface="Arial"/>
                <a:cs typeface="Arial"/>
              </a:rPr>
              <a:t>3:</a:t>
            </a:r>
            <a:r>
              <a:rPr dirty="0" sz="750" spc="25">
                <a:latin typeface="Arial Unicode MS"/>
                <a:cs typeface="Arial Unicode MS"/>
              </a:rPr>
              <a:t>商业模式</a:t>
            </a:r>
            <a:r>
              <a:rPr dirty="0" sz="750">
                <a:latin typeface="Arial Unicode MS"/>
                <a:cs typeface="Arial Unicode MS"/>
              </a:rPr>
              <a:t> </a:t>
            </a:r>
            <a:r>
              <a:rPr dirty="0" sz="750" spc="25">
                <a:latin typeface="Arial Unicode MS"/>
                <a:cs typeface="Arial Unicode MS"/>
              </a:rPr>
              <a:t>参考九宫格</a:t>
            </a:r>
            <a:endParaRPr sz="750">
              <a:latin typeface="Arial Unicode MS"/>
              <a:cs typeface="Arial Unicode MS"/>
            </a:endParaRPr>
          </a:p>
          <a:p>
            <a:pPr marL="12700">
              <a:lnSpc>
                <a:spcPct val="100000"/>
              </a:lnSpc>
              <a:spcBef>
                <a:spcPts val="229"/>
              </a:spcBef>
            </a:pPr>
            <a:r>
              <a:rPr dirty="0" sz="750" spc="5">
                <a:latin typeface="Arial"/>
                <a:cs typeface="Arial"/>
              </a:rPr>
              <a:t>4:</a:t>
            </a:r>
            <a:r>
              <a:rPr dirty="0" sz="750" spc="25">
                <a:latin typeface="Arial Unicode MS"/>
                <a:cs typeface="Arial Unicode MS"/>
              </a:rPr>
              <a:t>企业家精神</a:t>
            </a:r>
            <a:r>
              <a:rPr dirty="0" sz="750">
                <a:latin typeface="Arial Unicode MS"/>
                <a:cs typeface="Arial Unicode MS"/>
              </a:rPr>
              <a:t> </a:t>
            </a:r>
            <a:r>
              <a:rPr dirty="0" sz="750" spc="25">
                <a:latin typeface="Arial Unicode MS"/>
                <a:cs typeface="Arial Unicode MS"/>
              </a:rPr>
              <a:t>熊彼特</a:t>
            </a:r>
            <a:endParaRPr sz="750">
              <a:latin typeface="Arial Unicode MS"/>
              <a:cs typeface="Arial Unicode MS"/>
            </a:endParaRPr>
          </a:p>
          <a:p>
            <a:pPr marL="12700">
              <a:lnSpc>
                <a:spcPct val="100000"/>
              </a:lnSpc>
              <a:spcBef>
                <a:spcPts val="295"/>
              </a:spcBef>
            </a:pPr>
            <a:r>
              <a:rPr dirty="0" sz="750" spc="5">
                <a:latin typeface="Arial"/>
                <a:cs typeface="Arial"/>
              </a:rPr>
              <a:t>5:</a:t>
            </a:r>
            <a:r>
              <a:rPr dirty="0" sz="750" spc="25">
                <a:latin typeface="Arial Unicode MS"/>
                <a:cs typeface="Arial Unicode MS"/>
              </a:rPr>
              <a:t>商业计划书</a:t>
            </a:r>
            <a:r>
              <a:rPr dirty="0" sz="750">
                <a:latin typeface="Arial Unicode MS"/>
                <a:cs typeface="Arial Unicode MS"/>
              </a:rPr>
              <a:t> </a:t>
            </a:r>
            <a:r>
              <a:rPr dirty="0" sz="750" spc="25">
                <a:latin typeface="Arial Unicode MS"/>
                <a:cs typeface="Arial Unicode MS"/>
              </a:rPr>
              <a:t>参考</a:t>
            </a:r>
            <a:r>
              <a:rPr dirty="0" sz="750" spc="10">
                <a:latin typeface="Arial"/>
                <a:cs typeface="Arial"/>
              </a:rPr>
              <a:t>airbnb</a:t>
            </a:r>
            <a:endParaRPr sz="750">
              <a:latin typeface="Arial"/>
              <a:cs typeface="Arial"/>
            </a:endParaRPr>
          </a:p>
          <a:p>
            <a:pPr marL="12700">
              <a:lnSpc>
                <a:spcPct val="100000"/>
              </a:lnSpc>
              <a:spcBef>
                <a:spcPts val="229"/>
              </a:spcBef>
            </a:pPr>
            <a:r>
              <a:rPr dirty="0" sz="750" spc="5">
                <a:latin typeface="Arial"/>
                <a:cs typeface="Arial"/>
              </a:rPr>
              <a:t>6:</a:t>
            </a:r>
            <a:r>
              <a:rPr dirty="0" sz="750" spc="-105">
                <a:latin typeface="Arial Unicode MS"/>
                <a:cs typeface="Arial Unicode MS"/>
              </a:rPr>
              <a:t>创业者⼿手册</a:t>
            </a:r>
            <a:endParaRPr sz="750">
              <a:latin typeface="Arial Unicode MS"/>
              <a:cs typeface="Arial Unicode MS"/>
            </a:endParaRPr>
          </a:p>
          <a:p>
            <a:pPr marL="12700">
              <a:lnSpc>
                <a:spcPct val="100000"/>
              </a:lnSpc>
              <a:spcBef>
                <a:spcPts val="225"/>
              </a:spcBef>
            </a:pPr>
            <a:r>
              <a:rPr dirty="0" sz="750" spc="5">
                <a:latin typeface="Arial"/>
                <a:cs typeface="Arial"/>
              </a:rPr>
              <a:t>7:</a:t>
            </a:r>
            <a:r>
              <a:rPr dirty="0" sz="750" spc="25">
                <a:latin typeface="Arial Unicode MS"/>
                <a:cs typeface="Arial Unicode MS"/>
              </a:rPr>
              <a:t>品牌咨询</a:t>
            </a:r>
            <a:r>
              <a:rPr dirty="0" sz="750">
                <a:latin typeface="Arial Unicode MS"/>
                <a:cs typeface="Arial Unicode MS"/>
              </a:rPr>
              <a:t> </a:t>
            </a:r>
            <a:r>
              <a:rPr dirty="0" sz="750" spc="25">
                <a:latin typeface="Arial Unicode MS"/>
                <a:cs typeface="Arial Unicode MS"/>
              </a:rPr>
              <a:t>参考思创客</a:t>
            </a:r>
            <a:r>
              <a:rPr dirty="0" sz="750">
                <a:latin typeface="Arial Unicode MS"/>
                <a:cs typeface="Arial Unicode MS"/>
              </a:rPr>
              <a:t> </a:t>
            </a:r>
            <a:r>
              <a:rPr dirty="0" sz="750" spc="-235">
                <a:latin typeface="Arial Unicode MS"/>
                <a:cs typeface="Arial Unicode MS"/>
              </a:rPr>
              <a:t>李李婷</a:t>
            </a:r>
            <a:endParaRPr sz="750">
              <a:latin typeface="Arial Unicode MS"/>
              <a:cs typeface="Arial Unicode MS"/>
            </a:endParaRPr>
          </a:p>
          <a:p>
            <a:pPr marL="12700">
              <a:lnSpc>
                <a:spcPct val="100000"/>
              </a:lnSpc>
              <a:spcBef>
                <a:spcPts val="300"/>
              </a:spcBef>
            </a:pPr>
            <a:r>
              <a:rPr dirty="0" sz="750" spc="5">
                <a:latin typeface="Arial"/>
                <a:cs typeface="Arial"/>
              </a:rPr>
              <a:t>8:</a:t>
            </a:r>
            <a:r>
              <a:rPr dirty="0" sz="750" spc="25">
                <a:latin typeface="Arial Unicode MS"/>
                <a:cs typeface="Arial Unicode MS"/>
              </a:rPr>
              <a:t>股权分配</a:t>
            </a:r>
            <a:r>
              <a:rPr dirty="0" sz="750">
                <a:latin typeface="Arial Unicode MS"/>
                <a:cs typeface="Arial Unicode MS"/>
              </a:rPr>
              <a:t> </a:t>
            </a:r>
            <a:r>
              <a:rPr dirty="0" sz="750" spc="-130">
                <a:latin typeface="Arial Unicode MS"/>
                <a:cs typeface="Arial Unicode MS"/>
              </a:rPr>
              <a:t>参考雷雷军</a:t>
            </a:r>
            <a:endParaRPr sz="750">
              <a:latin typeface="Arial Unicode MS"/>
              <a:cs typeface="Arial Unicode MS"/>
            </a:endParaRPr>
          </a:p>
          <a:p>
            <a:pPr marL="12700">
              <a:lnSpc>
                <a:spcPct val="100000"/>
              </a:lnSpc>
              <a:spcBef>
                <a:spcPts val="229"/>
              </a:spcBef>
            </a:pPr>
            <a:r>
              <a:rPr dirty="0" sz="750" spc="5">
                <a:latin typeface="Arial"/>
                <a:cs typeface="Arial"/>
              </a:rPr>
              <a:t>9:</a:t>
            </a:r>
            <a:r>
              <a:rPr dirty="0" sz="750" spc="25">
                <a:latin typeface="Arial Unicode MS"/>
                <a:cs typeface="Arial Unicode MS"/>
              </a:rPr>
              <a:t>曹仰峰</a:t>
            </a:r>
            <a:r>
              <a:rPr dirty="0" sz="750">
                <a:latin typeface="Arial Unicode MS"/>
                <a:cs typeface="Arial Unicode MS"/>
              </a:rPr>
              <a:t> </a:t>
            </a:r>
            <a:r>
              <a:rPr dirty="0" sz="750" spc="-150">
                <a:latin typeface="Arial Unicode MS"/>
                <a:cs typeface="Arial Unicode MS"/>
              </a:rPr>
              <a:t>第四次管理理⾰革命</a:t>
            </a:r>
            <a:endParaRPr sz="750">
              <a:latin typeface="Arial Unicode MS"/>
              <a:cs typeface="Arial Unicode MS"/>
            </a:endParaRPr>
          </a:p>
          <a:p>
            <a:pPr marL="12700">
              <a:lnSpc>
                <a:spcPct val="100000"/>
              </a:lnSpc>
              <a:spcBef>
                <a:spcPts val="225"/>
              </a:spcBef>
            </a:pPr>
            <a:r>
              <a:rPr dirty="0" sz="750" spc="5">
                <a:latin typeface="Arial"/>
                <a:cs typeface="Arial"/>
              </a:rPr>
              <a:t>10:</a:t>
            </a:r>
            <a:r>
              <a:rPr dirty="0" sz="750" spc="-130">
                <a:latin typeface="Arial Unicode MS"/>
                <a:cs typeface="Arial Unicode MS"/>
              </a:rPr>
              <a:t>⼤大众法则</a:t>
            </a:r>
            <a:r>
              <a:rPr dirty="0" sz="750" spc="-75">
                <a:latin typeface="Arial Unicode MS"/>
                <a:cs typeface="Arial Unicode MS"/>
              </a:rPr>
              <a:t> </a:t>
            </a:r>
            <a:r>
              <a:rPr dirty="0" sz="750" spc="25">
                <a:latin typeface="Arial Unicode MS"/>
                <a:cs typeface="Arial Unicode MS"/>
              </a:rPr>
              <a:t>王乐武</a:t>
            </a:r>
            <a:endParaRPr sz="750">
              <a:latin typeface="Arial Unicode MS"/>
              <a:cs typeface="Arial Unicode MS"/>
            </a:endParaRPr>
          </a:p>
          <a:p>
            <a:pPr marL="12700">
              <a:lnSpc>
                <a:spcPct val="100000"/>
              </a:lnSpc>
              <a:spcBef>
                <a:spcPts val="300"/>
              </a:spcBef>
            </a:pPr>
            <a:r>
              <a:rPr dirty="0" sz="750" spc="5">
                <a:latin typeface="Arial"/>
                <a:cs typeface="Arial"/>
              </a:rPr>
              <a:t>11:</a:t>
            </a:r>
            <a:r>
              <a:rPr dirty="0" sz="750" spc="-130">
                <a:latin typeface="Arial Unicode MS"/>
                <a:cs typeface="Arial Unicode MS"/>
              </a:rPr>
              <a:t>从零到⼀一</a:t>
            </a:r>
            <a:endParaRPr sz="750">
              <a:latin typeface="Arial Unicode MS"/>
              <a:cs typeface="Arial Unicode MS"/>
            </a:endParaRPr>
          </a:p>
          <a:p>
            <a:pPr marL="12700">
              <a:lnSpc>
                <a:spcPct val="100000"/>
              </a:lnSpc>
              <a:spcBef>
                <a:spcPts val="225"/>
              </a:spcBef>
            </a:pPr>
            <a:r>
              <a:rPr dirty="0" sz="750" spc="5">
                <a:latin typeface="Arial"/>
                <a:cs typeface="Arial"/>
              </a:rPr>
              <a:t>12:</a:t>
            </a:r>
            <a:r>
              <a:rPr dirty="0" sz="750" spc="25">
                <a:latin typeface="Arial Unicode MS"/>
                <a:cs typeface="Arial Unicode MS"/>
              </a:rPr>
              <a:t>投融资</a:t>
            </a:r>
            <a:r>
              <a:rPr dirty="0" sz="750" spc="-90">
                <a:latin typeface="Arial Unicode MS"/>
                <a:cs typeface="Arial Unicode MS"/>
              </a:rPr>
              <a:t> </a:t>
            </a:r>
            <a:r>
              <a:rPr dirty="0" sz="750" spc="25">
                <a:latin typeface="Arial Unicode MS"/>
                <a:cs typeface="Arial Unicode MS"/>
              </a:rPr>
              <a:t>退出机制</a:t>
            </a:r>
            <a:endParaRPr sz="750">
              <a:latin typeface="Arial Unicode MS"/>
              <a:cs typeface="Arial Unicode MS"/>
            </a:endParaRPr>
          </a:p>
          <a:p>
            <a:pPr marL="12700">
              <a:lnSpc>
                <a:spcPct val="100000"/>
              </a:lnSpc>
              <a:spcBef>
                <a:spcPts val="195"/>
              </a:spcBef>
            </a:pPr>
            <a:r>
              <a:rPr dirty="0" sz="1700" spc="-10" b="1">
                <a:latin typeface="Microsoft JhengHei UI"/>
                <a:cs typeface="Microsoft JhengHei UI"/>
              </a:rPr>
              <a:t>哲学类：</a:t>
            </a:r>
            <a:endParaRPr sz="1700">
              <a:latin typeface="Microsoft JhengHei UI"/>
              <a:cs typeface="Microsoft JhengHei UI"/>
            </a:endParaRPr>
          </a:p>
          <a:p>
            <a:pPr marL="12700">
              <a:lnSpc>
                <a:spcPct val="100000"/>
              </a:lnSpc>
              <a:spcBef>
                <a:spcPts val="320"/>
              </a:spcBef>
            </a:pPr>
            <a:r>
              <a:rPr dirty="0" sz="750" spc="5">
                <a:latin typeface="Arial"/>
                <a:cs typeface="Arial"/>
              </a:rPr>
              <a:t>1:</a:t>
            </a:r>
            <a:r>
              <a:rPr dirty="0" sz="750" spc="-130">
                <a:latin typeface="Arial Unicode MS"/>
                <a:cs typeface="Arial Unicode MS"/>
              </a:rPr>
              <a:t>⻄西⽅方哲学史吴天岳</a:t>
            </a:r>
            <a:r>
              <a:rPr dirty="0" sz="750" spc="-75">
                <a:latin typeface="Arial Unicode MS"/>
                <a:cs typeface="Arial Unicode MS"/>
              </a:rPr>
              <a:t> </a:t>
            </a:r>
            <a:r>
              <a:rPr dirty="0" sz="750" spc="-105">
                <a:latin typeface="Arial Unicode MS"/>
                <a:cs typeface="Arial Unicode MS"/>
              </a:rPr>
              <a:t>哲学第⼀一课</a:t>
            </a:r>
            <a:endParaRPr sz="750">
              <a:latin typeface="Arial Unicode MS"/>
              <a:cs typeface="Arial Unicode MS"/>
            </a:endParaRPr>
          </a:p>
          <a:p>
            <a:pPr marL="12700">
              <a:lnSpc>
                <a:spcPct val="100000"/>
              </a:lnSpc>
              <a:spcBef>
                <a:spcPts val="295"/>
              </a:spcBef>
            </a:pPr>
            <a:r>
              <a:rPr dirty="0" sz="750" spc="5">
                <a:latin typeface="Arial"/>
                <a:cs typeface="Arial"/>
              </a:rPr>
              <a:t>2:</a:t>
            </a:r>
            <a:r>
              <a:rPr dirty="0" sz="750" spc="-130">
                <a:latin typeface="Arial Unicode MS"/>
                <a:cs typeface="Arial Unicode MS"/>
              </a:rPr>
              <a:t>⻄西⽅方哲学史吴天岳</a:t>
            </a:r>
            <a:r>
              <a:rPr dirty="0" sz="750" spc="-75">
                <a:latin typeface="Arial Unicode MS"/>
                <a:cs typeface="Arial Unicode MS"/>
              </a:rPr>
              <a:t> </a:t>
            </a:r>
            <a:r>
              <a:rPr dirty="0" sz="750" spc="25">
                <a:latin typeface="Arial Unicode MS"/>
                <a:cs typeface="Arial Unicode MS"/>
              </a:rPr>
              <a:t>柏拉图</a:t>
            </a:r>
            <a:endParaRPr sz="750">
              <a:latin typeface="Arial Unicode MS"/>
              <a:cs typeface="Arial Unicode MS"/>
            </a:endParaRPr>
          </a:p>
          <a:p>
            <a:pPr marL="12700">
              <a:lnSpc>
                <a:spcPct val="100000"/>
              </a:lnSpc>
              <a:spcBef>
                <a:spcPts val="229"/>
              </a:spcBef>
            </a:pPr>
            <a:r>
              <a:rPr dirty="0" sz="750" spc="5">
                <a:latin typeface="Arial"/>
                <a:cs typeface="Arial"/>
              </a:rPr>
              <a:t>3:</a:t>
            </a:r>
            <a:r>
              <a:rPr dirty="0" sz="750" spc="-150">
                <a:latin typeface="Arial Unicode MS"/>
                <a:cs typeface="Arial Unicode MS"/>
              </a:rPr>
              <a:t>⻄西⽅方哲学史先刚</a:t>
            </a:r>
            <a:r>
              <a:rPr dirty="0" sz="750" spc="-114">
                <a:latin typeface="Arial Unicode MS"/>
                <a:cs typeface="Arial Unicode MS"/>
              </a:rPr>
              <a:t> </a:t>
            </a:r>
            <a:r>
              <a:rPr dirty="0" sz="750" spc="-170">
                <a:latin typeface="Arial Unicode MS"/>
                <a:cs typeface="Arial Unicode MS"/>
              </a:rPr>
              <a:t>⿊黑格尔</a:t>
            </a:r>
            <a:endParaRPr sz="750">
              <a:latin typeface="Arial Unicode MS"/>
              <a:cs typeface="Arial Unicode MS"/>
            </a:endParaRPr>
          </a:p>
          <a:p>
            <a:pPr marL="12700">
              <a:lnSpc>
                <a:spcPct val="100000"/>
              </a:lnSpc>
              <a:spcBef>
                <a:spcPts val="229"/>
              </a:spcBef>
            </a:pPr>
            <a:r>
              <a:rPr dirty="0" sz="750" spc="5">
                <a:latin typeface="Arial"/>
                <a:cs typeface="Arial"/>
              </a:rPr>
              <a:t>4:</a:t>
            </a:r>
            <a:r>
              <a:rPr dirty="0" sz="750" spc="-50">
                <a:latin typeface="Arial Unicode MS"/>
                <a:cs typeface="Arial Unicode MS"/>
              </a:rPr>
              <a:t>哲学导论：刘哲第⼀一课</a:t>
            </a:r>
            <a:endParaRPr sz="750">
              <a:latin typeface="Arial Unicode MS"/>
              <a:cs typeface="Arial Unicode MS"/>
            </a:endParaRPr>
          </a:p>
          <a:p>
            <a:pPr marL="12700">
              <a:lnSpc>
                <a:spcPct val="100000"/>
              </a:lnSpc>
              <a:spcBef>
                <a:spcPts val="225"/>
              </a:spcBef>
            </a:pPr>
            <a:r>
              <a:rPr dirty="0" sz="750" spc="5">
                <a:latin typeface="Arial"/>
                <a:cs typeface="Arial"/>
              </a:rPr>
              <a:t>5:</a:t>
            </a:r>
            <a:r>
              <a:rPr dirty="0" sz="750" spc="-55">
                <a:latin typeface="Arial Unicode MS"/>
                <a:cs typeface="Arial Unicode MS"/>
              </a:rPr>
              <a:t>中国哲学史：杨⽴立华</a:t>
            </a:r>
            <a:r>
              <a:rPr dirty="0" sz="750" spc="-70">
                <a:latin typeface="Arial Unicode MS"/>
                <a:cs typeface="Arial Unicode MS"/>
              </a:rPr>
              <a:t> </a:t>
            </a:r>
            <a:r>
              <a:rPr dirty="0" sz="750" spc="-440">
                <a:latin typeface="Arial Unicode MS"/>
                <a:cs typeface="Arial Unicode MS"/>
              </a:rPr>
              <a:t>⽼老老⼦子</a:t>
            </a:r>
            <a:endParaRPr sz="750">
              <a:latin typeface="Arial Unicode MS"/>
              <a:cs typeface="Arial Unicode MS"/>
            </a:endParaRPr>
          </a:p>
          <a:p>
            <a:pPr marL="12700">
              <a:lnSpc>
                <a:spcPct val="100000"/>
              </a:lnSpc>
              <a:spcBef>
                <a:spcPts val="300"/>
              </a:spcBef>
            </a:pPr>
            <a:r>
              <a:rPr dirty="0" sz="750" spc="5">
                <a:latin typeface="Arial"/>
                <a:cs typeface="Arial"/>
              </a:rPr>
              <a:t>6:</a:t>
            </a:r>
            <a:r>
              <a:rPr dirty="0" sz="750" spc="-55">
                <a:latin typeface="Arial Unicode MS"/>
                <a:cs typeface="Arial Unicode MS"/>
              </a:rPr>
              <a:t>中国哲学史：杨⽴立华</a:t>
            </a:r>
            <a:r>
              <a:rPr dirty="0" sz="750" spc="-65">
                <a:latin typeface="Arial Unicode MS"/>
                <a:cs typeface="Arial Unicode MS"/>
              </a:rPr>
              <a:t> </a:t>
            </a:r>
            <a:r>
              <a:rPr dirty="0" sz="750" spc="-235">
                <a:latin typeface="Arial Unicode MS"/>
                <a:cs typeface="Arial Unicode MS"/>
              </a:rPr>
              <a:t>孔⼦子</a:t>
            </a:r>
            <a:endParaRPr sz="750">
              <a:latin typeface="Arial Unicode MS"/>
              <a:cs typeface="Arial Unicode MS"/>
            </a:endParaRPr>
          </a:p>
          <a:p>
            <a:pPr marL="12700">
              <a:lnSpc>
                <a:spcPct val="100000"/>
              </a:lnSpc>
              <a:spcBef>
                <a:spcPts val="225"/>
              </a:spcBef>
            </a:pPr>
            <a:r>
              <a:rPr dirty="0" sz="750" spc="5">
                <a:latin typeface="Arial"/>
                <a:cs typeface="Arial"/>
              </a:rPr>
              <a:t>7:</a:t>
            </a:r>
            <a:r>
              <a:rPr dirty="0" sz="750" spc="-55">
                <a:latin typeface="Arial Unicode MS"/>
                <a:cs typeface="Arial Unicode MS"/>
              </a:rPr>
              <a:t>中国哲学史：杨⽴立华</a:t>
            </a:r>
            <a:r>
              <a:rPr dirty="0" sz="750" spc="-70">
                <a:latin typeface="Arial Unicode MS"/>
                <a:cs typeface="Arial Unicode MS"/>
              </a:rPr>
              <a:t> </a:t>
            </a:r>
            <a:r>
              <a:rPr dirty="0" sz="750" spc="25">
                <a:latin typeface="Arial Unicode MS"/>
                <a:cs typeface="Arial Unicode MS"/>
              </a:rPr>
              <a:t>朱熹</a:t>
            </a:r>
            <a:endParaRPr sz="750">
              <a:latin typeface="Arial Unicode MS"/>
              <a:cs typeface="Arial Unicode MS"/>
            </a:endParaRPr>
          </a:p>
          <a:p>
            <a:pPr marL="12700">
              <a:lnSpc>
                <a:spcPct val="100000"/>
              </a:lnSpc>
              <a:spcBef>
                <a:spcPts val="229"/>
              </a:spcBef>
            </a:pPr>
            <a:r>
              <a:rPr dirty="0" sz="750" spc="5">
                <a:latin typeface="Arial"/>
                <a:cs typeface="Arial"/>
              </a:rPr>
              <a:t>8:</a:t>
            </a:r>
            <a:r>
              <a:rPr dirty="0" sz="750" spc="25">
                <a:latin typeface="Arial Unicode MS"/>
                <a:cs typeface="Arial Unicode MS"/>
              </a:rPr>
              <a:t>尼采哲学研究</a:t>
            </a:r>
            <a:r>
              <a:rPr dirty="0" sz="750">
                <a:latin typeface="Arial Unicode MS"/>
                <a:cs typeface="Arial Unicode MS"/>
              </a:rPr>
              <a:t> </a:t>
            </a:r>
            <a:r>
              <a:rPr dirty="0" sz="750" spc="25">
                <a:latin typeface="Arial Unicode MS"/>
                <a:cs typeface="Arial Unicode MS"/>
              </a:rPr>
              <a:t>吴增定</a:t>
            </a:r>
            <a:r>
              <a:rPr dirty="0" sz="750">
                <a:latin typeface="Arial Unicode MS"/>
                <a:cs typeface="Arial Unicode MS"/>
              </a:rPr>
              <a:t> </a:t>
            </a:r>
            <a:r>
              <a:rPr dirty="0" sz="750" spc="25">
                <a:latin typeface="Arial Unicode MS"/>
                <a:cs typeface="Arial Unicode MS"/>
              </a:rPr>
              <a:t>道德的谱系</a:t>
            </a:r>
            <a:endParaRPr sz="750">
              <a:latin typeface="Arial Unicode MS"/>
              <a:cs typeface="Arial Unicode MS"/>
            </a:endParaRPr>
          </a:p>
          <a:p>
            <a:pPr marL="12700">
              <a:lnSpc>
                <a:spcPct val="100000"/>
              </a:lnSpc>
              <a:spcBef>
                <a:spcPts val="295"/>
              </a:spcBef>
            </a:pPr>
            <a:r>
              <a:rPr dirty="0" sz="750" spc="5">
                <a:latin typeface="Arial"/>
                <a:cs typeface="Arial"/>
              </a:rPr>
              <a:t>9:</a:t>
            </a:r>
            <a:r>
              <a:rPr dirty="0" sz="750" spc="-65">
                <a:latin typeface="Arial Unicode MS"/>
                <a:cs typeface="Arial Unicode MS"/>
              </a:rPr>
              <a:t>海海德格尔哲学研究</a:t>
            </a:r>
            <a:r>
              <a:rPr dirty="0" sz="750">
                <a:latin typeface="Arial Unicode MS"/>
                <a:cs typeface="Arial Unicode MS"/>
              </a:rPr>
              <a:t> </a:t>
            </a:r>
            <a:r>
              <a:rPr dirty="0" sz="750" spc="25">
                <a:latin typeface="Arial Unicode MS"/>
                <a:cs typeface="Arial Unicode MS"/>
              </a:rPr>
              <a:t>吴增定</a:t>
            </a:r>
            <a:r>
              <a:rPr dirty="0" sz="750">
                <a:latin typeface="Arial Unicode MS"/>
                <a:cs typeface="Arial Unicode MS"/>
              </a:rPr>
              <a:t> </a:t>
            </a:r>
            <a:r>
              <a:rPr dirty="0" sz="750" spc="25">
                <a:latin typeface="Arial Unicode MS"/>
                <a:cs typeface="Arial Unicode MS"/>
              </a:rPr>
              <a:t>存在与时间导论</a:t>
            </a:r>
            <a:endParaRPr sz="750">
              <a:latin typeface="Arial Unicode MS"/>
              <a:cs typeface="Arial Unicode MS"/>
            </a:endParaRPr>
          </a:p>
          <a:p>
            <a:pPr marL="12700">
              <a:lnSpc>
                <a:spcPct val="100000"/>
              </a:lnSpc>
              <a:spcBef>
                <a:spcPts val="229"/>
              </a:spcBef>
            </a:pPr>
            <a:r>
              <a:rPr dirty="0" sz="750" spc="5">
                <a:latin typeface="Arial"/>
                <a:cs typeface="Arial"/>
              </a:rPr>
              <a:t>10:</a:t>
            </a:r>
            <a:r>
              <a:rPr dirty="0" sz="750" spc="25">
                <a:latin typeface="Arial Unicode MS"/>
                <a:cs typeface="Arial Unicode MS"/>
              </a:rPr>
              <a:t>维特根斯坦哲学研究</a:t>
            </a:r>
            <a:r>
              <a:rPr dirty="0" sz="750">
                <a:latin typeface="Arial Unicode MS"/>
                <a:cs typeface="Arial Unicode MS"/>
              </a:rPr>
              <a:t> </a:t>
            </a:r>
            <a:r>
              <a:rPr dirty="0" sz="750" spc="25">
                <a:latin typeface="Arial Unicode MS"/>
                <a:cs typeface="Arial Unicode MS"/>
              </a:rPr>
              <a:t>逻辑哲学论</a:t>
            </a:r>
            <a:endParaRPr sz="750">
              <a:latin typeface="Arial Unicode MS"/>
              <a:cs typeface="Arial Unicode MS"/>
            </a:endParaRPr>
          </a:p>
          <a:p>
            <a:pPr marL="12700">
              <a:lnSpc>
                <a:spcPct val="100000"/>
              </a:lnSpc>
              <a:spcBef>
                <a:spcPts val="195"/>
              </a:spcBef>
            </a:pPr>
            <a:r>
              <a:rPr dirty="0" sz="1700" spc="-10" b="1">
                <a:latin typeface="Microsoft JhengHei UI"/>
                <a:cs typeface="Microsoft JhengHei UI"/>
              </a:rPr>
              <a:t>餐饮类：</a:t>
            </a:r>
            <a:endParaRPr sz="1700">
              <a:latin typeface="Microsoft JhengHei UI"/>
              <a:cs typeface="Microsoft JhengHei UI"/>
            </a:endParaRPr>
          </a:p>
          <a:p>
            <a:pPr marL="12700">
              <a:lnSpc>
                <a:spcPct val="100000"/>
              </a:lnSpc>
              <a:spcBef>
                <a:spcPts val="320"/>
              </a:spcBef>
            </a:pPr>
            <a:r>
              <a:rPr dirty="0" sz="750" spc="5">
                <a:latin typeface="Arial"/>
                <a:cs typeface="Arial"/>
              </a:rPr>
              <a:t>1:</a:t>
            </a:r>
            <a:r>
              <a:rPr dirty="0" sz="750" spc="-150">
                <a:latin typeface="Arial Unicode MS"/>
                <a:cs typeface="Arial Unicode MS"/>
              </a:rPr>
              <a:t>中国⻝⾷食经：热菜</a:t>
            </a:r>
            <a:endParaRPr sz="750">
              <a:latin typeface="Arial Unicode MS"/>
              <a:cs typeface="Arial Unicode MS"/>
            </a:endParaRPr>
          </a:p>
          <a:p>
            <a:pPr marL="12700">
              <a:lnSpc>
                <a:spcPct val="100000"/>
              </a:lnSpc>
              <a:spcBef>
                <a:spcPts val="295"/>
              </a:spcBef>
            </a:pPr>
            <a:r>
              <a:rPr dirty="0" sz="750" spc="5">
                <a:latin typeface="Arial"/>
                <a:cs typeface="Arial"/>
              </a:rPr>
              <a:t>2:</a:t>
            </a:r>
            <a:r>
              <a:rPr dirty="0" sz="750" spc="25">
                <a:latin typeface="Arial Unicode MS"/>
                <a:cs typeface="Arial Unicode MS"/>
              </a:rPr>
              <a:t>烹饪知识</a:t>
            </a:r>
            <a:endParaRPr sz="750">
              <a:latin typeface="Arial Unicode MS"/>
              <a:cs typeface="Arial Unicode MS"/>
            </a:endParaRPr>
          </a:p>
          <a:p>
            <a:pPr marL="12700">
              <a:lnSpc>
                <a:spcPct val="100000"/>
              </a:lnSpc>
              <a:spcBef>
                <a:spcPts val="229"/>
              </a:spcBef>
            </a:pPr>
            <a:r>
              <a:rPr dirty="0" sz="750" spc="5">
                <a:latin typeface="Arial"/>
                <a:cs typeface="Arial"/>
              </a:rPr>
              <a:t>3:</a:t>
            </a:r>
            <a:r>
              <a:rPr dirty="0" sz="750" spc="-130">
                <a:latin typeface="Arial Unicode MS"/>
                <a:cs typeface="Arial Unicode MS"/>
              </a:rPr>
              <a:t>烹饪调料料知识⼤大全</a:t>
            </a:r>
            <a:endParaRPr sz="750">
              <a:latin typeface="Arial Unicode MS"/>
              <a:cs typeface="Arial Unicode MS"/>
            </a:endParaRPr>
          </a:p>
          <a:p>
            <a:pPr marL="12700">
              <a:lnSpc>
                <a:spcPct val="100000"/>
              </a:lnSpc>
              <a:spcBef>
                <a:spcPts val="225"/>
              </a:spcBef>
            </a:pPr>
            <a:r>
              <a:rPr dirty="0" sz="750" spc="5">
                <a:latin typeface="Arial"/>
                <a:cs typeface="Arial"/>
              </a:rPr>
              <a:t>4:</a:t>
            </a:r>
            <a:r>
              <a:rPr dirty="0" sz="750" spc="-105">
                <a:latin typeface="Arial Unicode MS"/>
                <a:cs typeface="Arial Unicode MS"/>
              </a:rPr>
              <a:t>⾆舌尖上的中国：第⼀一期</a:t>
            </a:r>
            <a:endParaRPr sz="750">
              <a:latin typeface="Arial Unicode MS"/>
              <a:cs typeface="Arial Unicode MS"/>
            </a:endParaRPr>
          </a:p>
          <a:p>
            <a:pPr marL="12700">
              <a:lnSpc>
                <a:spcPct val="100000"/>
              </a:lnSpc>
              <a:spcBef>
                <a:spcPts val="300"/>
              </a:spcBef>
            </a:pPr>
            <a:r>
              <a:rPr dirty="0" sz="750" spc="5">
                <a:latin typeface="Arial"/>
                <a:cs typeface="Arial"/>
              </a:rPr>
              <a:t>5:</a:t>
            </a:r>
            <a:r>
              <a:rPr dirty="0" sz="750" spc="-235">
                <a:latin typeface="Arial Unicode MS"/>
                <a:cs typeface="Arial Unicode MS"/>
              </a:rPr>
              <a:t>东⽅方美⻝⾷食杂志</a:t>
            </a:r>
            <a:endParaRPr sz="750">
              <a:latin typeface="Arial Unicode MS"/>
              <a:cs typeface="Arial Unicode MS"/>
            </a:endParaRPr>
          </a:p>
          <a:p>
            <a:pPr marL="12700">
              <a:lnSpc>
                <a:spcPct val="100000"/>
              </a:lnSpc>
              <a:spcBef>
                <a:spcPts val="229"/>
              </a:spcBef>
            </a:pPr>
            <a:r>
              <a:rPr dirty="0" sz="750" spc="5">
                <a:latin typeface="Arial"/>
                <a:cs typeface="Arial"/>
              </a:rPr>
              <a:t>6:</a:t>
            </a:r>
            <a:r>
              <a:rPr dirty="0" sz="750" spc="-130">
                <a:latin typeface="Arial Unicode MS"/>
                <a:cs typeface="Arial Unicode MS"/>
              </a:rPr>
              <a:t>会计拉⾯面</a:t>
            </a:r>
            <a:endParaRPr sz="750">
              <a:latin typeface="Arial Unicode MS"/>
              <a:cs typeface="Arial Unicode MS"/>
            </a:endParaRPr>
          </a:p>
          <a:p>
            <a:pPr marL="12700">
              <a:lnSpc>
                <a:spcPct val="100000"/>
              </a:lnSpc>
              <a:spcBef>
                <a:spcPts val="225"/>
              </a:spcBef>
            </a:pPr>
            <a:r>
              <a:rPr dirty="0" sz="750" spc="5">
                <a:latin typeface="Arial"/>
                <a:cs typeface="Arial"/>
              </a:rPr>
              <a:t>7:</a:t>
            </a:r>
            <a:r>
              <a:rPr dirty="0" sz="750" spc="-235">
                <a:latin typeface="Arial Unicode MS"/>
                <a:cs typeface="Arial Unicode MS"/>
              </a:rPr>
              <a:t>深夜⻝⾷食堂</a:t>
            </a:r>
            <a:r>
              <a:rPr dirty="0" sz="750">
                <a:latin typeface="Arial Unicode MS"/>
                <a:cs typeface="Arial Unicode MS"/>
              </a:rPr>
              <a:t> </a:t>
            </a:r>
            <a:r>
              <a:rPr dirty="0" sz="750" spc="25">
                <a:latin typeface="Arial Unicode MS"/>
                <a:cs typeface="Arial Unicode MS"/>
              </a:rPr>
              <a:t>漫画</a:t>
            </a:r>
            <a:endParaRPr sz="750">
              <a:latin typeface="Arial Unicode MS"/>
              <a:cs typeface="Arial Unicode MS"/>
            </a:endParaRPr>
          </a:p>
          <a:p>
            <a:pPr marL="12700">
              <a:lnSpc>
                <a:spcPct val="100000"/>
              </a:lnSpc>
              <a:spcBef>
                <a:spcPts val="229"/>
              </a:spcBef>
            </a:pPr>
            <a:r>
              <a:rPr dirty="0" sz="750" spc="5">
                <a:latin typeface="Arial"/>
                <a:cs typeface="Arial"/>
              </a:rPr>
              <a:t>8:</a:t>
            </a:r>
            <a:r>
              <a:rPr dirty="0" sz="750" spc="25">
                <a:latin typeface="Arial Unicode MS"/>
                <a:cs typeface="Arial Unicode MS"/>
              </a:rPr>
              <a:t>外卖运营实战指南</a:t>
            </a:r>
            <a:endParaRPr sz="750">
              <a:latin typeface="Arial Unicode MS"/>
              <a:cs typeface="Arial Unicode MS"/>
            </a:endParaRPr>
          </a:p>
          <a:p>
            <a:pPr marL="12700">
              <a:lnSpc>
                <a:spcPct val="100000"/>
              </a:lnSpc>
              <a:spcBef>
                <a:spcPts val="295"/>
              </a:spcBef>
            </a:pPr>
            <a:r>
              <a:rPr dirty="0" sz="750" spc="5">
                <a:latin typeface="Arial"/>
                <a:cs typeface="Arial"/>
              </a:rPr>
              <a:t>9:</a:t>
            </a:r>
            <a:r>
              <a:rPr dirty="0" sz="750" spc="25">
                <a:latin typeface="Arial Unicode MS"/>
                <a:cs typeface="Arial Unicode MS"/>
              </a:rPr>
              <a:t>餐饮新零售</a:t>
            </a:r>
            <a:endParaRPr sz="750">
              <a:latin typeface="Arial Unicode MS"/>
              <a:cs typeface="Arial Unicode MS"/>
            </a:endParaRPr>
          </a:p>
          <a:p>
            <a:pPr marL="12700">
              <a:lnSpc>
                <a:spcPct val="100000"/>
              </a:lnSpc>
              <a:spcBef>
                <a:spcPts val="229"/>
              </a:spcBef>
            </a:pPr>
            <a:r>
              <a:rPr dirty="0" sz="750" spc="5">
                <a:latin typeface="Arial"/>
                <a:cs typeface="Arial"/>
              </a:rPr>
              <a:t>10:</a:t>
            </a:r>
            <a:r>
              <a:rPr dirty="0" sz="750" spc="25">
                <a:latin typeface="Arial Unicode MS"/>
                <a:cs typeface="Arial Unicode MS"/>
              </a:rPr>
              <a:t>从零开始做新餐饮</a:t>
            </a:r>
            <a:endParaRPr sz="750">
              <a:latin typeface="Arial Unicode MS"/>
              <a:cs typeface="Arial Unicode MS"/>
            </a:endParaRPr>
          </a:p>
          <a:p>
            <a:pPr marL="12700">
              <a:lnSpc>
                <a:spcPct val="100000"/>
              </a:lnSpc>
              <a:spcBef>
                <a:spcPts val="229"/>
              </a:spcBef>
            </a:pPr>
            <a:r>
              <a:rPr dirty="0" sz="750" spc="5">
                <a:latin typeface="Arial"/>
                <a:cs typeface="Arial"/>
              </a:rPr>
              <a:t>11:</a:t>
            </a:r>
            <a:r>
              <a:rPr dirty="0" sz="750" spc="-120">
                <a:latin typeface="Arial Unicode MS"/>
                <a:cs typeface="Arial Unicode MS"/>
              </a:rPr>
              <a:t>餐饮业⾏行行话俗语通释</a:t>
            </a:r>
            <a:endParaRPr sz="750">
              <a:latin typeface="Arial Unicode MS"/>
              <a:cs typeface="Arial Unicode MS"/>
            </a:endParaRPr>
          </a:p>
          <a:p>
            <a:pPr>
              <a:lnSpc>
                <a:spcPct val="100000"/>
              </a:lnSpc>
              <a:spcBef>
                <a:spcPts val="50"/>
              </a:spcBef>
            </a:pPr>
            <a:endParaRPr sz="950">
              <a:latin typeface="Times New Roman"/>
              <a:cs typeface="Times New Roman"/>
            </a:endParaRPr>
          </a:p>
          <a:p>
            <a:pPr marL="12700">
              <a:lnSpc>
                <a:spcPct val="100000"/>
              </a:lnSpc>
            </a:pPr>
            <a:r>
              <a:rPr dirty="0" sz="750" spc="-30">
                <a:solidFill>
                  <a:srgbClr val="CB297B"/>
                </a:solidFill>
                <a:latin typeface="Arial Unicode MS"/>
                <a:cs typeface="Arial Unicode MS"/>
              </a:rPr>
              <a:t>四：创业内容的⼤大致强度，以第</a:t>
            </a:r>
            <a:r>
              <a:rPr dirty="0" sz="750" spc="5">
                <a:solidFill>
                  <a:srgbClr val="CB297B"/>
                </a:solidFill>
                <a:latin typeface="Arial"/>
                <a:cs typeface="Arial"/>
              </a:rPr>
              <a:t>2</a:t>
            </a:r>
            <a:r>
              <a:rPr dirty="0" sz="750" spc="-40">
                <a:solidFill>
                  <a:srgbClr val="CB297B"/>
                </a:solidFill>
                <a:latin typeface="Arial Unicode MS"/>
                <a:cs typeface="Arial Unicode MS"/>
              </a:rPr>
              <a:t>周市场定位策划展开为例例，⼀一周七天的安排如下：</a:t>
            </a:r>
            <a:endParaRPr sz="750">
              <a:latin typeface="Arial Unicode MS"/>
              <a:cs typeface="Arial Unicode M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idx="7" sz="quarter"/>
          </p:nvPr>
        </p:nvSpPr>
        <p:spPr>
          <a:prstGeom prst="rect"/>
        </p:spPr>
        <p:txBody>
          <a:bodyPr wrap="square" lIns="0" tIns="0" rIns="0" bIns="0" rtlCol="0" vert="horz">
            <a:spAutoFit/>
          </a:bodyPr>
          <a:lstStyle/>
          <a:p>
            <a:pPr marL="25400">
              <a:lnSpc>
                <a:spcPts val="1370"/>
              </a:lnSpc>
            </a:pPr>
            <a:r>
              <a:rPr dirty="0"/>
              <a:t>18</a:t>
            </a:r>
          </a:p>
        </p:txBody>
      </p:sp>
      <p:sp>
        <p:nvSpPr>
          <p:cNvPr id="2" name="object 2"/>
          <p:cNvSpPr txBox="1"/>
          <p:nvPr/>
        </p:nvSpPr>
        <p:spPr>
          <a:xfrm>
            <a:off x="497504" y="599687"/>
            <a:ext cx="4324985" cy="6373495"/>
          </a:xfrm>
          <a:prstGeom prst="rect">
            <a:avLst/>
          </a:prstGeom>
        </p:spPr>
        <p:txBody>
          <a:bodyPr wrap="square" lIns="0" tIns="40640" rIns="0" bIns="0" rtlCol="0" vert="horz">
            <a:spAutoFit/>
          </a:bodyPr>
          <a:lstStyle/>
          <a:p>
            <a:pPr marL="12700">
              <a:lnSpc>
                <a:spcPct val="100000"/>
              </a:lnSpc>
              <a:spcBef>
                <a:spcPts val="320"/>
              </a:spcBef>
            </a:pPr>
            <a:r>
              <a:rPr dirty="0" sz="750" spc="0">
                <a:solidFill>
                  <a:srgbClr val="EE220C"/>
                </a:solidFill>
                <a:latin typeface="Arial"/>
                <a:cs typeface="Arial"/>
              </a:rPr>
              <a:t>Day1:</a:t>
            </a:r>
            <a:r>
              <a:rPr dirty="0" sz="750" spc="25">
                <a:solidFill>
                  <a:srgbClr val="EE220C"/>
                </a:solidFill>
                <a:latin typeface="Arial"/>
                <a:cs typeface="Arial"/>
              </a:rPr>
              <a:t> </a:t>
            </a:r>
            <a:r>
              <a:rPr dirty="0" sz="750" spc="-65">
                <a:latin typeface="Arial Unicode MS"/>
                <a:cs typeface="Arial Unicode MS"/>
              </a:rPr>
              <a:t>以市场定位为⽬目标，策划市场定位寻找⽅方案。会议讨论前每⼈人需根据《定位》⼀一书及其他⽅方</a:t>
            </a:r>
            <a:endParaRPr sz="750">
              <a:latin typeface="Arial Unicode MS"/>
              <a:cs typeface="Arial Unicode MS"/>
            </a:endParaRPr>
          </a:p>
          <a:p>
            <a:pPr algn="just" marL="12700" marR="59690">
              <a:lnSpc>
                <a:spcPct val="125299"/>
              </a:lnSpc>
            </a:pPr>
            <a:r>
              <a:rPr dirty="0" sz="750" spc="-70">
                <a:latin typeface="Arial Unicode MS"/>
                <a:cs typeface="Arial Unicode MS"/>
              </a:rPr>
              <a:t>⾯面的搜集准备来提交⼀一份策划案，包括未来五天的执⾏行行安排，包含但不不限于公司⽅方法论体会、聚焦 </a:t>
            </a:r>
            <a:r>
              <a:rPr dirty="0" sz="750" spc="0">
                <a:latin typeface="Arial Unicode MS"/>
                <a:cs typeface="Arial Unicode MS"/>
              </a:rPr>
              <a:t>访谈问题、产品模型、潜在客户画像、痛点分析、客户联系渠道、可能困难⽅方向以及解决建议等。 </a:t>
            </a:r>
            <a:r>
              <a:rPr dirty="0" sz="750" spc="-105">
                <a:latin typeface="Arial Unicode MS"/>
                <a:cs typeface="Arial Unicode MS"/>
              </a:rPr>
              <a:t>要求将策划案在会前当天中午⼗十⼆二点提交到项⽬目邮箱，会上每⼈人进⾏行行</a:t>
            </a:r>
            <a:r>
              <a:rPr dirty="0" sz="750" spc="5">
                <a:latin typeface="Arial"/>
                <a:cs typeface="Arial"/>
              </a:rPr>
              <a:t>15</a:t>
            </a:r>
            <a:r>
              <a:rPr dirty="0" sz="750" spc="-170">
                <a:latin typeface="Arial Unicode MS"/>
                <a:cs typeface="Arial Unicode MS"/>
              </a:rPr>
              <a:t>分钟展示。⽬目的：进⾏行行项⽬目</a:t>
            </a:r>
            <a:endParaRPr sz="750">
              <a:latin typeface="Arial Unicode MS"/>
              <a:cs typeface="Arial Unicode MS"/>
            </a:endParaRPr>
          </a:p>
          <a:p>
            <a:pPr marL="12700">
              <a:lnSpc>
                <a:spcPct val="100000"/>
              </a:lnSpc>
              <a:spcBef>
                <a:spcPts val="300"/>
              </a:spcBef>
            </a:pPr>
            <a:r>
              <a:rPr dirty="0" sz="750" spc="-85">
                <a:latin typeface="Arial Unicode MS"/>
                <a:cs typeface="Arial Unicode MS"/>
              </a:rPr>
              <a:t>感知，选择整体策划案执⾏行行的辅助者，负责执⾏行行和督导。</a:t>
            </a:r>
            <a:endParaRPr sz="750">
              <a:latin typeface="Arial Unicode MS"/>
              <a:cs typeface="Arial Unicode MS"/>
            </a:endParaRPr>
          </a:p>
          <a:p>
            <a:pPr marL="12700" marR="13970">
              <a:lnSpc>
                <a:spcPct val="125299"/>
              </a:lnSpc>
            </a:pPr>
            <a:r>
              <a:rPr dirty="0" sz="750" spc="0">
                <a:solidFill>
                  <a:srgbClr val="EE220C"/>
                </a:solidFill>
                <a:latin typeface="Arial"/>
                <a:cs typeface="Arial"/>
              </a:rPr>
              <a:t>Day2:</a:t>
            </a:r>
            <a:r>
              <a:rPr dirty="0" sz="750" spc="-90">
                <a:latin typeface="Arial Unicode MS"/>
                <a:cs typeface="Arial Unicode MS"/>
              </a:rPr>
              <a:t>以确定种⼦子客户访谈问题为⽬目标，策划聚焦问题⽅方案。要求：第⼀一，⾃自⼰己策划访谈问题⽅方案，  包括时⻓长以及产品模型、客户画像、痛点或其他注意问题。；第⼆二，按照⼩小步试错的⽅方式执⾏行行⽅方 </a:t>
            </a:r>
            <a:r>
              <a:rPr dirty="0" sz="750" spc="-85">
                <a:latin typeface="Arial Unicode MS"/>
                <a:cs typeface="Arial Unicode MS"/>
              </a:rPr>
              <a:t>案。要求试错样本不不低于⼗十⼈人，每⼈人⾄至少⼗十五分钟；第三，样本需要有地域、身份的不不同因素。第 </a:t>
            </a:r>
            <a:r>
              <a:rPr dirty="0" sz="750" spc="-30">
                <a:latin typeface="Arial Unicode MS"/>
                <a:cs typeface="Arial Unicode MS"/>
              </a:rPr>
              <a:t>四，将当天成果包括样本数据调查结果以及最终确定的访谈问题于当晚⼗十点之前提交⾄至项⽬目邮箱。</a:t>
            </a:r>
            <a:endParaRPr sz="750">
              <a:latin typeface="Arial Unicode MS"/>
              <a:cs typeface="Arial Unicode MS"/>
            </a:endParaRPr>
          </a:p>
          <a:p>
            <a:pPr marL="12700">
              <a:lnSpc>
                <a:spcPct val="100000"/>
              </a:lnSpc>
              <a:spcBef>
                <a:spcPts val="229"/>
              </a:spcBef>
            </a:pPr>
            <a:r>
              <a:rPr dirty="0" sz="750" spc="-80">
                <a:latin typeface="Arial Unicode MS"/>
                <a:cs typeface="Arial Unicode MS"/>
              </a:rPr>
              <a:t>⽬目的：将访谈问题精细合理理化，当天⼗十⼆二点之前会反馈给个⼈人最终策划案。</a:t>
            </a:r>
            <a:endParaRPr sz="750">
              <a:latin typeface="Arial Unicode MS"/>
              <a:cs typeface="Arial Unicode MS"/>
            </a:endParaRPr>
          </a:p>
          <a:p>
            <a:pPr marL="12700" marR="13970">
              <a:lnSpc>
                <a:spcPct val="125299"/>
              </a:lnSpc>
            </a:pPr>
            <a:r>
              <a:rPr dirty="0" sz="750" spc="0">
                <a:solidFill>
                  <a:srgbClr val="EE220C"/>
                </a:solidFill>
                <a:latin typeface="Arial"/>
                <a:cs typeface="Arial"/>
              </a:rPr>
              <a:t>Day3:</a:t>
            </a:r>
            <a:r>
              <a:rPr dirty="0" sz="750" spc="-75">
                <a:latin typeface="Arial Unicode MS"/>
                <a:cs typeface="Arial Unicode MS"/>
              </a:rPr>
              <a:t>执⾏行行种⼦子客户聚焦访谈最终⽅方案。要求：第⼀一，熟悉最终的反馈策划案，将不不懂的内容及时通 </a:t>
            </a:r>
            <a:r>
              <a:rPr dirty="0" sz="750" spc="-100">
                <a:latin typeface="Arial Unicode MS"/>
                <a:cs typeface="Arial Unicode MS"/>
              </a:rPr>
              <a:t>过邮件熟悉，⼗十点之后不不接受询问。第⼆二，晚上开会前寻找种⼦子客户并进⾏行行访谈，客户数量量不不低于</a:t>
            </a:r>
            <a:endParaRPr sz="750">
              <a:latin typeface="Arial Unicode MS"/>
              <a:cs typeface="Arial Unicode MS"/>
            </a:endParaRPr>
          </a:p>
          <a:p>
            <a:pPr algn="just" marL="12700" marR="30480">
              <a:lnSpc>
                <a:spcPct val="125299"/>
              </a:lnSpc>
            </a:pPr>
            <a:r>
              <a:rPr dirty="0" sz="750" spc="-145">
                <a:latin typeface="Arial Unicode MS"/>
                <a:cs typeface="Arial Unicode MS"/>
              </a:rPr>
              <a:t>⼆二⼗十⼈人，每⼈人不不低于⼗十五分钟访谈时间。此次种⼦子客户需特定包括（⾃自⼰己寻找）北北京⼤大学、清华⼤大 </a:t>
            </a:r>
            <a:r>
              <a:rPr dirty="0" sz="750" spc="-155">
                <a:latin typeface="Arial Unicode MS"/>
                <a:cs typeface="Arial Unicode MS"/>
              </a:rPr>
              <a:t>学、⼈人⺠民⼤大学、北北京师范⼤大学、传媒⼤大学、央美、北北交、北北科、⼥女女⼦子学院等⾼高校师⽣生和组织群体；  </a:t>
            </a:r>
            <a:r>
              <a:rPr dirty="0" sz="750" spc="-75">
                <a:latin typeface="Arial Unicode MS"/>
                <a:cs typeface="Arial Unicode MS"/>
              </a:rPr>
              <a:t>第三，和种⼦子客户（个⼈人消费者</a:t>
            </a:r>
            <a:r>
              <a:rPr dirty="0" sz="750" spc="10">
                <a:latin typeface="Arial"/>
                <a:cs typeface="Arial"/>
              </a:rPr>
              <a:t>C</a:t>
            </a:r>
            <a:r>
              <a:rPr dirty="0" sz="750" spc="25">
                <a:latin typeface="Arial Unicode MS"/>
                <a:cs typeface="Arial Unicode MS"/>
              </a:rPr>
              <a:t>端、公司</a:t>
            </a:r>
            <a:r>
              <a:rPr dirty="0" sz="750" spc="25">
                <a:latin typeface="Arial"/>
                <a:cs typeface="Arial"/>
              </a:rPr>
              <a:t>B</a:t>
            </a:r>
            <a:r>
              <a:rPr dirty="0" sz="750" spc="-10">
                <a:latin typeface="Arial Unicode MS"/>
                <a:cs typeface="Arial Unicode MS"/>
              </a:rPr>
              <a:t>端）签订合作意向书，不不低于五份合同。第三，会议前</a:t>
            </a:r>
            <a:endParaRPr sz="750">
              <a:latin typeface="Arial Unicode MS"/>
              <a:cs typeface="Arial Unicode MS"/>
            </a:endParaRPr>
          </a:p>
          <a:p>
            <a:pPr marL="12700" marR="70485">
              <a:lnSpc>
                <a:spcPct val="125299"/>
              </a:lnSpc>
              <a:spcBef>
                <a:spcPts val="70"/>
              </a:spcBef>
            </a:pPr>
            <a:r>
              <a:rPr dirty="0" sz="750" spc="-30">
                <a:latin typeface="Arial Unicode MS"/>
                <a:cs typeface="Arial Unicode MS"/>
              </a:rPr>
              <a:t>将访谈记录和合作意向书交⾄至办公室。第四，会议前形成⼀一份初版市场定位，内容包括但不不限于公 </a:t>
            </a:r>
            <a:r>
              <a:rPr dirty="0" sz="750" spc="-45">
                <a:latin typeface="Arial Unicode MS"/>
                <a:cs typeface="Arial Unicode MS"/>
              </a:rPr>
              <a:t>司价值观体会、访谈收获、遇到的困难、改正⽅方⾯面以及初步的产品模型、⽤用户画像勾勒勒、痛点并展 </a:t>
            </a:r>
            <a:r>
              <a:rPr dirty="0" sz="750" spc="-195">
                <a:latin typeface="Arial Unicode MS"/>
                <a:cs typeface="Arial Unicode MS"/>
              </a:rPr>
              <a:t>示第⼆二天⾏行行动⽅方案，第四，每⼈人会议进⾏行行</a:t>
            </a:r>
            <a:r>
              <a:rPr dirty="0" sz="750" spc="5">
                <a:latin typeface="Arial"/>
                <a:cs typeface="Arial"/>
              </a:rPr>
              <a:t>20</a:t>
            </a:r>
            <a:r>
              <a:rPr dirty="0" sz="750" spc="-160">
                <a:latin typeface="Arial Unicode MS"/>
                <a:cs typeface="Arial Unicode MS"/>
              </a:rPr>
              <a:t>分钟展示。⽬目的：⼩小兔快跑⽅方式进⾏行行快速试错进⾏行行改 </a:t>
            </a:r>
            <a:r>
              <a:rPr dirty="0" sz="750" spc="-90">
                <a:latin typeface="Arial Unicode MS"/>
                <a:cs typeface="Arial Unicode MS"/>
              </a:rPr>
              <a:t>正，并进⾏行行访谈问题策划案升级成第⼆二版</a:t>
            </a:r>
            <a:endParaRPr sz="750">
              <a:latin typeface="Arial Unicode MS"/>
              <a:cs typeface="Arial Unicode MS"/>
            </a:endParaRPr>
          </a:p>
          <a:p>
            <a:pPr marL="12700" marR="5080">
              <a:lnSpc>
                <a:spcPct val="125299"/>
              </a:lnSpc>
            </a:pPr>
            <a:r>
              <a:rPr dirty="0" sz="750" spc="0">
                <a:solidFill>
                  <a:srgbClr val="EE220C"/>
                </a:solidFill>
                <a:latin typeface="Arial"/>
                <a:cs typeface="Arial"/>
              </a:rPr>
              <a:t>Day4:</a:t>
            </a:r>
            <a:r>
              <a:rPr dirty="0" sz="750" spc="-114">
                <a:latin typeface="Arial Unicode MS"/>
                <a:cs typeface="Arial Unicode MS"/>
              </a:rPr>
              <a:t>执⾏行行第⼆二版问题策划案。要求：第⼀一，此次执⾏行行种⼦子客户对象需特定包括（⾃自⼰己想办法联系）  </a:t>
            </a:r>
            <a:r>
              <a:rPr dirty="0" sz="750" spc="-90">
                <a:latin typeface="Arial Unicode MS"/>
                <a:cs typeface="Arial Unicode MS"/>
              </a:rPr>
              <a:t>五道⼝口、中关村、望京、国贸、三⾥里里屯、</a:t>
            </a:r>
            <a:r>
              <a:rPr dirty="0" sz="750" spc="5">
                <a:latin typeface="Arial"/>
                <a:cs typeface="Arial"/>
              </a:rPr>
              <a:t>798</a:t>
            </a:r>
            <a:r>
              <a:rPr dirty="0" sz="750" spc="-130">
                <a:latin typeface="Arial Unicode MS"/>
                <a:cs typeface="Arial Unicode MS"/>
              </a:rPr>
              <a:t>、太阳宫等商圈⾏行行⼈人、组织；第⼆二，种⼦子客户访谈时⻓长</a:t>
            </a:r>
            <a:endParaRPr sz="750">
              <a:latin typeface="Arial Unicode MS"/>
              <a:cs typeface="Arial Unicode MS"/>
            </a:endParaRPr>
          </a:p>
          <a:p>
            <a:pPr marL="12700" marR="59690">
              <a:lnSpc>
                <a:spcPct val="125299"/>
              </a:lnSpc>
              <a:spcBef>
                <a:spcPts val="70"/>
              </a:spcBef>
            </a:pPr>
            <a:r>
              <a:rPr dirty="0" sz="750" spc="-140">
                <a:latin typeface="Arial Unicode MS"/>
                <a:cs typeface="Arial Unicode MS"/>
              </a:rPr>
              <a:t>不不能低于⼗十五分钟，数量量不不可少于</a:t>
            </a:r>
            <a:r>
              <a:rPr dirty="0" sz="750" spc="5">
                <a:latin typeface="Arial"/>
                <a:cs typeface="Arial"/>
              </a:rPr>
              <a:t>25</a:t>
            </a:r>
            <a:r>
              <a:rPr dirty="0" sz="750" spc="-75">
                <a:latin typeface="Arial Unicode MS"/>
                <a:cs typeface="Arial Unicode MS"/>
              </a:rPr>
              <a:t>⼈人。第三，和种⼦子客户签订意向合作书，不不可低于⼗十份合同。 </a:t>
            </a:r>
            <a:r>
              <a:rPr dirty="0" sz="750" spc="-60">
                <a:latin typeface="Arial Unicode MS"/>
                <a:cs typeface="Arial Unicode MS"/>
              </a:rPr>
              <a:t>第四，当晚⼗十⼀一点之前将访谈记录整理理后发送⾄至项⽬目邮箱，需介绍访谈成功或者失败总结、产品模 </a:t>
            </a:r>
            <a:r>
              <a:rPr dirty="0" sz="750" spc="-70">
                <a:latin typeface="Arial Unicode MS"/>
                <a:cs typeface="Arial Unicode MS"/>
              </a:rPr>
              <a:t>型⽅方案、⽤用户画像的升级版思考以及访谈体验和第⼆二天的执⾏行行难点。第五，将意向合同书送⾄至办公 </a:t>
            </a:r>
            <a:r>
              <a:rPr dirty="0" sz="750" spc="-100">
                <a:latin typeface="Arial Unicode MS"/>
                <a:cs typeface="Arial Unicode MS"/>
              </a:rPr>
              <a:t>室。⽬目的：进⾏行行第⼆二轮市场定位试⽔水，为下⼀一周的产品的前后端设计作准备。当天晚上⼗十⼆二点之 </a:t>
            </a:r>
            <a:r>
              <a:rPr dirty="0" sz="750" spc="-70">
                <a:latin typeface="Arial Unicode MS"/>
                <a:cs typeface="Arial Unicode MS"/>
              </a:rPr>
              <a:t>前，项⽬目组会将次⽇日执⾏行行中的特别注意事项反馈给个⼈人，问题策划案升级为第三版</a:t>
            </a:r>
            <a:endParaRPr sz="750">
              <a:latin typeface="Arial Unicode MS"/>
              <a:cs typeface="Arial Unicode MS"/>
            </a:endParaRPr>
          </a:p>
          <a:p>
            <a:pPr marL="12700">
              <a:lnSpc>
                <a:spcPct val="100000"/>
              </a:lnSpc>
              <a:spcBef>
                <a:spcPts val="225"/>
              </a:spcBef>
            </a:pPr>
            <a:r>
              <a:rPr dirty="0" sz="750" spc="0">
                <a:solidFill>
                  <a:srgbClr val="EE220C"/>
                </a:solidFill>
                <a:latin typeface="Arial"/>
                <a:cs typeface="Arial"/>
              </a:rPr>
              <a:t>Day5:</a:t>
            </a:r>
            <a:r>
              <a:rPr dirty="0" sz="750" spc="-105">
                <a:latin typeface="Arial Unicode MS"/>
                <a:cs typeface="Arial Unicode MS"/>
              </a:rPr>
              <a:t>执⾏行行第三版问题策划案。要求：第⼀一，此次种⼦子客户执⾏行行对象需特定包括（⾃自⼰己联系）投资</a:t>
            </a:r>
            <a:endParaRPr sz="750">
              <a:latin typeface="Arial Unicode MS"/>
              <a:cs typeface="Arial Unicode MS"/>
            </a:endParaRPr>
          </a:p>
          <a:p>
            <a:pPr marL="12700" marR="19685">
              <a:lnSpc>
                <a:spcPct val="125299"/>
              </a:lnSpc>
              <a:spcBef>
                <a:spcPts val="5"/>
              </a:spcBef>
            </a:pPr>
            <a:r>
              <a:rPr dirty="0" sz="750" spc="-45">
                <a:latin typeface="Arial Unicode MS"/>
                <a:cs typeface="Arial Unicode MS"/>
              </a:rPr>
              <a:t>⼈人、投资机构、咨询机构、餐饮企业家、房地产公司、哲学从业者、⽂文创企业家；第⼆二，种⼦子客户 </a:t>
            </a:r>
            <a:r>
              <a:rPr dirty="0" sz="750" spc="-130">
                <a:latin typeface="Arial Unicode MS"/>
                <a:cs typeface="Arial Unicode MS"/>
              </a:rPr>
              <a:t>访谈时间不不可少于⼆二⼗十分钟，客户数量量不不低于</a:t>
            </a:r>
            <a:r>
              <a:rPr dirty="0" sz="750" spc="5">
                <a:latin typeface="Arial"/>
                <a:cs typeface="Arial"/>
              </a:rPr>
              <a:t>15</a:t>
            </a:r>
            <a:r>
              <a:rPr dirty="0" sz="750" spc="-95">
                <a:latin typeface="Arial Unicode MS"/>
                <a:cs typeface="Arial Unicode MS"/>
              </a:rPr>
              <a:t>⼈人。第三，和种⼦子客户（</a:t>
            </a:r>
            <a:r>
              <a:rPr dirty="0" sz="750" spc="25">
                <a:latin typeface="Arial"/>
                <a:cs typeface="Arial"/>
              </a:rPr>
              <a:t>B</a:t>
            </a:r>
            <a:r>
              <a:rPr dirty="0" sz="750" spc="25">
                <a:latin typeface="Arial Unicode MS"/>
                <a:cs typeface="Arial Unicode MS"/>
              </a:rPr>
              <a:t>端、</a:t>
            </a:r>
            <a:r>
              <a:rPr dirty="0" sz="750" spc="10">
                <a:latin typeface="Arial"/>
                <a:cs typeface="Arial"/>
              </a:rPr>
              <a:t>C</a:t>
            </a:r>
            <a:r>
              <a:rPr dirty="0" sz="750" spc="15">
                <a:latin typeface="Arial Unicode MS"/>
                <a:cs typeface="Arial Unicode MS"/>
              </a:rPr>
              <a:t>端）签订意向合作 </a:t>
            </a:r>
            <a:r>
              <a:rPr dirty="0" sz="750" spc="-60">
                <a:latin typeface="Arial Unicode MS"/>
                <a:cs typeface="Arial Unicode MS"/>
              </a:rPr>
              <a:t>合同书，不不可少于⼗十份合同；第四，会议前将意向合同提交⾄至办公室。第五，会前形成⼀一份第⼆二版 </a:t>
            </a:r>
            <a:r>
              <a:rPr dirty="0" sz="750" spc="-10">
                <a:latin typeface="Arial Unicode MS"/>
                <a:cs typeface="Arial Unicode MS"/>
              </a:rPr>
              <a:t>市场定位报告，包括但不不限于公司使命体会、产品服务模型、⽤用户画像特点刻画、市场规模预估、 </a:t>
            </a:r>
            <a:r>
              <a:rPr dirty="0" sz="750" spc="-30">
                <a:latin typeface="Arial Unicode MS"/>
                <a:cs typeface="Arial Unicode MS"/>
              </a:rPr>
              <a:t>可能遇到的实际困难以及解决⽅方案、访谈经验分享以及未来展望，并提交⾄至项⽬目邮箱。第六，会议 </a:t>
            </a:r>
            <a:r>
              <a:rPr dirty="0" sz="750" spc="-260">
                <a:latin typeface="Arial Unicode MS"/>
                <a:cs typeface="Arial Unicode MS"/>
              </a:rPr>
              <a:t>每⼈人进⾏行行不不超过</a:t>
            </a:r>
            <a:r>
              <a:rPr dirty="0" sz="750" spc="5">
                <a:latin typeface="Arial"/>
                <a:cs typeface="Arial"/>
              </a:rPr>
              <a:t>20</a:t>
            </a:r>
            <a:r>
              <a:rPr dirty="0" sz="750" spc="-20">
                <a:latin typeface="Arial Unicode MS"/>
                <a:cs typeface="Arial Unicode MS"/>
              </a:rPr>
              <a:t>分钟展示。⽬目的：形成较为精确的市场定位、产品功能服务⼤大致模型、寻找较为</a:t>
            </a:r>
            <a:endParaRPr sz="750">
              <a:latin typeface="Arial Unicode MS"/>
              <a:cs typeface="Arial Unicode MS"/>
            </a:endParaRPr>
          </a:p>
          <a:p>
            <a:pPr marL="12700" marR="70485">
              <a:lnSpc>
                <a:spcPct val="125299"/>
              </a:lnSpc>
              <a:spcBef>
                <a:spcPts val="70"/>
              </a:spcBef>
            </a:pPr>
            <a:r>
              <a:rPr dirty="0" sz="750" spc="-70">
                <a:latin typeface="Arial Unicode MS"/>
                <a:cs typeface="Arial Unicode MS"/>
              </a:rPr>
              <a:t>准确的市场标杆、发现产品制作的难点和解决思路路，并进⾏行行⼩小步试错，补充问题策划案不不⾜足升级为 </a:t>
            </a:r>
            <a:r>
              <a:rPr dirty="0" sz="750" spc="25">
                <a:latin typeface="Arial Unicode MS"/>
                <a:cs typeface="Arial Unicode MS"/>
              </a:rPr>
              <a:t>第四版。</a:t>
            </a:r>
            <a:endParaRPr sz="750">
              <a:latin typeface="Arial Unicode MS"/>
              <a:cs typeface="Arial Unicode MS"/>
            </a:endParaRPr>
          </a:p>
          <a:p>
            <a:pPr marL="12700" marR="8255">
              <a:lnSpc>
                <a:spcPct val="125299"/>
              </a:lnSpc>
            </a:pPr>
            <a:r>
              <a:rPr dirty="0" sz="750" spc="0">
                <a:solidFill>
                  <a:srgbClr val="EE220C"/>
                </a:solidFill>
                <a:latin typeface="Arial"/>
                <a:cs typeface="Arial"/>
              </a:rPr>
              <a:t>Day6:</a:t>
            </a:r>
            <a:r>
              <a:rPr dirty="0" sz="750" spc="-95">
                <a:latin typeface="Arial Unicode MS"/>
                <a:cs typeface="Arial Unicode MS"/>
              </a:rPr>
              <a:t>执⾏行行第四版问题策划案。要求：第⼀一，此次种⼦子客户执⾏行行对象需特定包括（可远程操作）北北 </a:t>
            </a:r>
            <a:r>
              <a:rPr dirty="0" sz="750" spc="-60">
                <a:latin typeface="Arial Unicode MS"/>
                <a:cs typeface="Arial Unicode MS"/>
              </a:rPr>
              <a:t>京、上海海、⼴广州、成都、深圳、杭州、天津、济南城市群体。第⼆二，种⼦子客户访谈时间不不可少于</a:t>
            </a:r>
            <a:r>
              <a:rPr dirty="0" sz="750" spc="5">
                <a:latin typeface="Arial"/>
                <a:cs typeface="Arial"/>
              </a:rPr>
              <a:t>15  </a:t>
            </a:r>
            <a:r>
              <a:rPr dirty="0" sz="750" spc="-105">
                <a:latin typeface="Arial Unicode MS"/>
                <a:cs typeface="Arial Unicode MS"/>
              </a:rPr>
              <a:t>分钟，客户数量量不不低于</a:t>
            </a:r>
            <a:r>
              <a:rPr dirty="0" sz="750" spc="5">
                <a:latin typeface="Arial"/>
                <a:cs typeface="Arial"/>
              </a:rPr>
              <a:t>25</a:t>
            </a:r>
            <a:r>
              <a:rPr dirty="0" sz="750" spc="-95">
                <a:latin typeface="Arial Unicode MS"/>
                <a:cs typeface="Arial Unicode MS"/>
              </a:rPr>
              <a:t>⼈人。第三，和种⼦子客户</a:t>
            </a:r>
            <a:r>
              <a:rPr dirty="0" sz="750" spc="-35">
                <a:latin typeface="Arial Unicode MS"/>
                <a:cs typeface="Arial Unicode MS"/>
              </a:rPr>
              <a:t>（</a:t>
            </a:r>
            <a:r>
              <a:rPr dirty="0" sz="750" spc="-35">
                <a:latin typeface="Arial"/>
                <a:cs typeface="Arial"/>
              </a:rPr>
              <a:t>B</a:t>
            </a:r>
            <a:r>
              <a:rPr dirty="0" sz="750" spc="25">
                <a:latin typeface="Arial Unicode MS"/>
                <a:cs typeface="Arial Unicode MS"/>
              </a:rPr>
              <a:t>端、</a:t>
            </a:r>
            <a:r>
              <a:rPr dirty="0" sz="750" spc="10">
                <a:latin typeface="Arial"/>
                <a:cs typeface="Arial"/>
              </a:rPr>
              <a:t>C</a:t>
            </a:r>
            <a:r>
              <a:rPr dirty="0" sz="750" spc="-30">
                <a:latin typeface="Arial Unicode MS"/>
                <a:cs typeface="Arial Unicode MS"/>
              </a:rPr>
              <a:t>端）签订意向合作书，不不可少于</a:t>
            </a:r>
            <a:r>
              <a:rPr dirty="0" sz="750" spc="5">
                <a:latin typeface="Arial"/>
                <a:cs typeface="Arial"/>
              </a:rPr>
              <a:t>15</a:t>
            </a:r>
            <a:r>
              <a:rPr dirty="0" sz="750" spc="25">
                <a:latin typeface="Arial Unicode MS"/>
                <a:cs typeface="Arial Unicode MS"/>
              </a:rPr>
              <a:t>份。第</a:t>
            </a:r>
            <a:endParaRPr sz="750">
              <a:latin typeface="Arial Unicode MS"/>
              <a:cs typeface="Arial Unicode MS"/>
            </a:endParaRPr>
          </a:p>
          <a:p>
            <a:pPr marL="12700" marR="70485">
              <a:lnSpc>
                <a:spcPct val="125299"/>
              </a:lnSpc>
              <a:spcBef>
                <a:spcPts val="70"/>
              </a:spcBef>
            </a:pPr>
            <a:r>
              <a:rPr dirty="0" sz="750" spc="-85">
                <a:latin typeface="Arial Unicode MS"/>
                <a:cs typeface="Arial Unicode MS"/>
              </a:rPr>
              <a:t>四，对餐饮市场进⾏行行⾏行行业分析，搜集⾏行行业研究报告⽂文章，包括品类分析、渠道分析、市场分析、标 </a:t>
            </a:r>
            <a:r>
              <a:rPr dirty="0" sz="750" spc="-125">
                <a:latin typeface="Arial Unicode MS"/>
                <a:cs typeface="Arial Unicode MS"/>
              </a:rPr>
              <a:t>杆研究等不不少于⼗十份有⼲干货价值量量⾼高的内容打包提交⾄至项⽬目邮箱。第五，将⾏行行业研究⽂文章体会和当</a:t>
            </a:r>
            <a:endParaRPr sz="750">
              <a:latin typeface="Arial Unicode MS"/>
              <a:cs typeface="Arial Unicode MS"/>
            </a:endParaRPr>
          </a:p>
          <a:p>
            <a:pPr marL="12700">
              <a:lnSpc>
                <a:spcPct val="100000"/>
              </a:lnSpc>
              <a:spcBef>
                <a:spcPts val="225"/>
              </a:spcBef>
            </a:pPr>
            <a:r>
              <a:rPr dirty="0" sz="750" spc="-60">
                <a:latin typeface="Arial Unicode MS"/>
                <a:cs typeface="Arial Unicode MS"/>
              </a:rPr>
              <a:t>⽇日的访谈记录发送⾄至项⽬目邮箱，还需包括更更为清晰的细分⽤用户画像分析、产品前后端模型、清楚明</a:t>
            </a:r>
            <a:endParaRPr sz="750">
              <a:latin typeface="Arial Unicode MS"/>
              <a:cs typeface="Arial Unicode MS"/>
            </a:endParaRPr>
          </a:p>
          <a:p>
            <a:pPr marL="12700">
              <a:lnSpc>
                <a:spcPct val="100000"/>
              </a:lnSpc>
              <a:spcBef>
                <a:spcPts val="229"/>
              </a:spcBef>
            </a:pPr>
            <a:r>
              <a:rPr dirty="0" sz="750" spc="-120">
                <a:latin typeface="Arial Unicode MS"/>
                <a:cs typeface="Arial Unicode MS"/>
              </a:rPr>
              <a:t>⽩白的社会、⽤用户痛点分析和有理理有⼒力力的价值定位。</a:t>
            </a:r>
            <a:endParaRPr sz="750">
              <a:latin typeface="Arial Unicode MS"/>
              <a:cs typeface="Arial Unicode MS"/>
            </a:endParaRPr>
          </a:p>
          <a:p>
            <a:pPr marL="12700" marR="13970">
              <a:lnSpc>
                <a:spcPct val="125299"/>
              </a:lnSpc>
            </a:pPr>
            <a:r>
              <a:rPr dirty="0" sz="750" spc="0">
                <a:solidFill>
                  <a:srgbClr val="EE220C"/>
                </a:solidFill>
                <a:latin typeface="Arial"/>
                <a:cs typeface="Arial"/>
              </a:rPr>
              <a:t>Day7:</a:t>
            </a:r>
            <a:r>
              <a:rPr dirty="0" sz="750" spc="-114">
                <a:latin typeface="Arial Unicode MS"/>
                <a:cs typeface="Arial Unicode MS"/>
              </a:rPr>
              <a:t>寻找投资⼈人和投资机构。要求：第⼀一，每⼈人需⻅见投资⼈人或投资机构（⾃自⼰己寻找）不不少于⼗十家； </a:t>
            </a:r>
            <a:r>
              <a:rPr dirty="0" sz="750" spc="-60">
                <a:latin typeface="Arial Unicode MS"/>
                <a:cs typeface="Arial Unicode MS"/>
              </a:rPr>
              <a:t>第⼆二，与投资⼈人、投资机构保持⻓长久友好关系；第三，听取投资⼈人、投资机构项⽬目建议和期待；第</a:t>
            </a:r>
            <a:endParaRPr sz="750">
              <a:latin typeface="Arial Unicode MS"/>
              <a:cs typeface="Arial Unicode M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idx="7" sz="quarter"/>
          </p:nvPr>
        </p:nvSpPr>
        <p:spPr>
          <a:prstGeom prst="rect"/>
        </p:spPr>
        <p:txBody>
          <a:bodyPr wrap="square" lIns="0" tIns="0" rIns="0" bIns="0" rtlCol="0" vert="horz">
            <a:spAutoFit/>
          </a:bodyPr>
          <a:lstStyle/>
          <a:p>
            <a:pPr marL="25400">
              <a:lnSpc>
                <a:spcPts val="1370"/>
              </a:lnSpc>
            </a:pPr>
            <a:r>
              <a:rPr dirty="0"/>
              <a:t>19</a:t>
            </a:r>
          </a:p>
        </p:txBody>
      </p:sp>
      <p:sp>
        <p:nvSpPr>
          <p:cNvPr id="2" name="object 2"/>
          <p:cNvSpPr txBox="1"/>
          <p:nvPr/>
        </p:nvSpPr>
        <p:spPr>
          <a:xfrm>
            <a:off x="497504" y="492274"/>
            <a:ext cx="4270375" cy="1171575"/>
          </a:xfrm>
          <a:prstGeom prst="rect">
            <a:avLst/>
          </a:prstGeom>
        </p:spPr>
        <p:txBody>
          <a:bodyPr wrap="square" lIns="0" tIns="12065" rIns="0" bIns="0" rtlCol="0" vert="horz">
            <a:spAutoFit/>
          </a:bodyPr>
          <a:lstStyle/>
          <a:p>
            <a:pPr algn="just" marL="12700" marR="5080">
              <a:lnSpc>
                <a:spcPct val="125299"/>
              </a:lnSpc>
              <a:spcBef>
                <a:spcPts val="95"/>
              </a:spcBef>
            </a:pPr>
            <a:r>
              <a:rPr dirty="0" sz="750" spc="-45">
                <a:latin typeface="Arial Unicode MS"/>
                <a:cs typeface="Arial Unicode MS"/>
              </a:rPr>
              <a:t>四，要求⾄至少两家投资⼈人或者投资机构签订投资意向我⽅方出的合同书，并在开会前提交⾄至办公室；  </a:t>
            </a:r>
            <a:r>
              <a:rPr dirty="0" sz="750" spc="-10">
                <a:latin typeface="Arial Unicode MS"/>
                <a:cs typeface="Arial Unicode MS"/>
              </a:rPr>
              <a:t>第五，会议前将与投资机构谈判的过程经验汇总成报告提交⾄至项⽬目邮箱；第六，会议前从哲学公司 </a:t>
            </a:r>
            <a:r>
              <a:rPr dirty="0" sz="750" spc="-45">
                <a:latin typeface="Arial Unicode MS"/>
                <a:cs typeface="Arial Unicode MS"/>
              </a:rPr>
              <a:t>的使命、价值观、⽅方法论出发谈作为公司⼀一员在与市场、投资、公关活动或者社会、同⾏行行、市场、 </a:t>
            </a:r>
            <a:r>
              <a:rPr dirty="0" sz="750" spc="-70">
                <a:latin typeface="Arial Unicode MS"/>
                <a:cs typeface="Arial Unicode MS"/>
              </a:rPr>
              <a:t>客户群的纪律律和定位思考形成⼀一篇⽂文章提交⾄至项⽬目邮箱；第七，会议前形成⼀一份最终版本的市场定 </a:t>
            </a:r>
            <a:r>
              <a:rPr dirty="0" sz="750" spc="-100">
                <a:latin typeface="Arial Unicode MS"/>
                <a:cs typeface="Arial Unicode MS"/>
              </a:rPr>
              <a:t>位报告，内容需有⾏行行研⽀支撑和更更⼴广泛的种⼦子客户聚焦访谈以及投资⻆角度来展示，包括但不不限于商圈 </a:t>
            </a:r>
            <a:r>
              <a:rPr dirty="0" sz="750" spc="-60">
                <a:latin typeface="Arial Unicode MS"/>
                <a:cs typeface="Arial Unicode MS"/>
              </a:rPr>
              <a:t>的影响、位置空间影响、消费者结构、交通等⽅方⾯面。第⼋八，会议时每⼈人展示其过程经验、纪律律、和 </a:t>
            </a:r>
            <a:r>
              <a:rPr dirty="0" sz="750" spc="-35">
                <a:latin typeface="Arial Unicode MS"/>
                <a:cs typeface="Arial Unicode MS"/>
              </a:rPr>
              <a:t>最终版的市场定位报告以及产品模型和⾃自我介绍。不不超过</a:t>
            </a:r>
            <a:r>
              <a:rPr dirty="0" sz="750" spc="5">
                <a:latin typeface="Arial"/>
                <a:cs typeface="Arial"/>
              </a:rPr>
              <a:t>25</a:t>
            </a:r>
            <a:r>
              <a:rPr dirty="0" sz="750" spc="-60">
                <a:latin typeface="Arial Unicode MS"/>
                <a:cs typeface="Arial Unicode MS"/>
              </a:rPr>
              <a:t>分钟。⽬目的：确定要攻打的⼭山头和哲学 </a:t>
            </a:r>
            <a:r>
              <a:rPr dirty="0" sz="750" spc="-90">
                <a:latin typeface="Arial Unicode MS"/>
                <a:cs typeface="Arial Unicode MS"/>
              </a:rPr>
              <a:t>餐厅第⼀一次考察通过的⼈人。</a:t>
            </a:r>
            <a:r>
              <a:rPr dirty="0" sz="750" spc="25">
                <a:solidFill>
                  <a:srgbClr val="EE220C"/>
                </a:solidFill>
                <a:latin typeface="Arial"/>
                <a:cs typeface="Arial"/>
              </a:rPr>
              <a:t>——</a:t>
            </a:r>
            <a:r>
              <a:rPr dirty="0" sz="750" spc="-20">
                <a:solidFill>
                  <a:srgbClr val="EE220C"/>
                </a:solidFill>
                <a:latin typeface="Arial Unicode MS"/>
                <a:cs typeface="Arial Unicode MS"/>
              </a:rPr>
              <a:t>总之，⾮非常严格。永阔，凌晨三点半</a:t>
            </a:r>
            <a:r>
              <a:rPr dirty="0" sz="750" spc="0">
                <a:solidFill>
                  <a:srgbClr val="EE220C"/>
                </a:solidFill>
                <a:latin typeface="Arial Unicode MS"/>
                <a:cs typeface="Arial Unicode MS"/>
              </a:rPr>
              <a:t>，</a:t>
            </a:r>
            <a:r>
              <a:rPr dirty="0" sz="750" spc="0">
                <a:solidFill>
                  <a:srgbClr val="EE220C"/>
                </a:solidFill>
                <a:latin typeface="Arial"/>
                <a:cs typeface="Arial"/>
              </a:rPr>
              <a:t>2019</a:t>
            </a:r>
            <a:r>
              <a:rPr dirty="0" sz="750" spc="-365">
                <a:solidFill>
                  <a:srgbClr val="EE220C"/>
                </a:solidFill>
                <a:latin typeface="Arial Unicode MS"/>
                <a:cs typeface="Arial Unicode MS"/>
              </a:rPr>
              <a:t>年年</a:t>
            </a:r>
            <a:r>
              <a:rPr dirty="0" sz="750" spc="5">
                <a:solidFill>
                  <a:srgbClr val="EE220C"/>
                </a:solidFill>
                <a:latin typeface="Arial"/>
                <a:cs typeface="Arial"/>
              </a:rPr>
              <a:t>7</a:t>
            </a:r>
            <a:r>
              <a:rPr dirty="0" sz="750" spc="-365">
                <a:solidFill>
                  <a:srgbClr val="EE220C"/>
                </a:solidFill>
                <a:latin typeface="Arial Unicode MS"/>
                <a:cs typeface="Arial Unicode MS"/>
              </a:rPr>
              <a:t>⽉月</a:t>
            </a:r>
            <a:r>
              <a:rPr dirty="0" sz="750" spc="5">
                <a:solidFill>
                  <a:srgbClr val="EE220C"/>
                </a:solidFill>
                <a:latin typeface="Arial"/>
                <a:cs typeface="Arial"/>
              </a:rPr>
              <a:t>23</a:t>
            </a:r>
            <a:r>
              <a:rPr dirty="0" sz="750" spc="-105">
                <a:solidFill>
                  <a:srgbClr val="EE220C"/>
                </a:solidFill>
                <a:latin typeface="Arial Unicode MS"/>
                <a:cs typeface="Arial Unicode MS"/>
              </a:rPr>
              <a:t>⽇日，于霸蛮</a:t>
            </a:r>
            <a:endParaRPr sz="750">
              <a:latin typeface="Arial Unicode MS"/>
              <a:cs typeface="Arial Unicode M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922701" y="0"/>
            <a:ext cx="2405380" cy="7560309"/>
          </a:xfrm>
          <a:custGeom>
            <a:avLst/>
            <a:gdLst/>
            <a:ahLst/>
            <a:cxnLst/>
            <a:rect l="l" t="t" r="r" b="b"/>
            <a:pathLst>
              <a:path w="2405379" h="7560309">
                <a:moveTo>
                  <a:pt x="0" y="7559992"/>
                </a:moveTo>
                <a:lnTo>
                  <a:pt x="2405278" y="7559992"/>
                </a:lnTo>
                <a:lnTo>
                  <a:pt x="2405278" y="0"/>
                </a:lnTo>
                <a:lnTo>
                  <a:pt x="0" y="0"/>
                </a:lnTo>
                <a:lnTo>
                  <a:pt x="0" y="7559992"/>
                </a:lnTo>
                <a:close/>
              </a:path>
            </a:pathLst>
          </a:custGeom>
          <a:solidFill>
            <a:srgbClr val="FF0000"/>
          </a:solidFill>
        </p:spPr>
        <p:txBody>
          <a:bodyPr wrap="square" lIns="0" tIns="0" rIns="0" bIns="0" rtlCol="0"/>
          <a:lstStyle/>
          <a:p/>
        </p:txBody>
      </p:sp>
      <p:sp>
        <p:nvSpPr>
          <p:cNvPr id="3" name="object 3"/>
          <p:cNvSpPr/>
          <p:nvPr/>
        </p:nvSpPr>
        <p:spPr>
          <a:xfrm>
            <a:off x="2922714" y="0"/>
            <a:ext cx="2405380" cy="7560309"/>
          </a:xfrm>
          <a:custGeom>
            <a:avLst/>
            <a:gdLst/>
            <a:ahLst/>
            <a:cxnLst/>
            <a:rect l="l" t="t" r="r" b="b"/>
            <a:pathLst>
              <a:path w="2405379" h="7560309">
                <a:moveTo>
                  <a:pt x="0" y="7559992"/>
                </a:moveTo>
                <a:lnTo>
                  <a:pt x="2405291" y="7559992"/>
                </a:lnTo>
                <a:lnTo>
                  <a:pt x="2405291" y="0"/>
                </a:lnTo>
                <a:lnTo>
                  <a:pt x="0" y="0"/>
                </a:lnTo>
                <a:lnTo>
                  <a:pt x="0" y="7559992"/>
                </a:lnTo>
                <a:close/>
              </a:path>
            </a:pathLst>
          </a:custGeom>
          <a:ln w="12700">
            <a:solidFill>
              <a:srgbClr val="000000"/>
            </a:solidFill>
          </a:ln>
        </p:spPr>
        <p:txBody>
          <a:bodyPr wrap="square" lIns="0" tIns="0" rIns="0" bIns="0" rtlCol="0"/>
          <a:lstStyle/>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332451" y="2021144"/>
            <a:ext cx="669925" cy="412115"/>
          </a:xfrm>
          <a:prstGeom prst="rect">
            <a:avLst/>
          </a:prstGeom>
        </p:spPr>
        <p:txBody>
          <a:bodyPr wrap="square" lIns="0" tIns="17145" rIns="0" bIns="0" rtlCol="0" vert="horz">
            <a:spAutoFit/>
          </a:bodyPr>
          <a:lstStyle/>
          <a:p>
            <a:pPr marL="12700">
              <a:lnSpc>
                <a:spcPct val="100000"/>
              </a:lnSpc>
              <a:spcBef>
                <a:spcPts val="135"/>
              </a:spcBef>
            </a:pPr>
            <a:r>
              <a:rPr dirty="0" sz="2500" spc="30">
                <a:latin typeface="黑体"/>
                <a:cs typeface="黑体"/>
              </a:rPr>
              <a:t>目录</a:t>
            </a:r>
            <a:endParaRPr sz="2500">
              <a:latin typeface="黑体"/>
              <a:cs typeface="黑体"/>
            </a:endParaRPr>
          </a:p>
        </p:txBody>
      </p:sp>
      <p:sp>
        <p:nvSpPr>
          <p:cNvPr id="3" name="object 3"/>
          <p:cNvSpPr txBox="1"/>
          <p:nvPr/>
        </p:nvSpPr>
        <p:spPr>
          <a:xfrm>
            <a:off x="497504" y="3220572"/>
            <a:ext cx="4232910" cy="1570355"/>
          </a:xfrm>
          <a:prstGeom prst="rect">
            <a:avLst/>
          </a:prstGeom>
        </p:spPr>
        <p:txBody>
          <a:bodyPr wrap="square" lIns="0" tIns="14604" rIns="0" bIns="0" rtlCol="0" vert="horz">
            <a:spAutoFit/>
          </a:bodyPr>
          <a:lstStyle/>
          <a:p>
            <a:pPr marL="12700">
              <a:lnSpc>
                <a:spcPct val="100000"/>
              </a:lnSpc>
              <a:spcBef>
                <a:spcPts val="114"/>
              </a:spcBef>
            </a:pPr>
            <a:r>
              <a:rPr dirty="0" sz="1250" spc="-215">
                <a:latin typeface="Arial Unicode MS"/>
                <a:cs typeface="Arial Unicode MS"/>
              </a:rPr>
              <a:t>我⾮非常不不愿意搞事情</a:t>
            </a:r>
            <a:r>
              <a:rPr dirty="0" sz="1250" spc="10">
                <a:latin typeface="Arial"/>
                <a:cs typeface="Arial"/>
              </a:rPr>
              <a:t>——</a:t>
            </a:r>
            <a:r>
              <a:rPr dirty="0" sz="1250" spc="-140">
                <a:latin typeface="Arial Unicode MS"/>
                <a:cs typeface="Arial Unicode MS"/>
              </a:rPr>
              <a:t>但已经上了了贼船</a:t>
            </a:r>
            <a:r>
              <a:rPr dirty="0" sz="1250" spc="10">
                <a:latin typeface="Arial"/>
                <a:cs typeface="Arial"/>
              </a:rPr>
              <a:t>———————1</a:t>
            </a:r>
            <a:endParaRPr sz="1250">
              <a:latin typeface="Arial"/>
              <a:cs typeface="Arial"/>
            </a:endParaRPr>
          </a:p>
          <a:p>
            <a:pPr>
              <a:lnSpc>
                <a:spcPct val="100000"/>
              </a:lnSpc>
              <a:spcBef>
                <a:spcPts val="15"/>
              </a:spcBef>
            </a:pPr>
            <a:endParaRPr sz="1750">
              <a:latin typeface="Times New Roman"/>
              <a:cs typeface="Times New Roman"/>
            </a:endParaRPr>
          </a:p>
          <a:p>
            <a:pPr marL="12700">
              <a:lnSpc>
                <a:spcPct val="100000"/>
              </a:lnSpc>
            </a:pPr>
            <a:r>
              <a:rPr dirty="0" sz="1250" spc="-155">
                <a:latin typeface="Arial Unicode MS"/>
                <a:cs typeface="Arial Unicode MS"/>
              </a:rPr>
              <a:t>海海德格尔餐厅：从使命到⻛风格</a:t>
            </a:r>
            <a:endParaRPr sz="1250">
              <a:latin typeface="Arial Unicode MS"/>
              <a:cs typeface="Arial Unicode MS"/>
            </a:endParaRPr>
          </a:p>
          <a:p>
            <a:pPr>
              <a:lnSpc>
                <a:spcPct val="100000"/>
              </a:lnSpc>
              <a:spcBef>
                <a:spcPts val="10"/>
              </a:spcBef>
            </a:pPr>
            <a:endParaRPr sz="1750">
              <a:latin typeface="Times New Roman"/>
              <a:cs typeface="Times New Roman"/>
            </a:endParaRPr>
          </a:p>
          <a:p>
            <a:pPr marL="236220">
              <a:lnSpc>
                <a:spcPct val="100000"/>
              </a:lnSpc>
            </a:pPr>
            <a:r>
              <a:rPr dirty="0" sz="1250" spc="10">
                <a:latin typeface="Arial"/>
                <a:cs typeface="Arial"/>
              </a:rPr>
              <a:t>——</a:t>
            </a:r>
            <a:r>
              <a:rPr dirty="0" sz="1250" spc="-100">
                <a:latin typeface="Arial Unicode MS"/>
                <a:cs typeface="Arial Unicode MS"/>
              </a:rPr>
              <a:t>未来，⼀一个哲学的时代</a:t>
            </a:r>
            <a:r>
              <a:rPr dirty="0" sz="1250" spc="10">
                <a:latin typeface="Arial"/>
                <a:cs typeface="Arial"/>
              </a:rPr>
              <a:t>————————————4</a:t>
            </a:r>
            <a:endParaRPr sz="1250">
              <a:latin typeface="Arial"/>
              <a:cs typeface="Arial"/>
            </a:endParaRPr>
          </a:p>
          <a:p>
            <a:pPr>
              <a:lnSpc>
                <a:spcPct val="100000"/>
              </a:lnSpc>
              <a:spcBef>
                <a:spcPts val="25"/>
              </a:spcBef>
            </a:pPr>
            <a:endParaRPr sz="1800">
              <a:latin typeface="Times New Roman"/>
              <a:cs typeface="Times New Roman"/>
            </a:endParaRPr>
          </a:p>
          <a:p>
            <a:pPr marL="12700">
              <a:lnSpc>
                <a:spcPct val="100000"/>
              </a:lnSpc>
            </a:pPr>
            <a:r>
              <a:rPr dirty="0" sz="1250" spc="-180">
                <a:latin typeface="Arial Unicode MS"/>
                <a:cs typeface="Arial Unicode MS"/>
              </a:rPr>
              <a:t>创业⼤大纲：海海德格尔餐厅</a:t>
            </a:r>
            <a:r>
              <a:rPr dirty="0" sz="1250" spc="10">
                <a:latin typeface="Arial"/>
                <a:cs typeface="Arial"/>
              </a:rPr>
              <a:t>——————————————14</a:t>
            </a:r>
            <a:endParaRPr sz="1250">
              <a:latin typeface="Arial"/>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idx="7" sz="quarter"/>
          </p:nvPr>
        </p:nvSpPr>
        <p:spPr>
          <a:prstGeom prst="rect"/>
        </p:spPr>
        <p:txBody>
          <a:bodyPr wrap="square" lIns="0" tIns="0" rIns="0" bIns="0" rtlCol="0" vert="horz">
            <a:spAutoFit/>
          </a:bodyPr>
          <a:lstStyle/>
          <a:p>
            <a:pPr marL="25400">
              <a:lnSpc>
                <a:spcPts val="1370"/>
              </a:lnSpc>
            </a:pPr>
            <a:r>
              <a:rPr dirty="0"/>
              <a:t>1</a:t>
            </a:r>
          </a:p>
        </p:txBody>
      </p:sp>
      <p:sp>
        <p:nvSpPr>
          <p:cNvPr id="2" name="object 2"/>
          <p:cNvSpPr txBox="1"/>
          <p:nvPr/>
        </p:nvSpPr>
        <p:spPr>
          <a:xfrm>
            <a:off x="497504" y="517382"/>
            <a:ext cx="4286250" cy="5769610"/>
          </a:xfrm>
          <a:prstGeom prst="rect">
            <a:avLst/>
          </a:prstGeom>
        </p:spPr>
        <p:txBody>
          <a:bodyPr wrap="square" lIns="0" tIns="13970" rIns="0" bIns="0" rtlCol="0" vert="horz">
            <a:spAutoFit/>
          </a:bodyPr>
          <a:lstStyle/>
          <a:p>
            <a:pPr marL="683895">
              <a:lnSpc>
                <a:spcPct val="100000"/>
              </a:lnSpc>
              <a:spcBef>
                <a:spcPts val="110"/>
              </a:spcBef>
            </a:pPr>
            <a:r>
              <a:rPr dirty="0" sz="1400" spc="-250">
                <a:latin typeface="Arial Unicode MS"/>
                <a:cs typeface="Arial Unicode MS"/>
              </a:rPr>
              <a:t>我⾮非常不不愿意搞事情</a:t>
            </a:r>
            <a:r>
              <a:rPr dirty="0" sz="1400" spc="0">
                <a:latin typeface="Arial"/>
                <a:cs typeface="Arial"/>
              </a:rPr>
              <a:t>——</a:t>
            </a:r>
            <a:r>
              <a:rPr dirty="0" sz="1400" spc="-170">
                <a:latin typeface="Arial Unicode MS"/>
                <a:cs typeface="Arial Unicode MS"/>
              </a:rPr>
              <a:t>但已经上了了贼船</a:t>
            </a:r>
            <a:endParaRPr sz="1400">
              <a:latin typeface="Arial Unicode MS"/>
              <a:cs typeface="Arial Unicode MS"/>
            </a:endParaRPr>
          </a:p>
          <a:p>
            <a:pPr>
              <a:lnSpc>
                <a:spcPct val="100000"/>
              </a:lnSpc>
              <a:spcBef>
                <a:spcPts val="35"/>
              </a:spcBef>
            </a:pPr>
            <a:endParaRPr sz="1300">
              <a:latin typeface="Times New Roman"/>
              <a:cs typeface="Times New Roman"/>
            </a:endParaRPr>
          </a:p>
          <a:p>
            <a:pPr algn="just" marL="12700" marR="5080" indent="250190">
              <a:lnSpc>
                <a:spcPct val="148400"/>
              </a:lnSpc>
            </a:pPr>
            <a:r>
              <a:rPr dirty="0" sz="950" spc="-50">
                <a:latin typeface="Arial Unicode MS"/>
                <a:cs typeface="Arial Unicode MS"/>
              </a:rPr>
              <a:t>对于哲学家来说，最⼤大的享受莫过于⼼心灵的安静和精神的提升，最⼤大的享 </a:t>
            </a:r>
            <a:r>
              <a:rPr dirty="0" sz="950" spc="-135">
                <a:latin typeface="Arial Unicode MS"/>
                <a:cs typeface="Arial Unicode MS"/>
              </a:rPr>
              <a:t>受不不是在竞技场上和⼈人竞争去获得荣誉，也不不是去获得财富，⽽而是如亚⾥里里⼠士多 </a:t>
            </a:r>
            <a:r>
              <a:rPr dirty="0" sz="950" spc="-95">
                <a:latin typeface="Arial Unicode MS"/>
                <a:cs typeface="Arial Unicode MS"/>
              </a:rPr>
              <a:t>德所说，成为⼀一个观看的⼈人。</a:t>
            </a:r>
            <a:endParaRPr sz="950">
              <a:latin typeface="Arial Unicode MS"/>
              <a:cs typeface="Arial Unicode MS"/>
            </a:endParaRPr>
          </a:p>
          <a:p>
            <a:pPr marL="12700" marR="5080" indent="250190">
              <a:lnSpc>
                <a:spcPct val="148400"/>
              </a:lnSpc>
            </a:pPr>
            <a:r>
              <a:rPr dirty="0" sz="950" spc="-55">
                <a:latin typeface="Arial Unicode MS"/>
                <a:cs typeface="Arial Unicode MS"/>
              </a:rPr>
              <a:t>过去这⼏几个⽉月以来，我从来都不不想真正的参与进来，你可以说我懦弱怕 </a:t>
            </a:r>
            <a:r>
              <a:rPr dirty="0" sz="950" spc="-114">
                <a:latin typeface="Arial Unicode MS"/>
                <a:cs typeface="Arial Unicode MS"/>
              </a:rPr>
              <a:t>事，是的，每次遇到挫折或者否定的时候，我⼼心⾥里里会打⼀一个退堂⿎鼓，但是⿎鼓声 </a:t>
            </a:r>
            <a:r>
              <a:rPr dirty="0" sz="950" spc="-170">
                <a:latin typeface="Arial Unicode MS"/>
                <a:cs typeface="Arial Unicode MS"/>
              </a:rPr>
              <a:t>将尽的时候，⼜又常常出现⼀一个⼈人或⼀一个事与刚才否定的声⾳音不不同，我⼜又会⽴立⻢马 </a:t>
            </a:r>
            <a:r>
              <a:rPr dirty="0" sz="950" spc="-70">
                <a:latin typeface="Arial Unicode MS"/>
                <a:cs typeface="Arial Unicode MS"/>
              </a:rPr>
              <a:t>本能地去抓紧这根绳⼦子，让⾃自⼰己重新站起来。⽐比如现在的你们，感谢你们成为 </a:t>
            </a:r>
            <a:r>
              <a:rPr dirty="0" sz="950" spc="-50">
                <a:latin typeface="Arial Unicode MS"/>
                <a:cs typeface="Arial Unicode MS"/>
              </a:rPr>
              <a:t>我写这封信的绳⼦子。我的</a:t>
            </a:r>
            <a:r>
              <a:rPr dirty="0" sz="950" spc="100">
                <a:latin typeface="Arial"/>
                <a:cs typeface="Arial"/>
              </a:rPr>
              <a:t>“</a:t>
            </a:r>
            <a:r>
              <a:rPr dirty="0" sz="950" spc="-459">
                <a:latin typeface="Arial Unicode MS"/>
                <a:cs typeface="Arial Unicode MS"/>
              </a:rPr>
              <a:t>⼼心</a:t>
            </a:r>
            <a:r>
              <a:rPr dirty="0" sz="950" spc="100">
                <a:latin typeface="Arial"/>
                <a:cs typeface="Arial"/>
              </a:rPr>
              <a:t>”</a:t>
            </a:r>
            <a:r>
              <a:rPr dirty="0" sz="950" spc="-50">
                <a:latin typeface="Arial Unicode MS"/>
                <a:cs typeface="Arial Unicode MS"/>
              </a:rPr>
              <a:t>可能就是这么好骗。我也从来都是⼀一个不不想搞事</a:t>
            </a:r>
            <a:endParaRPr sz="950">
              <a:latin typeface="Arial Unicode MS"/>
              <a:cs typeface="Arial Unicode MS"/>
            </a:endParaRPr>
          </a:p>
          <a:p>
            <a:pPr marL="12700" marR="5080">
              <a:lnSpc>
                <a:spcPct val="148400"/>
              </a:lnSpc>
              <a:spcBef>
                <a:spcPts val="70"/>
              </a:spcBef>
            </a:pPr>
            <a:r>
              <a:rPr dirty="0" sz="950" spc="-90">
                <a:latin typeface="Arial Unicode MS"/>
                <a:cs typeface="Arial Unicode MS"/>
              </a:rPr>
              <a:t>情的⼈人，只想照顾好⾃自⼰己的⼀一亩三分地，游荡于世界边缘，⾃自得其乐，唯恐出 </a:t>
            </a:r>
            <a:r>
              <a:rPr dirty="0" sz="950" spc="-190">
                <a:latin typeface="Arial Unicode MS"/>
                <a:cs typeface="Arial Unicode MS"/>
              </a:rPr>
              <a:t>现在公众⾯面前。但是⼀一次⼜又⼀一次，在我想换条路路的时候，却⼜又不不忍⼼心，不不忍⼼心</a:t>
            </a:r>
            <a:endParaRPr sz="950">
              <a:latin typeface="Arial Unicode MS"/>
              <a:cs typeface="Arial Unicode MS"/>
            </a:endParaRPr>
          </a:p>
          <a:p>
            <a:pPr marL="12700" marR="5080">
              <a:lnSpc>
                <a:spcPct val="148400"/>
              </a:lnSpc>
            </a:pPr>
            <a:r>
              <a:rPr dirty="0" sz="950" spc="-20">
                <a:latin typeface="Arial Unicode MS"/>
                <a:cs typeface="Arial Unicode MS"/>
              </a:rPr>
              <a:t>⼀一点作为都没有去可以回报我们周围的世界，让思想改变世界的想法⽇日益强 </a:t>
            </a:r>
            <a:r>
              <a:rPr dirty="0" sz="950" spc="-114">
                <a:latin typeface="Arial Unicode MS"/>
                <a:cs typeface="Arial Unicode MS"/>
              </a:rPr>
              <a:t>烈烈。我问过你们想在这个项⽬目⾥里里获得什什么，我的答案是让这个项⽬目成功，让思 </a:t>
            </a:r>
            <a:r>
              <a:rPr dirty="0" sz="950" spc="-40">
                <a:latin typeface="Arial Unicode MS"/>
                <a:cs typeface="Arial Unicode MS"/>
              </a:rPr>
              <a:t>想成为社会去追求的东⻄西。</a:t>
            </a:r>
            <a:endParaRPr sz="950">
              <a:latin typeface="Arial Unicode MS"/>
              <a:cs typeface="Arial Unicode MS"/>
            </a:endParaRPr>
          </a:p>
          <a:p>
            <a:pPr algn="just" marL="12700" marR="5080" indent="250190">
              <a:lnSpc>
                <a:spcPct val="148400"/>
              </a:lnSpc>
            </a:pPr>
            <a:r>
              <a:rPr dirty="0" sz="950" spc="-25">
                <a:latin typeface="Arial Unicode MS"/>
                <a:cs typeface="Arial Unicode MS"/>
              </a:rPr>
              <a:t>毫⽆无疑问，我们身处⼀一个糟糕的世界，但是我们没有办法去摆脱他，这个 </a:t>
            </a:r>
            <a:r>
              <a:rPr dirty="0" sz="950" spc="-190">
                <a:latin typeface="Arial Unicode MS"/>
                <a:cs typeface="Arial Unicode MS"/>
              </a:rPr>
              <a:t>世界⾥里里没有⼈人去关⼼心真知，没有⼈人可以停下来去关⼼心⾃自⼰己的⼼心灵，去抚慰⼀一下 </a:t>
            </a:r>
            <a:r>
              <a:rPr dirty="0" sz="950" spc="-90">
                <a:latin typeface="Arial Unicode MS"/>
                <a:cs typeface="Arial Unicode MS"/>
              </a:rPr>
              <a:t>已经受过千万创伤的伤疤。⼤大⾃自然⼀一年年四季春夏秋冬，太阳每天东升⻄西落，我 </a:t>
            </a:r>
            <a:r>
              <a:rPr dirty="0" sz="950" spc="-135">
                <a:latin typeface="Arial Unicode MS"/>
                <a:cs typeface="Arial Unicode MS"/>
              </a:rPr>
              <a:t>做什什么，⼤大家做什什么，似乎冥冥之中已有天意⽆无从改变，最终⼀一切努⼒力力也可能 </a:t>
            </a:r>
            <a:r>
              <a:rPr dirty="0" sz="950" spc="-55">
                <a:latin typeface="Arial Unicode MS"/>
                <a:cs typeface="Arial Unicode MS"/>
              </a:rPr>
              <a:t>会变成徒劳，⽆无济于事</a:t>
            </a:r>
            <a:r>
              <a:rPr dirty="0" sz="950" spc="30">
                <a:latin typeface="Arial"/>
                <a:cs typeface="Arial"/>
              </a:rPr>
              <a:t>——</a:t>
            </a:r>
            <a:r>
              <a:rPr dirty="0" sz="950" spc="-165">
                <a:latin typeface="Arial Unicode MS"/>
                <a:cs typeface="Arial Unicode MS"/>
              </a:rPr>
              <a:t>但这⼜又是为什什么？</a:t>
            </a:r>
            <a:endParaRPr sz="950">
              <a:latin typeface="Arial Unicode MS"/>
              <a:cs typeface="Arial Unicode MS"/>
            </a:endParaRPr>
          </a:p>
          <a:p>
            <a:pPr>
              <a:lnSpc>
                <a:spcPct val="100000"/>
              </a:lnSpc>
              <a:spcBef>
                <a:spcPts val="45"/>
              </a:spcBef>
            </a:pPr>
            <a:endParaRPr sz="1600">
              <a:latin typeface="Times New Roman"/>
              <a:cs typeface="Times New Roman"/>
            </a:endParaRPr>
          </a:p>
          <a:p>
            <a:pPr marL="262890">
              <a:lnSpc>
                <a:spcPct val="100000"/>
              </a:lnSpc>
              <a:spcBef>
                <a:spcPts val="5"/>
              </a:spcBef>
            </a:pPr>
            <a:r>
              <a:rPr dirty="0" sz="950" spc="-145">
                <a:latin typeface="Arial Unicode MS"/>
                <a:cs typeface="Arial Unicode MS"/>
              </a:rPr>
              <a:t>为什什么？我明明看到⽆无数的⼈人快乐的笑容，看到⼀一颗颗的⾚赤⼦子之⼼心，看到</a:t>
            </a:r>
            <a:endParaRPr sz="950">
              <a:latin typeface="Arial Unicode MS"/>
              <a:cs typeface="Arial Unicode MS"/>
            </a:endParaRPr>
          </a:p>
          <a:p>
            <a:pPr algn="just" marL="12700" marR="5080">
              <a:lnSpc>
                <a:spcPct val="148400"/>
              </a:lnSpc>
            </a:pPr>
            <a:r>
              <a:rPr dirty="0" sz="950" spc="-70">
                <a:latin typeface="Arial Unicode MS"/>
                <a:cs typeface="Arial Unicode MS"/>
              </a:rPr>
              <a:t>⽆无数的⼼心灵在跳动，看到这个世界在改变，看到那么多⼈人内⼼心深处的共通，为 </a:t>
            </a:r>
            <a:r>
              <a:rPr dirty="0" sz="950" spc="-135">
                <a:latin typeface="Arial Unicode MS"/>
                <a:cs typeface="Arial Unicode MS"/>
              </a:rPr>
              <a:t>什什么还是⼀一个绝望的世界？我⾮非常不不愿意搞事情，但是为了了⼀一个可爱的世界更更 </a:t>
            </a:r>
            <a:r>
              <a:rPr dirty="0" sz="950" spc="-70">
                <a:latin typeface="Arial Unicode MS"/>
                <a:cs typeface="Arial Unicode MS"/>
              </a:rPr>
              <a:t>加美好，我愿意上这条贼船，暂时抛弃⾃自⼰己最⼤大的观看的乐趣，⽽而是选择去投</a:t>
            </a:r>
            <a:endParaRPr sz="950">
              <a:latin typeface="Arial Unicode MS"/>
              <a:cs typeface="Arial Unicode MS"/>
            </a:endParaRPr>
          </a:p>
          <a:p>
            <a:pPr marL="12700" marR="5080">
              <a:lnSpc>
                <a:spcPct val="148400"/>
              </a:lnSpc>
            </a:pPr>
            <a:r>
              <a:rPr dirty="0" sz="950" spc="-135">
                <a:latin typeface="Arial Unicode MS"/>
                <a:cs typeface="Arial Unicode MS"/>
              </a:rPr>
              <a:t>⼊入到改变之中。哪怕这个路路上需要⾯面对⾃自⼰己的被⽆无限放⼤大的缺点的挑战也再所 </a:t>
            </a:r>
            <a:r>
              <a:rPr dirty="0" sz="950" spc="-20">
                <a:latin typeface="Arial Unicode MS"/>
                <a:cs typeface="Arial Unicode MS"/>
              </a:rPr>
              <a:t>不不惜。这个选择是好是坏，只有天知道。</a:t>
            </a:r>
            <a:endParaRPr sz="950">
              <a:latin typeface="Arial Unicode MS"/>
              <a:cs typeface="Arial Unicode M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sldNum" idx="7" sz="quarter"/>
          </p:nvPr>
        </p:nvSpPr>
        <p:spPr>
          <a:prstGeom prst="rect"/>
        </p:spPr>
        <p:txBody>
          <a:bodyPr wrap="square" lIns="0" tIns="0" rIns="0" bIns="0" rtlCol="0" vert="horz">
            <a:spAutoFit/>
          </a:bodyPr>
          <a:lstStyle/>
          <a:p>
            <a:pPr marL="25400">
              <a:lnSpc>
                <a:spcPts val="1370"/>
              </a:lnSpc>
            </a:pPr>
            <a:r>
              <a:rPr dirty="0"/>
              <a:t>2</a:t>
            </a:r>
          </a:p>
        </p:txBody>
      </p:sp>
      <p:sp>
        <p:nvSpPr>
          <p:cNvPr id="2" name="object 2"/>
          <p:cNvSpPr txBox="1"/>
          <p:nvPr/>
        </p:nvSpPr>
        <p:spPr>
          <a:xfrm>
            <a:off x="497504" y="452972"/>
            <a:ext cx="4321175" cy="6353175"/>
          </a:xfrm>
          <a:prstGeom prst="rect">
            <a:avLst/>
          </a:prstGeom>
        </p:spPr>
        <p:txBody>
          <a:bodyPr wrap="square" lIns="0" tIns="81280" rIns="0" bIns="0" rtlCol="0" vert="horz">
            <a:spAutoFit/>
          </a:bodyPr>
          <a:lstStyle/>
          <a:p>
            <a:pPr marL="262890">
              <a:lnSpc>
                <a:spcPct val="100000"/>
              </a:lnSpc>
              <a:spcBef>
                <a:spcPts val="640"/>
              </a:spcBef>
            </a:pPr>
            <a:r>
              <a:rPr dirty="0" sz="950" spc="-180">
                <a:latin typeface="Arial Unicode MS"/>
                <a:cs typeface="Arial Unicode MS"/>
              </a:rPr>
              <a:t>未来途中，酒⾊色财⽓气，哪⼉儿个不不是成⻓长途中的拦路路⻁虎，能不不能控制得住⾃自</a:t>
            </a:r>
            <a:endParaRPr sz="950">
              <a:latin typeface="Arial Unicode MS"/>
              <a:cs typeface="Arial Unicode MS"/>
            </a:endParaRPr>
          </a:p>
          <a:p>
            <a:pPr marL="12700" marR="39370">
              <a:lnSpc>
                <a:spcPct val="148400"/>
              </a:lnSpc>
            </a:pPr>
            <a:r>
              <a:rPr dirty="0" sz="950" spc="-170">
                <a:latin typeface="Arial Unicode MS"/>
                <a:cs typeface="Arial Unicode MS"/>
              </a:rPr>
              <a:t>⼰己的激情，能不不能有定⼒力力去⾛走完这条路路，能不不能抵抗路路上的各种诱惑，能不不能 </a:t>
            </a:r>
            <a:r>
              <a:rPr dirty="0" sz="950" spc="-95">
                <a:latin typeface="Arial Unicode MS"/>
                <a:cs typeface="Arial Unicode MS"/>
              </a:rPr>
              <a:t>做到悲天悯⼈人，对⼈人宽容有爱，都是⼀一个个个巨⼤大的问号。</a:t>
            </a:r>
            <a:endParaRPr sz="950">
              <a:latin typeface="Arial Unicode MS"/>
              <a:cs typeface="Arial Unicode MS"/>
            </a:endParaRPr>
          </a:p>
          <a:p>
            <a:pPr marL="12700" marR="5080" indent="285115">
              <a:lnSpc>
                <a:spcPct val="148400"/>
              </a:lnSpc>
            </a:pPr>
            <a:r>
              <a:rPr dirty="0" sz="950" spc="-75">
                <a:latin typeface="Arial Unicode MS"/>
                <a:cs typeface="Arial Unicode MS"/>
              </a:rPr>
              <a:t>左思右想，若达此事，千万不不能莽撞，需格外谨慎，⼀一定待天时地利利⼈人和 </a:t>
            </a:r>
            <a:r>
              <a:rPr dirty="0" sz="950" spc="-45">
                <a:latin typeface="Arial Unicode MS"/>
                <a:cs typeface="Arial Unicode MS"/>
              </a:rPr>
              <a:t>时⽅方可动⼿手。更更需循序渐进，稳扎稳打。得天下之英杰，共谋此事！我希望能</a:t>
            </a:r>
            <a:endParaRPr sz="950">
              <a:latin typeface="Arial Unicode MS"/>
              <a:cs typeface="Arial Unicode MS"/>
            </a:endParaRPr>
          </a:p>
          <a:p>
            <a:pPr marL="12700">
              <a:lnSpc>
                <a:spcPct val="100000"/>
              </a:lnSpc>
              <a:spcBef>
                <a:spcPts val="555"/>
              </a:spcBef>
            </a:pPr>
            <a:r>
              <a:rPr dirty="0" sz="950" spc="100">
                <a:latin typeface="Arial"/>
                <a:cs typeface="Arial"/>
              </a:rPr>
              <a:t>“</a:t>
            </a:r>
            <a:r>
              <a:rPr dirty="0" sz="950" spc="30">
                <a:latin typeface="Arial Unicode MS"/>
                <a:cs typeface="Arial Unicode MS"/>
              </a:rPr>
              <a:t>观看</a:t>
            </a:r>
            <a:r>
              <a:rPr dirty="0" sz="950" spc="100">
                <a:latin typeface="Arial"/>
                <a:cs typeface="Arial"/>
              </a:rPr>
              <a:t>”</a:t>
            </a:r>
            <a:r>
              <a:rPr dirty="0" sz="950" spc="-65">
                <a:latin typeface="Arial Unicode MS"/>
                <a:cs typeface="Arial Unicode MS"/>
              </a:rPr>
              <a:t>到这个项⽬目的成功。</a:t>
            </a:r>
            <a:endParaRPr sz="950">
              <a:latin typeface="Arial Unicode MS"/>
              <a:cs typeface="Arial Unicode MS"/>
            </a:endParaRPr>
          </a:p>
          <a:p>
            <a:pPr>
              <a:lnSpc>
                <a:spcPct val="100000"/>
              </a:lnSpc>
              <a:spcBef>
                <a:spcPts val="25"/>
              </a:spcBef>
            </a:pPr>
            <a:endParaRPr sz="1200">
              <a:latin typeface="Times New Roman"/>
              <a:cs typeface="Times New Roman"/>
            </a:endParaRPr>
          </a:p>
          <a:p>
            <a:pPr marL="12700" marR="39370" indent="250190">
              <a:lnSpc>
                <a:spcPct val="148400"/>
              </a:lnSpc>
            </a:pPr>
            <a:r>
              <a:rPr dirty="0" sz="950" spc="-120">
                <a:latin typeface="Arial Unicode MS"/>
                <a:cs typeface="Arial Unicode MS"/>
              </a:rPr>
              <a:t>海海德格尔，是上个世纪最伟⼤大的哲学家之⼀一，⻄西⽅方哲学史上地位是可以⽐比 </a:t>
            </a:r>
            <a:r>
              <a:rPr dirty="0" sz="950" spc="-70">
                <a:latin typeface="Arial Unicode MS"/>
                <a:cs typeface="Arial Unicode MS"/>
              </a:rPr>
              <a:t>肩苏格拉底、柏拉图、亚⾥里里⼠士多德的⼈人物，他的《存在与时间》是哲学史上的</a:t>
            </a:r>
            <a:endParaRPr sz="950">
              <a:latin typeface="Arial Unicode MS"/>
              <a:cs typeface="Arial Unicode MS"/>
            </a:endParaRPr>
          </a:p>
          <a:p>
            <a:pPr marL="12700" marR="39370">
              <a:lnSpc>
                <a:spcPct val="148400"/>
              </a:lnSpc>
            </a:pPr>
            <a:r>
              <a:rPr dirty="0" sz="950" spc="-95">
                <a:latin typeface="Arial Unicode MS"/>
                <a:cs typeface="Arial Unicode MS"/>
              </a:rPr>
              <a:t>⼀一个巨⼤大的浪花，让后来者以⼀一种崭新的视⻆角重新看待过往</a:t>
            </a:r>
            <a:r>
              <a:rPr dirty="0" sz="950" spc="15">
                <a:latin typeface="Arial"/>
                <a:cs typeface="Arial"/>
              </a:rPr>
              <a:t>2000</a:t>
            </a:r>
            <a:r>
              <a:rPr dirty="0" sz="950" spc="-130">
                <a:latin typeface="Arial Unicode MS"/>
                <a:cs typeface="Arial Unicode MS"/>
              </a:rPr>
              <a:t>年年的思想动 </a:t>
            </a:r>
            <a:r>
              <a:rPr dirty="0" sz="950" spc="-70">
                <a:latin typeface="Arial Unicode MS"/>
                <a:cs typeface="Arial Unicode MS"/>
              </a:rPr>
              <a:t>态，穷竭思考之最深层次，⾄至今⽆无⼈人敢否定他在哲学史上的地位。但哲学不不在 </a:t>
            </a:r>
            <a:r>
              <a:rPr dirty="0" sz="950" spc="-20">
                <a:latin typeface="Arial Unicode MS"/>
                <a:cs typeface="Arial Unicode MS"/>
              </a:rPr>
              <a:t>于寻找某⼀一个确定的答案，意义却在于否定和批判：海海德格尔和其哲学思想， </a:t>
            </a:r>
            <a:r>
              <a:rPr dirty="0" sz="950" spc="-114">
                <a:latin typeface="Arial Unicode MS"/>
                <a:cs typeface="Arial Unicode MS"/>
              </a:rPr>
              <a:t>仍然需要被批判，更更不不能唯海海德格尔，不不能唯任何⼀一个⼈人，要做的是遵从哲学 </a:t>
            </a:r>
            <a:r>
              <a:rPr dirty="0" sz="950" spc="-20">
                <a:latin typeface="Arial Unicode MS"/>
                <a:cs typeface="Arial Unicode MS"/>
              </a:rPr>
              <a:t>本身的逻辑，推崇质疑，崇尚反思。即使我们现在第⼀一家餐厅的名字是叫做海海 </a:t>
            </a:r>
            <a:r>
              <a:rPr dirty="0" sz="950" spc="-20">
                <a:latin typeface="Arial Unicode MS"/>
                <a:cs typeface="Arial Unicode MS"/>
              </a:rPr>
              <a:t>德格尔餐厅，但是我们永远是站在批判和反思的⻆角度来对待，如果是时候更更 </a:t>
            </a:r>
            <a:r>
              <a:rPr dirty="0" sz="950" spc="-55">
                <a:latin typeface="Arial Unicode MS"/>
                <a:cs typeface="Arial Unicode MS"/>
              </a:rPr>
              <a:t>换，也不不能有所迟疑。</a:t>
            </a:r>
            <a:endParaRPr sz="950">
              <a:latin typeface="Arial Unicode MS"/>
              <a:cs typeface="Arial Unicode MS"/>
            </a:endParaRPr>
          </a:p>
          <a:p>
            <a:pPr marL="262890">
              <a:lnSpc>
                <a:spcPct val="100000"/>
              </a:lnSpc>
              <a:spcBef>
                <a:spcPts val="555"/>
              </a:spcBef>
            </a:pPr>
            <a:r>
              <a:rPr dirty="0" sz="950" spc="-135">
                <a:latin typeface="Arial Unicode MS"/>
                <a:cs typeface="Arial Unicode MS"/>
              </a:rPr>
              <a:t>未来的路路很漫⻓长，始于海海德格尔餐厅，但不不⽌止于餐厅。</a:t>
            </a:r>
            <a:endParaRPr sz="950">
              <a:latin typeface="Arial Unicode MS"/>
              <a:cs typeface="Arial Unicode MS"/>
            </a:endParaRPr>
          </a:p>
          <a:p>
            <a:pPr>
              <a:lnSpc>
                <a:spcPct val="100000"/>
              </a:lnSpc>
              <a:spcBef>
                <a:spcPts val="5"/>
              </a:spcBef>
            </a:pPr>
            <a:endParaRPr sz="1150">
              <a:latin typeface="Times New Roman"/>
              <a:cs typeface="Times New Roman"/>
            </a:endParaRPr>
          </a:p>
          <a:p>
            <a:pPr algn="just" marL="12700" marR="39370" indent="250190">
              <a:lnSpc>
                <a:spcPct val="149100"/>
              </a:lnSpc>
            </a:pPr>
            <a:r>
              <a:rPr dirty="0" sz="950" spc="-50">
                <a:latin typeface="Arial Unicode MS"/>
                <a:cs typeface="Arial Unicode MS"/>
              </a:rPr>
              <a:t>第⼀一家海海德格尔餐厅的出现是以去年年的外卖店的形式出现的，但是因为存 </a:t>
            </a:r>
            <a:r>
              <a:rPr dirty="0" sz="950" spc="-20">
                <a:latin typeface="Arial Unicode MS"/>
                <a:cs typeface="Arial Unicode MS"/>
              </a:rPr>
              <a:t>活的时间⽐比较短，所以没有太多的意义和数据留留给我们。他的出现纯属偶然， </a:t>
            </a:r>
            <a:r>
              <a:rPr dirty="0" sz="950" spc="-240">
                <a:latin typeface="Arial Unicode MS"/>
                <a:cs typeface="Arial Unicode MS"/>
              </a:rPr>
              <a:t>前身是王⼆二妞盖浇饭，在北北⼤大⼩小⻄西⻔门对过的⼀一个地下⼆二层的美⻝⾷食城⾥里里⾯面，只是 </a:t>
            </a:r>
            <a:r>
              <a:rPr dirty="0" sz="950" spc="-70">
                <a:latin typeface="Arial Unicode MS"/>
                <a:cs typeface="Arial Unicode MS"/>
              </a:rPr>
              <a:t>因为好⼏几个⽉月以来没有读书感到的空虚，在某个夜晚登陆了了饿了了么商家版，将 </a:t>
            </a:r>
            <a:r>
              <a:rPr dirty="0" sz="950" spc="30">
                <a:latin typeface="Arial Unicode MS"/>
                <a:cs typeface="Arial Unicode MS"/>
              </a:rPr>
              <a:t>所有菜单和名称</a:t>
            </a:r>
            <a:r>
              <a:rPr dirty="0" sz="950" spc="25">
                <a:latin typeface="Arial"/>
                <a:cs typeface="Arial"/>
              </a:rPr>
              <a:t>logo</a:t>
            </a:r>
            <a:r>
              <a:rPr dirty="0" sz="950" spc="-90">
                <a:latin typeface="Arial Unicode MS"/>
                <a:cs typeface="Arial Unicode MS"/>
              </a:rPr>
              <a:t>改为了了存在主义⻛风格，就是这样把⼀一个外卖店从</a:t>
            </a:r>
            <a:r>
              <a:rPr dirty="0" sz="950" spc="100">
                <a:latin typeface="Arial"/>
                <a:cs typeface="Arial"/>
              </a:rPr>
              <a:t>“</a:t>
            </a:r>
            <a:r>
              <a:rPr dirty="0" sz="950" spc="30">
                <a:latin typeface="Arial Unicode MS"/>
                <a:cs typeface="Arial Unicode MS"/>
              </a:rPr>
              <a:t>地下</a:t>
            </a:r>
            <a:r>
              <a:rPr dirty="0" sz="950" spc="100">
                <a:latin typeface="Arial"/>
                <a:cs typeface="Arial"/>
              </a:rPr>
              <a:t>”</a:t>
            </a:r>
            <a:r>
              <a:rPr dirty="0" sz="950" spc="30">
                <a:latin typeface="Arial Unicode MS"/>
                <a:cs typeface="Arial Unicode MS"/>
              </a:rPr>
              <a:t>拽 </a:t>
            </a:r>
            <a:r>
              <a:rPr dirty="0" sz="950" spc="-295">
                <a:latin typeface="Arial Unicode MS"/>
                <a:cs typeface="Arial Unicode MS"/>
              </a:rPr>
              <a:t>到了了</a:t>
            </a:r>
            <a:r>
              <a:rPr dirty="0" sz="950" spc="100">
                <a:latin typeface="Arial"/>
                <a:cs typeface="Arial"/>
              </a:rPr>
              <a:t>“</a:t>
            </a:r>
            <a:r>
              <a:rPr dirty="0" sz="950" spc="30">
                <a:latin typeface="Arial Unicode MS"/>
                <a:cs typeface="Arial Unicode MS"/>
              </a:rPr>
              <a:t>天上</a:t>
            </a:r>
            <a:r>
              <a:rPr dirty="0" sz="950" spc="100">
                <a:latin typeface="Arial"/>
                <a:cs typeface="Arial"/>
              </a:rPr>
              <a:t>”</a:t>
            </a:r>
            <a:r>
              <a:rPr dirty="0" sz="950" spc="-110">
                <a:latin typeface="Arial Unicode MS"/>
                <a:cs typeface="Arial Unicode MS"/>
              </a:rPr>
              <a:t>。但是考虑到后来菜品不不⾜足以⽀支撑外界的期待，为了了避免砸了了招牌 </a:t>
            </a:r>
            <a:r>
              <a:rPr dirty="0" sz="950" spc="-70">
                <a:latin typeface="Arial Unicode MS"/>
                <a:cs typeface="Arial Unicode MS"/>
              </a:rPr>
              <a:t>索性给关掉了了，以⾄至于数据有限，导致现在的⼀一个困难就是⽆无法找到产品所匹 </a:t>
            </a:r>
            <a:r>
              <a:rPr dirty="0" sz="950" spc="-45">
                <a:latin typeface="Arial Unicode MS"/>
                <a:cs typeface="Arial Unicode MS"/>
              </a:rPr>
              <a:t>配的市场。这个是⼤大家遇到的第⼀一个关卡，但是并不不是没有可能去解决，现在 </a:t>
            </a:r>
            <a:r>
              <a:rPr dirty="0" sz="950" spc="0">
                <a:latin typeface="Arial Unicode MS"/>
                <a:cs typeface="Arial Unicode MS"/>
              </a:rPr>
              <a:t>的熊猫星厨外卖基地可以给我们去试错的机会。我相信这⼀一关可以解决掉的。</a:t>
            </a:r>
            <a:endParaRPr sz="950">
              <a:latin typeface="Arial Unicode MS"/>
              <a:cs typeface="Arial Unicode MS"/>
            </a:endParaRPr>
          </a:p>
          <a:p>
            <a:pPr>
              <a:lnSpc>
                <a:spcPct val="100000"/>
              </a:lnSpc>
              <a:spcBef>
                <a:spcPts val="15"/>
              </a:spcBef>
            </a:pPr>
            <a:endParaRPr sz="1150">
              <a:latin typeface="Times New Roman"/>
              <a:cs typeface="Times New Roman"/>
            </a:endParaRPr>
          </a:p>
          <a:p>
            <a:pPr marL="12700" marR="39370" indent="250190">
              <a:lnSpc>
                <a:spcPct val="148400"/>
              </a:lnSpc>
            </a:pPr>
            <a:r>
              <a:rPr dirty="0" sz="950" spc="-25">
                <a:latin typeface="Arial Unicode MS"/>
                <a:cs typeface="Arial Unicode MS"/>
              </a:rPr>
              <a:t>最重要的也许是第⼆二关，就是线上转线下。不不管我们前期是通过潜在客户 </a:t>
            </a:r>
            <a:r>
              <a:rPr dirty="0" sz="950" spc="-45">
                <a:latin typeface="Arial Unicode MS"/>
                <a:cs typeface="Arial Unicode MS"/>
              </a:rPr>
              <a:t>聚焦访谈的⽅方式还是通过外卖实战来获得的经验，最终⽬目的都是为了了我们所要</a:t>
            </a:r>
            <a:endParaRPr sz="950">
              <a:latin typeface="Arial Unicode MS"/>
              <a:cs typeface="Arial Unicode M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2600499" y="7024254"/>
            <a:ext cx="127000" cy="199390"/>
          </a:xfrm>
          <a:prstGeom prst="rect">
            <a:avLst/>
          </a:prstGeom>
        </p:spPr>
        <p:txBody>
          <a:bodyPr wrap="square" lIns="0" tIns="0" rIns="0" bIns="0" rtlCol="0" vert="horz">
            <a:spAutoFit/>
          </a:bodyPr>
          <a:lstStyle/>
          <a:p>
            <a:pPr marL="25400">
              <a:lnSpc>
                <a:spcPts val="1370"/>
              </a:lnSpc>
            </a:pPr>
            <a:r>
              <a:rPr dirty="0" sz="1200">
                <a:latin typeface="宋体"/>
                <a:cs typeface="宋体"/>
              </a:rPr>
              <a:t>3</a:t>
            </a:r>
            <a:endParaRPr sz="1200">
              <a:latin typeface="宋体"/>
              <a:cs typeface="宋体"/>
            </a:endParaRPr>
          </a:p>
        </p:txBody>
      </p:sp>
      <p:sp>
        <p:nvSpPr>
          <p:cNvPr id="2" name="object 2"/>
          <p:cNvSpPr txBox="1"/>
          <p:nvPr/>
        </p:nvSpPr>
        <p:spPr>
          <a:xfrm>
            <a:off x="497504" y="452972"/>
            <a:ext cx="4336415" cy="6426200"/>
          </a:xfrm>
          <a:prstGeom prst="rect">
            <a:avLst/>
          </a:prstGeom>
        </p:spPr>
        <p:txBody>
          <a:bodyPr wrap="square" lIns="0" tIns="11430" rIns="0" bIns="0" rtlCol="0" vert="horz">
            <a:spAutoFit/>
          </a:bodyPr>
          <a:lstStyle/>
          <a:p>
            <a:pPr marL="12700" marR="54610">
              <a:lnSpc>
                <a:spcPct val="148400"/>
              </a:lnSpc>
              <a:spcBef>
                <a:spcPts val="90"/>
              </a:spcBef>
            </a:pPr>
            <a:r>
              <a:rPr dirty="0" sz="950" spc="-70">
                <a:latin typeface="Arial Unicode MS"/>
                <a:cs typeface="Arial Unicode MS"/>
              </a:rPr>
              <a:t>⾯面对的第⼆二个关卡，就是成⽴立地上的实体店，打造出⼀一个哲学餐厅的空间。让 </a:t>
            </a:r>
            <a:r>
              <a:rPr dirty="0" sz="950" spc="-10">
                <a:latin typeface="Arial Unicode MS"/>
                <a:cs typeface="Arial Unicode MS"/>
              </a:rPr>
              <a:t>虚拟的哲学思想有⼀一个聚合的实体空间来承载。</a:t>
            </a:r>
            <a:endParaRPr sz="950">
              <a:latin typeface="Arial Unicode MS"/>
              <a:cs typeface="Arial Unicode MS"/>
            </a:endParaRPr>
          </a:p>
          <a:p>
            <a:pPr marL="12700" marR="54610" indent="250190">
              <a:lnSpc>
                <a:spcPct val="148400"/>
              </a:lnSpc>
            </a:pPr>
            <a:r>
              <a:rPr dirty="0" sz="950" spc="-120">
                <a:latin typeface="Arial Unicode MS"/>
                <a:cs typeface="Arial Unicode MS"/>
              </a:rPr>
              <a:t>路路漫漫，什什么时候打开第⼆二关的关卡？是在我们经过了了第⼀一关，有了了清晰 </a:t>
            </a:r>
            <a:r>
              <a:rPr dirty="0" sz="950" spc="-70">
                <a:latin typeface="Arial Unicode MS"/>
                <a:cs typeface="Arial Unicode MS"/>
              </a:rPr>
              <a:t>的市场定位，有了了完善的产品模型以后才可以去进⾏行行的。</a:t>
            </a:r>
            <a:endParaRPr sz="950">
              <a:latin typeface="Arial Unicode MS"/>
              <a:cs typeface="Arial Unicode MS"/>
            </a:endParaRPr>
          </a:p>
          <a:p>
            <a:pPr marL="12700" marR="54610" indent="250190">
              <a:lnSpc>
                <a:spcPct val="148400"/>
              </a:lnSpc>
            </a:pPr>
            <a:r>
              <a:rPr dirty="0" sz="950" spc="-100">
                <a:latin typeface="Arial Unicode MS"/>
                <a:cs typeface="Arial Unicode MS"/>
              </a:rPr>
              <a:t>第⼆二关如果跑的顺利利，那么就是我们的第三个关卡了了。⽽而这第三个关卡⾮非 </a:t>
            </a:r>
            <a:r>
              <a:rPr dirty="0" sz="950" spc="-70">
                <a:latin typeface="Arial Unicode MS"/>
                <a:cs typeface="Arial Unicode MS"/>
              </a:rPr>
              <a:t>常艰难。这也是为什什么说始于餐厅，但不不⽌止于餐厅的原因。</a:t>
            </a:r>
            <a:endParaRPr sz="950">
              <a:latin typeface="Arial Unicode MS"/>
              <a:cs typeface="Arial Unicode MS"/>
            </a:endParaRPr>
          </a:p>
          <a:p>
            <a:pPr marL="12700" marR="54610" indent="250190">
              <a:lnSpc>
                <a:spcPct val="148400"/>
              </a:lnSpc>
            </a:pPr>
            <a:r>
              <a:rPr dirty="0" sz="950" spc="-55">
                <a:latin typeface="Arial Unicode MS"/>
                <a:cs typeface="Arial Unicode MS"/>
              </a:rPr>
              <a:t>如果第⼆二关的各个环节都能解决的⾮非常细微妥当，那么会有幸⾯面临第三 </a:t>
            </a:r>
            <a:r>
              <a:rPr dirty="0" sz="950" spc="-45">
                <a:latin typeface="Arial Unicode MS"/>
                <a:cs typeface="Arial Unicode MS"/>
              </a:rPr>
              <a:t>关，这个第三关的关卡⾸首先是⼀一个选择。这个选择有三个选项，第⼀一个选项是 关掉的关卡；第⼆二个选项是从⼀一到三的关卡，以⼀一个季度两个店的周期开始全 </a:t>
            </a:r>
            <a:r>
              <a:rPr dirty="0" sz="950" spc="-90">
                <a:latin typeface="Arial Unicode MS"/>
                <a:cs typeface="Arial Unicode MS"/>
              </a:rPr>
              <a:t>国范围内直营；第三个选项是将哲学从餐饮品类⾥里里⾛走出来，赋能各个⾏行行业，带 </a:t>
            </a:r>
            <a:r>
              <a:rPr dirty="0" sz="950" spc="-20">
                <a:latin typeface="Arial Unicode MS"/>
                <a:cs typeface="Arial Unicode MS"/>
              </a:rPr>
              <a:t>动消费升级，⾛走品牌制作和授权的关卡</a:t>
            </a:r>
            <a:endParaRPr sz="950">
              <a:latin typeface="Arial Unicode MS"/>
              <a:cs typeface="Arial Unicode MS"/>
            </a:endParaRPr>
          </a:p>
          <a:p>
            <a:pPr marL="12700" marR="54610" indent="250190">
              <a:lnSpc>
                <a:spcPct val="148400"/>
              </a:lnSpc>
            </a:pPr>
            <a:r>
              <a:rPr dirty="0" sz="950" spc="-25">
                <a:latin typeface="Arial Unicode MS"/>
                <a:cs typeface="Arial Unicode MS"/>
              </a:rPr>
              <a:t>这三关如果能够顺利利通过，那么我们的梦想也许就实现了了，让思想改变世 </a:t>
            </a:r>
            <a:r>
              <a:rPr dirty="0" sz="950" spc="-70">
                <a:latin typeface="Arial Unicode MS"/>
                <a:cs typeface="Arial Unicode MS"/>
              </a:rPr>
              <a:t>界，让反思成为⼤大众的技能，让哲学成为⼀一个时尚。那时候的⼈人们，希望不不再 </a:t>
            </a:r>
            <a:r>
              <a:rPr dirty="0" sz="950" spc="-140">
                <a:latin typeface="Arial Unicode MS"/>
                <a:cs typeface="Arial Unicode MS"/>
              </a:rPr>
              <a:t>是以⾦金金银财利利来相互打交道，⽽而是都有⼀一个反思的意识和习惯，在与⾃自⼰己相 </a:t>
            </a:r>
            <a:r>
              <a:rPr dirty="0" sz="950" spc="0">
                <a:latin typeface="Arial Unicode MS"/>
                <a:cs typeface="Arial Unicode MS"/>
              </a:rPr>
              <a:t>处，与他⼈人相处，与世界相处的时候，能够和已有的社会、政治、经济、环 </a:t>
            </a:r>
            <a:r>
              <a:rPr dirty="0" sz="950" spc="-90">
                <a:latin typeface="Arial Unicode MS"/>
                <a:cs typeface="Arial Unicode MS"/>
              </a:rPr>
              <a:t>境、宗教、地位、肤⾊色的各种偏⻅见保持距离，能够更更加懂得听从⾃自⼰己本真的声</a:t>
            </a:r>
            <a:endParaRPr sz="950">
              <a:latin typeface="Arial Unicode MS"/>
              <a:cs typeface="Arial Unicode MS"/>
            </a:endParaRPr>
          </a:p>
          <a:p>
            <a:pPr marL="12700" marR="54610">
              <a:lnSpc>
                <a:spcPct val="148400"/>
              </a:lnSpc>
            </a:pPr>
            <a:r>
              <a:rPr dirty="0" sz="950" spc="-70">
                <a:latin typeface="Arial Unicode MS"/>
                <a:cs typeface="Arial Unicode MS"/>
              </a:rPr>
              <a:t>⾳音，在这个世界⾥里里绽放出创新的花朵，我相信那会是⼀一个美好的社会，我相信 </a:t>
            </a:r>
            <a:r>
              <a:rPr dirty="0" sz="950" spc="-95">
                <a:latin typeface="Arial Unicode MS"/>
                <a:cs typeface="Arial Unicode MS"/>
              </a:rPr>
              <a:t>我们今天的所有努⼒力力在那⼀一天都会得到意义。</a:t>
            </a:r>
            <a:endParaRPr sz="950">
              <a:latin typeface="Arial Unicode MS"/>
              <a:cs typeface="Arial Unicode MS"/>
            </a:endParaRPr>
          </a:p>
          <a:p>
            <a:pPr algn="just" marL="12700" marR="54610" indent="250190">
              <a:lnSpc>
                <a:spcPct val="148400"/>
              </a:lnSpc>
            </a:pPr>
            <a:r>
              <a:rPr dirty="0" sz="950" spc="0">
                <a:latin typeface="Arial Unicode MS"/>
                <a:cs typeface="Arial Unicode MS"/>
              </a:rPr>
              <a:t>技能上的困难，我相信都可以去解决。不不管是创业的技能，还是炒菜的技 </a:t>
            </a:r>
            <a:r>
              <a:rPr dirty="0" sz="950" spc="0">
                <a:latin typeface="Arial Unicode MS"/>
                <a:cs typeface="Arial Unicode MS"/>
              </a:rPr>
              <a:t>能，或者是餐厅经营的技能，抑或品牌制作、运营、宣传、客户维护、交易易谈 </a:t>
            </a:r>
            <a:r>
              <a:rPr dirty="0" sz="950" spc="-45">
                <a:latin typeface="Arial Unicode MS"/>
                <a:cs typeface="Arial Unicode MS"/>
              </a:rPr>
              <a:t>判打交道，技术上的东⻄西始终都可以去学习复制，只不不过会有技⻓长技短之别， </a:t>
            </a:r>
            <a:r>
              <a:rPr dirty="0" sz="950" spc="-130">
                <a:latin typeface="Arial Unicode MS"/>
                <a:cs typeface="Arial Unicode MS"/>
              </a:rPr>
              <a:t>但不不⼀一样的是技术的使⽤用者是谁。</a:t>
            </a:r>
            <a:endParaRPr sz="950">
              <a:latin typeface="Arial Unicode MS"/>
              <a:cs typeface="Arial Unicode MS"/>
            </a:endParaRPr>
          </a:p>
          <a:p>
            <a:pPr algn="just" marL="12700" marR="54610" indent="250190">
              <a:lnSpc>
                <a:spcPct val="148400"/>
              </a:lnSpc>
            </a:pPr>
            <a:r>
              <a:rPr dirty="0" sz="950" spc="-50">
                <a:latin typeface="Arial Unicode MS"/>
                <a:cs typeface="Arial Unicode MS"/>
              </a:rPr>
              <a:t>通过各种打怪升级，上⾯面的技能会从零到⼀一，只要我们有⼀一颗坚持和学习 </a:t>
            </a:r>
            <a:r>
              <a:rPr dirty="0" sz="950" spc="-114">
                <a:latin typeface="Arial Unicode MS"/>
                <a:cs typeface="Arial Unicode MS"/>
              </a:rPr>
              <a:t>的⼼心态，在路路上始终提醒着⾃自⼰己为何出发就可以了了。⼀一时的荣辱与成败与我们 </a:t>
            </a:r>
            <a:r>
              <a:rPr dirty="0" sz="950" spc="-90">
                <a:latin typeface="Arial Unicode MS"/>
                <a:cs typeface="Arial Unicode MS"/>
              </a:rPr>
              <a:t>最后要达到的⽬目标相⽐比都是过眼浮云，可能最后这个项⽬目⼀一⽆无是处，但会珍惜 </a:t>
            </a:r>
            <a:r>
              <a:rPr dirty="0" sz="950" spc="-170">
                <a:latin typeface="Arial Unicode MS"/>
                <a:cs typeface="Arial Unicode MS"/>
              </a:rPr>
              <a:t>彼此同⽢甘共苦的这段岁⽉月，可能最后我们⼤大家都不不在这个项⽬目⾥里里⾯面了了，但是只 </a:t>
            </a:r>
            <a:r>
              <a:rPr dirty="0" sz="950" spc="-20">
                <a:latin typeface="Arial Unicode MS"/>
                <a:cs typeface="Arial Unicode MS"/>
              </a:rPr>
              <a:t>要他能实现，⼜又何必在乎某个细节。唯独希望我们能够同⾈舟共济，共同到达成 </a:t>
            </a:r>
            <a:r>
              <a:rPr dirty="0" sz="950" spc="30">
                <a:latin typeface="Arial Unicode MS"/>
                <a:cs typeface="Arial Unicode MS"/>
              </a:rPr>
              <a:t>功的彼岸。</a:t>
            </a:r>
            <a:endParaRPr sz="950">
              <a:latin typeface="Arial Unicode MS"/>
              <a:cs typeface="Arial Unicode MS"/>
            </a:endParaRPr>
          </a:p>
          <a:p>
            <a:pPr>
              <a:lnSpc>
                <a:spcPct val="100000"/>
              </a:lnSpc>
            </a:pPr>
            <a:endParaRPr sz="1650">
              <a:latin typeface="Times New Roman"/>
              <a:cs typeface="Times New Roman"/>
            </a:endParaRPr>
          </a:p>
          <a:p>
            <a:pPr marL="2581910">
              <a:lnSpc>
                <a:spcPct val="100000"/>
              </a:lnSpc>
            </a:pPr>
            <a:r>
              <a:rPr dirty="0" sz="950" spc="30">
                <a:latin typeface="Arial Unicode MS"/>
                <a:cs typeface="Arial Unicode MS"/>
              </a:rPr>
              <a:t>永阔，于</a:t>
            </a:r>
            <a:r>
              <a:rPr dirty="0" sz="950" spc="15">
                <a:latin typeface="Arial"/>
                <a:cs typeface="Arial"/>
              </a:rPr>
              <a:t>2019</a:t>
            </a:r>
            <a:r>
              <a:rPr dirty="0" sz="950" spc="-459">
                <a:latin typeface="Arial Unicode MS"/>
                <a:cs typeface="Arial Unicode MS"/>
              </a:rPr>
              <a:t>年年</a:t>
            </a:r>
            <a:r>
              <a:rPr dirty="0" sz="950" spc="15">
                <a:latin typeface="Arial"/>
                <a:cs typeface="Arial"/>
              </a:rPr>
              <a:t>7</a:t>
            </a:r>
            <a:r>
              <a:rPr dirty="0" sz="950" spc="-459">
                <a:latin typeface="Arial Unicode MS"/>
                <a:cs typeface="Arial Unicode MS"/>
              </a:rPr>
              <a:t>⽉月</a:t>
            </a:r>
            <a:r>
              <a:rPr dirty="0" sz="950" spc="15">
                <a:latin typeface="Arial"/>
                <a:cs typeface="Arial"/>
              </a:rPr>
              <a:t>16</a:t>
            </a:r>
            <a:r>
              <a:rPr dirty="0" sz="950" spc="-165">
                <a:latin typeface="Arial Unicode MS"/>
                <a:cs typeface="Arial Unicode MS"/>
              </a:rPr>
              <a:t>⽇日，双创</a:t>
            </a:r>
            <a:endParaRPr sz="950">
              <a:latin typeface="Arial Unicode MS"/>
              <a:cs typeface="Arial Unicode M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p:spPr>
        <p:txBody>
          <a:bodyPr wrap="square" lIns="0" tIns="11430" rIns="0" bIns="0" rtlCol="0" vert="horz">
            <a:spAutoFit/>
          </a:bodyPr>
          <a:lstStyle/>
          <a:p>
            <a:pPr marL="48895">
              <a:lnSpc>
                <a:spcPct val="100000"/>
              </a:lnSpc>
              <a:spcBef>
                <a:spcPts val="90"/>
              </a:spcBef>
            </a:pPr>
            <a:r>
              <a:rPr dirty="0" spc="-204"/>
              <a:t>海海德格尔餐厅：从使命到⻛风</a:t>
            </a:r>
            <a:r>
              <a:rPr dirty="0" spc="-610"/>
              <a:t>格</a:t>
            </a:r>
          </a:p>
        </p:txBody>
      </p:sp>
      <p:sp>
        <p:nvSpPr>
          <p:cNvPr id="3" name="object 3"/>
          <p:cNvSpPr txBox="1"/>
          <p:nvPr/>
        </p:nvSpPr>
        <p:spPr>
          <a:xfrm>
            <a:off x="497504" y="1000734"/>
            <a:ext cx="4331335" cy="5732780"/>
          </a:xfrm>
          <a:prstGeom prst="rect">
            <a:avLst/>
          </a:prstGeom>
        </p:spPr>
        <p:txBody>
          <a:bodyPr wrap="square" lIns="0" tIns="14604" rIns="0" bIns="0" rtlCol="0" vert="horz">
            <a:spAutoFit/>
          </a:bodyPr>
          <a:lstStyle/>
          <a:p>
            <a:pPr marL="2278380">
              <a:lnSpc>
                <a:spcPct val="100000"/>
              </a:lnSpc>
              <a:spcBef>
                <a:spcPts val="114"/>
              </a:spcBef>
            </a:pPr>
            <a:r>
              <a:rPr dirty="0" sz="1250" spc="10" b="1">
                <a:latin typeface="Arial"/>
                <a:cs typeface="Arial"/>
              </a:rPr>
              <a:t>——</a:t>
            </a:r>
            <a:r>
              <a:rPr dirty="0" sz="1250" spc="-100" b="1">
                <a:latin typeface="Microsoft JhengHei UI"/>
                <a:cs typeface="Microsoft JhengHei UI"/>
              </a:rPr>
              <a:t>未来，⼀一个哲学的时代</a:t>
            </a:r>
            <a:endParaRPr sz="1250">
              <a:latin typeface="Microsoft JhengHei UI"/>
              <a:cs typeface="Microsoft JhengHei UI"/>
            </a:endParaRPr>
          </a:p>
          <a:p>
            <a:pPr>
              <a:lnSpc>
                <a:spcPct val="100000"/>
              </a:lnSpc>
            </a:pPr>
            <a:endParaRPr sz="1500">
              <a:latin typeface="Times New Roman"/>
              <a:cs typeface="Times New Roman"/>
            </a:endParaRPr>
          </a:p>
          <a:p>
            <a:pPr marL="12700">
              <a:lnSpc>
                <a:spcPct val="100000"/>
              </a:lnSpc>
              <a:spcBef>
                <a:spcPts val="865"/>
              </a:spcBef>
            </a:pPr>
            <a:r>
              <a:rPr dirty="0" sz="900" spc="-250" b="1">
                <a:latin typeface="Microsoft JhengHei UI"/>
                <a:cs typeface="Microsoft JhengHei UI"/>
              </a:rPr>
              <a:t>⼀一：前⾔言：</a:t>
            </a:r>
            <a:endParaRPr sz="900">
              <a:latin typeface="Microsoft JhengHei UI"/>
              <a:cs typeface="Microsoft JhengHei UI"/>
            </a:endParaRPr>
          </a:p>
          <a:p>
            <a:pPr marL="262890">
              <a:lnSpc>
                <a:spcPct val="100000"/>
              </a:lnSpc>
              <a:spcBef>
                <a:spcPts val="819"/>
              </a:spcBef>
            </a:pPr>
            <a:r>
              <a:rPr dirty="0" sz="900" spc="-145">
                <a:latin typeface="Arial Unicode MS"/>
                <a:cs typeface="Arial Unicode MS"/>
              </a:rPr>
              <a:t>⼀一个公司到底是什什么？是⼤大家⼝口⽿耳相传的那种⼀一个社会组织吗？⼀一个社会组织</a:t>
            </a:r>
            <a:endParaRPr sz="900">
              <a:latin typeface="Arial Unicode MS"/>
              <a:cs typeface="Arial Unicode MS"/>
            </a:endParaRPr>
          </a:p>
          <a:p>
            <a:pPr marL="12700" marR="5080">
              <a:lnSpc>
                <a:spcPct val="176200"/>
              </a:lnSpc>
            </a:pPr>
            <a:r>
              <a:rPr dirty="0" sz="900" spc="-95">
                <a:latin typeface="Arial Unicode MS"/>
                <a:cs typeface="Arial Unicode MS"/>
              </a:rPr>
              <a:t>⼜又是什什么？难道是要再冒出上⼏几个⾃自以为很熟悉的词语继续去向下解释吗？我并不不看 </a:t>
            </a:r>
            <a:r>
              <a:rPr dirty="0" sz="900" spc="-114">
                <a:latin typeface="Arial Unicode MS"/>
                <a:cs typeface="Arial Unicode MS"/>
              </a:rPr>
              <a:t>好这个思路路。</a:t>
            </a:r>
            <a:endParaRPr sz="900">
              <a:latin typeface="Arial Unicode MS"/>
              <a:cs typeface="Arial Unicode MS"/>
            </a:endParaRPr>
          </a:p>
          <a:p>
            <a:pPr marL="12700" marR="5080" indent="250190">
              <a:lnSpc>
                <a:spcPct val="176200"/>
              </a:lnSpc>
            </a:pPr>
            <a:r>
              <a:rPr dirty="0" sz="900" spc="-195">
                <a:latin typeface="Arial Unicode MS"/>
                <a:cs typeface="Arial Unicode MS"/>
              </a:rPr>
              <a:t>因为我认为⽆无⾮非是再出来⼏几个⿊黑话忽悠⼈人⽽而已，只能让⼈人似乎觉得明⽩白了了，⽽而</a:t>
            </a:r>
            <a:r>
              <a:rPr dirty="0" sz="900" spc="-114">
                <a:latin typeface="Arial Unicode MS"/>
                <a:cs typeface="Arial Unicode MS"/>
              </a:rPr>
              <a:t>从 来不不会有更更本质性的理理解。这类的思维误区太为常⻅见，⼤大家都习以为常了了某些态度 </a:t>
            </a:r>
            <a:r>
              <a:rPr dirty="0" sz="900" spc="-55">
                <a:latin typeface="Arial Unicode MS"/>
                <a:cs typeface="Arial Unicode MS"/>
              </a:rPr>
              <a:t>和认知，⽽而从来不不会去想最为舒服的状态。如果对这些问题还模棱两可，我觉得不不管 </a:t>
            </a:r>
            <a:r>
              <a:rPr dirty="0" sz="900" spc="-70">
                <a:latin typeface="Arial Unicode MS"/>
                <a:cs typeface="Arial Unicode MS"/>
              </a:rPr>
              <a:t>是公司的创始⼈人还是联合创始⼈人，或者公司的</a:t>
            </a:r>
            <a:r>
              <a:rPr dirty="0" sz="900" spc="-15">
                <a:latin typeface="Arial"/>
                <a:cs typeface="Arial"/>
              </a:rPr>
              <a:t>CEO</a:t>
            </a:r>
            <a:r>
              <a:rPr dirty="0" sz="900" spc="-150">
                <a:latin typeface="Arial Unicode MS"/>
                <a:cs typeface="Arial Unicode MS"/>
              </a:rPr>
              <a:t>和其他员⼯工，会不不太清楚为什什么</a:t>
            </a:r>
            <a:endParaRPr sz="900">
              <a:latin typeface="Arial Unicode MS"/>
              <a:cs typeface="Arial Unicode MS"/>
            </a:endParaRPr>
          </a:p>
          <a:p>
            <a:pPr marL="12700">
              <a:lnSpc>
                <a:spcPct val="100000"/>
              </a:lnSpc>
              <a:spcBef>
                <a:spcPts val="825"/>
              </a:spcBef>
            </a:pPr>
            <a:r>
              <a:rPr dirty="0" sz="900" spc="-204">
                <a:latin typeface="Arial Unicode MS"/>
                <a:cs typeface="Arial Unicode MS"/>
              </a:rPr>
              <a:t>⽽而出发，或者逐渐在⼀一条杂草丛⽣生的森林林⾥里里迷路路。</a:t>
            </a:r>
            <a:endParaRPr sz="900">
              <a:latin typeface="Arial Unicode MS"/>
              <a:cs typeface="Arial Unicode MS"/>
            </a:endParaRPr>
          </a:p>
          <a:p>
            <a:pPr marL="12700" marR="5080" indent="250190">
              <a:lnSpc>
                <a:spcPct val="176200"/>
              </a:lnSpc>
            </a:pPr>
            <a:r>
              <a:rPr dirty="0" sz="900" spc="-60">
                <a:latin typeface="Arial Unicode MS"/>
                <a:cs typeface="Arial Unicode MS"/>
              </a:rPr>
              <a:t>尤其是我们此时与哲学餐厅相遇的时候，我们会问⾃自⼰己海海德格尔餐厅这个公司 </a:t>
            </a:r>
            <a:r>
              <a:rPr dirty="0" sz="900" spc="-75">
                <a:latin typeface="Arial Unicode MS"/>
                <a:cs typeface="Arial Unicode MS"/>
              </a:rPr>
              <a:t>到底是什什么，仅仅是哲学餐厅的这样⼀一个概念、这样的⼀一个噱头吗？就是⼀一家餐饮企 </a:t>
            </a:r>
            <a:r>
              <a:rPr dirty="0" sz="900" spc="-135">
                <a:latin typeface="Arial Unicode MS"/>
                <a:cs typeface="Arial Unicode MS"/>
              </a:rPr>
              <a:t>业吗？不不是的。那样的话既理理解错了了⼀一个公司的本质，也理理解错了了海海德格尔餐厅。</a:t>
            </a:r>
            <a:endParaRPr sz="900">
              <a:latin typeface="Arial Unicode MS"/>
              <a:cs typeface="Arial Unicode MS"/>
            </a:endParaRPr>
          </a:p>
          <a:p>
            <a:pPr marL="12700" marR="22225" indent="250190">
              <a:lnSpc>
                <a:spcPct val="176200"/>
              </a:lnSpc>
            </a:pPr>
            <a:r>
              <a:rPr dirty="0" sz="900" spc="-125">
                <a:latin typeface="Arial Unicode MS"/>
                <a:cs typeface="Arial Unicode MS"/>
              </a:rPr>
              <a:t>那是刚刚得到北北京⼤大学全球⼤大学⽣生创新创业中⼼心成功⼊入孵的通知的时候，我徘 </a:t>
            </a:r>
            <a:r>
              <a:rPr dirty="0" sz="900" spc="-114">
                <a:latin typeface="Arial Unicode MS"/>
                <a:cs typeface="Arial Unicode MS"/>
              </a:rPr>
              <a:t>徊在创业⼤大街，左思右想⾃自⼰己到底想做的是什什么。我没办法不不去想不不去思考这个问 </a:t>
            </a:r>
            <a:r>
              <a:rPr dirty="0" sz="900" spc="-195">
                <a:latin typeface="Arial Unicode MS"/>
                <a:cs typeface="Arial Unicode MS"/>
              </a:rPr>
              <a:t>题，脑⼦子停不不下来忍不不住地去逼问⾃自⼰己</a:t>
            </a:r>
            <a:r>
              <a:rPr dirty="0" sz="900" spc="85">
                <a:latin typeface="Arial"/>
                <a:cs typeface="Arial"/>
              </a:rPr>
              <a:t>“</a:t>
            </a:r>
            <a:r>
              <a:rPr dirty="0" sz="900" spc="10">
                <a:latin typeface="Arial Unicode MS"/>
                <a:cs typeface="Arial Unicode MS"/>
              </a:rPr>
              <a:t>哲学餐厅</a:t>
            </a:r>
            <a:r>
              <a:rPr dirty="0" sz="900" spc="85">
                <a:latin typeface="Arial"/>
                <a:cs typeface="Arial"/>
              </a:rPr>
              <a:t>”</a:t>
            </a:r>
            <a:r>
              <a:rPr dirty="0" sz="900" spc="-45">
                <a:latin typeface="Arial Unicode MS"/>
                <a:cs typeface="Arial Unicode MS"/>
              </a:rPr>
              <a:t>到底是个啥玩意，为什什么当时很多</a:t>
            </a:r>
            <a:endParaRPr sz="900">
              <a:latin typeface="Arial Unicode MS"/>
              <a:cs typeface="Arial Unicode MS"/>
            </a:endParaRPr>
          </a:p>
          <a:p>
            <a:pPr marL="12700">
              <a:lnSpc>
                <a:spcPct val="100000"/>
              </a:lnSpc>
              <a:spcBef>
                <a:spcPts val="819"/>
              </a:spcBef>
            </a:pPr>
            <a:r>
              <a:rPr dirty="0" sz="900" spc="-35">
                <a:latin typeface="Arial Unicode MS"/>
                <a:cs typeface="Arial Unicode MS"/>
              </a:rPr>
              <a:t>⼈人说简单添加些哲学内容的装修、制造⼀一些噱头我会本能地拒绝呢？现在我才知道，</a:t>
            </a:r>
            <a:endParaRPr sz="900">
              <a:latin typeface="Arial Unicode MS"/>
              <a:cs typeface="Arial Unicode MS"/>
            </a:endParaRPr>
          </a:p>
          <a:p>
            <a:pPr marL="12700" marR="5080">
              <a:lnSpc>
                <a:spcPct val="176200"/>
              </a:lnSpc>
            </a:pPr>
            <a:r>
              <a:rPr dirty="0" sz="900" spc="-75">
                <a:latin typeface="Arial Unicode MS"/>
                <a:cs typeface="Arial Unicode MS"/>
              </a:rPr>
              <a:t>⼀一切流俗于表⾯面的东⻄西我都是天然的拒斥，没有任何怀疑，因为不不够。仍然记得当时 </a:t>
            </a:r>
            <a:r>
              <a:rPr dirty="0" sz="900" spc="-165">
                <a:latin typeface="Arial Unicode MS"/>
                <a:cs typeface="Arial Unicode MS"/>
              </a:rPr>
              <a:t>怀着激动⼜又有些好像是恐惧的⼼心情写下了了这⼀一⼩小段⽂文字：</a:t>
            </a:r>
            <a:endParaRPr sz="900">
              <a:latin typeface="Arial Unicode MS"/>
              <a:cs typeface="Arial Unicode MS"/>
            </a:endParaRPr>
          </a:p>
          <a:p>
            <a:pPr marL="262890">
              <a:lnSpc>
                <a:spcPct val="100000"/>
              </a:lnSpc>
              <a:spcBef>
                <a:spcPts val="755"/>
              </a:spcBef>
            </a:pPr>
            <a:r>
              <a:rPr dirty="0" sz="900" spc="85">
                <a:latin typeface="Arial"/>
                <a:cs typeface="Arial"/>
              </a:rPr>
              <a:t>“</a:t>
            </a:r>
            <a:endParaRPr sz="900">
              <a:latin typeface="Arial"/>
              <a:cs typeface="Arial"/>
            </a:endParaRPr>
          </a:p>
          <a:p>
            <a:pPr marL="262890">
              <a:lnSpc>
                <a:spcPct val="100000"/>
              </a:lnSpc>
              <a:spcBef>
                <a:spcPts val="610"/>
              </a:spcBef>
            </a:pPr>
            <a:r>
              <a:rPr dirty="0" sz="900" spc="10">
                <a:latin typeface="Arial Unicode MS"/>
                <a:cs typeface="Arial Unicode MS"/>
              </a:rPr>
              <a:t>当哲学和餐厅相遇</a:t>
            </a:r>
            <a:r>
              <a:rPr dirty="0" sz="900" spc="-5">
                <a:latin typeface="Arial Unicode MS"/>
                <a:cs typeface="Arial Unicode MS"/>
              </a:rPr>
              <a:t> </a:t>
            </a:r>
            <a:r>
              <a:rPr dirty="0" sz="900" spc="-215">
                <a:latin typeface="Arial Unicode MS"/>
                <a:cs typeface="Arial Unicode MS"/>
              </a:rPr>
              <a:t>会发⽣生什什么？</a:t>
            </a:r>
            <a:endParaRPr sz="900">
              <a:latin typeface="Arial Unicode MS"/>
              <a:cs typeface="Arial Unicode MS"/>
            </a:endParaRPr>
          </a:p>
          <a:p>
            <a:pPr marL="262890" marR="1350645">
              <a:lnSpc>
                <a:spcPts val="1970"/>
              </a:lnSpc>
              <a:spcBef>
                <a:spcPts val="150"/>
              </a:spcBef>
            </a:pPr>
            <a:r>
              <a:rPr dirty="0" sz="900" spc="-45">
                <a:latin typeface="Arial Unicode MS"/>
                <a:cs typeface="Arial Unicode MS"/>
              </a:rPr>
              <a:t>仅仅是哲学餐厅这样的⼀一个概念</a:t>
            </a:r>
            <a:r>
              <a:rPr dirty="0" sz="900" spc="-50">
                <a:latin typeface="Arial Unicode MS"/>
                <a:cs typeface="Arial Unicode MS"/>
              </a:rPr>
              <a:t> </a:t>
            </a:r>
            <a:r>
              <a:rPr dirty="0" sz="900" spc="-80">
                <a:latin typeface="Arial Unicode MS"/>
                <a:cs typeface="Arial Unicode MS"/>
              </a:rPr>
              <a:t>这样的⼀一个噱头吗？  </a:t>
            </a:r>
            <a:r>
              <a:rPr dirty="0" sz="900" spc="-445">
                <a:latin typeface="Arial Unicode MS"/>
                <a:cs typeface="Arial Unicode MS"/>
              </a:rPr>
              <a:t>不不</a:t>
            </a:r>
            <a:r>
              <a:rPr dirty="0" sz="900" spc="-5">
                <a:latin typeface="Arial Unicode MS"/>
                <a:cs typeface="Arial Unicode MS"/>
              </a:rPr>
              <a:t> </a:t>
            </a:r>
            <a:r>
              <a:rPr dirty="0" sz="900" spc="-445">
                <a:latin typeface="Arial Unicode MS"/>
                <a:cs typeface="Arial Unicode MS"/>
              </a:rPr>
              <a:t>不不</a:t>
            </a:r>
            <a:r>
              <a:rPr dirty="0" sz="900" spc="-5">
                <a:latin typeface="Arial Unicode MS"/>
                <a:cs typeface="Arial Unicode MS"/>
              </a:rPr>
              <a:t> </a:t>
            </a:r>
            <a:r>
              <a:rPr dirty="0" sz="900" spc="-40">
                <a:latin typeface="Arial Unicode MS"/>
                <a:cs typeface="Arial Unicode MS"/>
              </a:rPr>
              <a:t>不不是的！（当时有点激动，编者注）</a:t>
            </a:r>
            <a:endParaRPr sz="900">
              <a:latin typeface="Arial Unicode MS"/>
              <a:cs typeface="Arial Unicode M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Application>Microsoft Office PowerPoint</Application>
  <PresentationFormat>On-screen Show (4:3)</PresentationFormat>
  <ScaleCrop>false</ScaleCrop>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我非常不愿意搞事情——但已经上了贼船</dc:title>
  <dcterms:created xsi:type="dcterms:W3CDTF">2019-08-19T03:22:16Z</dcterms:created>
  <dcterms:modified xsi:type="dcterms:W3CDTF">2019-08-19T03:22:16Z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2019-07-29T00:00:00Z</vt:filetime>
  </property>
  <property fmtid="{D5CDD505-2E9C-101B-9397-08002B2CF9AE}" pid="3" name="Creator">
    <vt:lpwstr>Pages 文稿</vt:lpwstr>
  </property>
  <property fmtid="{D5CDD505-2E9C-101B-9397-08002B2CF9AE}" pid="4" name="LastSaved">
    <vt:filetime>2019-08-19T00:00:00Z</vt:filetime>
  </property>
</Properties>
</file>