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0" r:id="rId2"/>
    <p:sldId id="261" r:id="rId3"/>
    <p:sldId id="262" r:id="rId4"/>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3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59" autoAdjust="0"/>
    <p:restoredTop sz="94712"/>
  </p:normalViewPr>
  <p:slideViewPr>
    <p:cSldViewPr snapToGrid="0" snapToObjects="1">
      <p:cViewPr varScale="1">
        <p:scale>
          <a:sx n="90" d="100"/>
          <a:sy n="90" d="100"/>
        </p:scale>
        <p:origin x="8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C1EDE-65EA-4517-8A56-FD15C7638FFD}" type="datetimeFigureOut">
              <a:rPr lang="ko-KR" altLang="en-US" smtClean="0"/>
              <a:t>2019-05-16</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784F6D-06D0-4941-9C3F-5683EF401B31}" type="slidenum">
              <a:rPr lang="ko-KR" altLang="en-US" smtClean="0"/>
              <a:t>‹#›</a:t>
            </a:fld>
            <a:endParaRPr lang="ko-KR" altLang="en-US"/>
          </a:p>
        </p:txBody>
      </p:sp>
    </p:spTree>
    <p:extLst>
      <p:ext uri="{BB962C8B-B14F-4D97-AF65-F5344CB8AC3E}">
        <p14:creationId xmlns:p14="http://schemas.microsoft.com/office/powerpoint/2010/main" val="354343722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B2A499F-5AAD-584D-9481-BAAB8DC7163F}"/>
              </a:ext>
            </a:extLst>
          </p:cNvPr>
          <p:cNvSpPr>
            <a:spLocks noGrp="1"/>
          </p:cNvSpPr>
          <p:nvPr>
            <p:ph type="ctrTitle"/>
          </p:nvPr>
        </p:nvSpPr>
        <p:spPr>
          <a:xfrm>
            <a:off x="1524000" y="1122363"/>
            <a:ext cx="9144000" cy="2387600"/>
          </a:xfrm>
        </p:spPr>
        <p:txBody>
          <a:bodyPr anchor="b"/>
          <a:lstStyle>
            <a:lvl1pPr algn="ctr">
              <a:defRPr sz="6000"/>
            </a:lvl1pPr>
          </a:lstStyle>
          <a:p>
            <a:r>
              <a:rPr kumimoji="1" lang="ko-KR" altLang="en-US"/>
              <a:t>마스터 제목 스타일 편집</a:t>
            </a:r>
          </a:p>
        </p:txBody>
      </p:sp>
      <p:sp>
        <p:nvSpPr>
          <p:cNvPr id="3" name="부제목 2">
            <a:extLst>
              <a:ext uri="{FF2B5EF4-FFF2-40B4-BE49-F238E27FC236}">
                <a16:creationId xmlns:a16="http://schemas.microsoft.com/office/drawing/2014/main" id="{1B746360-C30C-CB42-966F-57C5203F11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ko-KR" altLang="en-US"/>
              <a:t>클릭하여 마스터 부제목 스타일 편집</a:t>
            </a:r>
          </a:p>
        </p:txBody>
      </p:sp>
      <p:sp>
        <p:nvSpPr>
          <p:cNvPr id="4" name="날짜 개체 틀 3">
            <a:extLst>
              <a:ext uri="{FF2B5EF4-FFF2-40B4-BE49-F238E27FC236}">
                <a16:creationId xmlns:a16="http://schemas.microsoft.com/office/drawing/2014/main" id="{8C9E194B-EE04-4B40-B4E3-993E7FABE9E1}"/>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5" name="바닥글 개체 틀 4">
            <a:extLst>
              <a:ext uri="{FF2B5EF4-FFF2-40B4-BE49-F238E27FC236}">
                <a16:creationId xmlns:a16="http://schemas.microsoft.com/office/drawing/2014/main" id="{FC8E7A98-4397-694B-8548-F4AEB8E5D459}"/>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66A28E4D-D594-FF4D-BE4F-D6CB39CC7B4D}"/>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95245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D3A914C-1E13-8140-AD06-08925418FCBA}"/>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80D233EF-C18F-2A43-83D4-23A6CFDCE4B3}"/>
              </a:ext>
            </a:extLst>
          </p:cNvPr>
          <p:cNvSpPr>
            <a:spLocks noGrp="1"/>
          </p:cNvSpPr>
          <p:nvPr>
            <p:ph type="body" orient="vert" idx="1"/>
          </p:nvPr>
        </p:nvSpPr>
        <p:spPr/>
        <p:txBody>
          <a:bodyPr vert="eaVert"/>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a:extLst>
              <a:ext uri="{FF2B5EF4-FFF2-40B4-BE49-F238E27FC236}">
                <a16:creationId xmlns:a16="http://schemas.microsoft.com/office/drawing/2014/main" id="{3DFEBC1C-CE11-5840-A9E9-00D26A5667B9}"/>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5" name="바닥글 개체 틀 4">
            <a:extLst>
              <a:ext uri="{FF2B5EF4-FFF2-40B4-BE49-F238E27FC236}">
                <a16:creationId xmlns:a16="http://schemas.microsoft.com/office/drawing/2014/main" id="{1FDA7C83-EED6-5D4D-AA52-5718440D4D86}"/>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FABEA77F-8AD6-8347-A665-086EB024A78D}"/>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19551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8FB0E40A-CEB3-7443-B319-C109412EEF4B}"/>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34027F61-221E-6947-9F98-CE2A89C7585D}"/>
              </a:ext>
            </a:extLst>
          </p:cNvPr>
          <p:cNvSpPr>
            <a:spLocks noGrp="1"/>
          </p:cNvSpPr>
          <p:nvPr>
            <p:ph type="body" orient="vert" idx="1"/>
          </p:nvPr>
        </p:nvSpPr>
        <p:spPr>
          <a:xfrm>
            <a:off x="838200" y="365125"/>
            <a:ext cx="7734300" cy="5811838"/>
          </a:xfrm>
        </p:spPr>
        <p:txBody>
          <a:bodyPr vert="eaVert"/>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a:extLst>
              <a:ext uri="{FF2B5EF4-FFF2-40B4-BE49-F238E27FC236}">
                <a16:creationId xmlns:a16="http://schemas.microsoft.com/office/drawing/2014/main" id="{6A028119-4A5C-9D46-AF3A-52FC00DC59DE}"/>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5" name="바닥글 개체 틀 4">
            <a:extLst>
              <a:ext uri="{FF2B5EF4-FFF2-40B4-BE49-F238E27FC236}">
                <a16:creationId xmlns:a16="http://schemas.microsoft.com/office/drawing/2014/main" id="{AB265624-84C7-2E46-93A8-477EFB02DCC0}"/>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A81B25CE-AB8D-9D4F-92E5-50EFFE13FA38}"/>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22584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9F8FF70-813F-4F49-8BAF-8A33E7AD98AE}"/>
              </a:ext>
            </a:extLst>
          </p:cNvPr>
          <p:cNvSpPr>
            <a:spLocks noGrp="1"/>
          </p:cNvSpPr>
          <p:nvPr>
            <p:ph type="title"/>
          </p:nvPr>
        </p:nvSpPr>
        <p:spPr/>
        <p:txBody>
          <a:bodyPr/>
          <a:lstStyle/>
          <a:p>
            <a:r>
              <a:rPr kumimoji="1" lang="ko-KR" altLang="en-US"/>
              <a:t>마스터 제목 스타일 편집</a:t>
            </a:r>
          </a:p>
        </p:txBody>
      </p:sp>
      <p:sp>
        <p:nvSpPr>
          <p:cNvPr id="3" name="내용 개체 틀 2">
            <a:extLst>
              <a:ext uri="{FF2B5EF4-FFF2-40B4-BE49-F238E27FC236}">
                <a16:creationId xmlns:a16="http://schemas.microsoft.com/office/drawing/2014/main" id="{A9A9CD3C-9FCA-B442-A3D7-FCDAF5606C17}"/>
              </a:ext>
            </a:extLst>
          </p:cNvPr>
          <p:cNvSpPr>
            <a:spLocks noGrp="1"/>
          </p:cNvSpPr>
          <p:nvPr>
            <p:ph idx="1"/>
          </p:nvPr>
        </p:nvSpPr>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a:extLst>
              <a:ext uri="{FF2B5EF4-FFF2-40B4-BE49-F238E27FC236}">
                <a16:creationId xmlns:a16="http://schemas.microsoft.com/office/drawing/2014/main" id="{2F8D99C6-D780-4049-8E35-37F433087C59}"/>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5" name="바닥글 개체 틀 4">
            <a:extLst>
              <a:ext uri="{FF2B5EF4-FFF2-40B4-BE49-F238E27FC236}">
                <a16:creationId xmlns:a16="http://schemas.microsoft.com/office/drawing/2014/main" id="{1854B40E-0C69-F142-9903-D3D79DA78680}"/>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A99102EB-9EC0-F54C-A5F7-75A10BDEB839}"/>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422955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986B72B-4736-714C-B038-19CA6D6ED770}"/>
              </a:ext>
            </a:extLst>
          </p:cNvPr>
          <p:cNvSpPr>
            <a:spLocks noGrp="1"/>
          </p:cNvSpPr>
          <p:nvPr>
            <p:ph type="title"/>
          </p:nvPr>
        </p:nvSpPr>
        <p:spPr>
          <a:xfrm>
            <a:off x="831850" y="1709738"/>
            <a:ext cx="10515600" cy="2852737"/>
          </a:xfrm>
        </p:spPr>
        <p:txBody>
          <a:bodyPr anchor="b"/>
          <a:lstStyle>
            <a:lvl1pPr>
              <a:defRPr sz="6000"/>
            </a:lvl1pPr>
          </a:lstStyle>
          <a:p>
            <a:r>
              <a:rPr kumimoji="1" lang="ko-KR" altLang="en-US"/>
              <a:t>마스터 제목 스타일 편집</a:t>
            </a:r>
          </a:p>
        </p:txBody>
      </p:sp>
      <p:sp>
        <p:nvSpPr>
          <p:cNvPr id="3" name="텍스트 개체 틀 2">
            <a:extLst>
              <a:ext uri="{FF2B5EF4-FFF2-40B4-BE49-F238E27FC236}">
                <a16:creationId xmlns:a16="http://schemas.microsoft.com/office/drawing/2014/main" id="{6665E179-E187-DD40-B7BD-1659EC590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ko-KR" altLang="en-US"/>
              <a:t>마스터 텍스트 스타일을 편집하려면 클릭</a:t>
            </a:r>
          </a:p>
        </p:txBody>
      </p:sp>
      <p:sp>
        <p:nvSpPr>
          <p:cNvPr id="4" name="날짜 개체 틀 3">
            <a:extLst>
              <a:ext uri="{FF2B5EF4-FFF2-40B4-BE49-F238E27FC236}">
                <a16:creationId xmlns:a16="http://schemas.microsoft.com/office/drawing/2014/main" id="{3533BC86-F6A1-CD41-A8F9-AFCEB29D4CCE}"/>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5" name="바닥글 개체 틀 4">
            <a:extLst>
              <a:ext uri="{FF2B5EF4-FFF2-40B4-BE49-F238E27FC236}">
                <a16:creationId xmlns:a16="http://schemas.microsoft.com/office/drawing/2014/main" id="{2DDBF2C5-0EE2-D14E-ABEA-814D07063BAC}"/>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E0B22C82-16D7-AC46-8CB5-43F596CCA4D5}"/>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144096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F61B38D-45CD-3141-8FAC-2A5C7C3E2FCD}"/>
              </a:ext>
            </a:extLst>
          </p:cNvPr>
          <p:cNvSpPr>
            <a:spLocks noGrp="1"/>
          </p:cNvSpPr>
          <p:nvPr>
            <p:ph type="title"/>
          </p:nvPr>
        </p:nvSpPr>
        <p:spPr/>
        <p:txBody>
          <a:bodyPr/>
          <a:lstStyle/>
          <a:p>
            <a:r>
              <a:rPr kumimoji="1" lang="ko-KR" altLang="en-US"/>
              <a:t>마스터 제목 스타일 편집</a:t>
            </a:r>
          </a:p>
        </p:txBody>
      </p:sp>
      <p:sp>
        <p:nvSpPr>
          <p:cNvPr id="3" name="내용 개체 틀 2">
            <a:extLst>
              <a:ext uri="{FF2B5EF4-FFF2-40B4-BE49-F238E27FC236}">
                <a16:creationId xmlns:a16="http://schemas.microsoft.com/office/drawing/2014/main" id="{3606F575-76CA-4E44-8543-BFF46727D4E5}"/>
              </a:ext>
            </a:extLst>
          </p:cNvPr>
          <p:cNvSpPr>
            <a:spLocks noGrp="1"/>
          </p:cNvSpPr>
          <p:nvPr>
            <p:ph sz="half" idx="1"/>
          </p:nvPr>
        </p:nvSpPr>
        <p:spPr>
          <a:xfrm>
            <a:off x="838200" y="1825625"/>
            <a:ext cx="5181600" cy="435133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내용 개체 틀 3">
            <a:extLst>
              <a:ext uri="{FF2B5EF4-FFF2-40B4-BE49-F238E27FC236}">
                <a16:creationId xmlns:a16="http://schemas.microsoft.com/office/drawing/2014/main" id="{44FF0DBB-7333-2648-A645-6F3517559F51}"/>
              </a:ext>
            </a:extLst>
          </p:cNvPr>
          <p:cNvSpPr>
            <a:spLocks noGrp="1"/>
          </p:cNvSpPr>
          <p:nvPr>
            <p:ph sz="half" idx="2"/>
          </p:nvPr>
        </p:nvSpPr>
        <p:spPr>
          <a:xfrm>
            <a:off x="6172200" y="1825625"/>
            <a:ext cx="5181600" cy="435133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5" name="날짜 개체 틀 4">
            <a:extLst>
              <a:ext uri="{FF2B5EF4-FFF2-40B4-BE49-F238E27FC236}">
                <a16:creationId xmlns:a16="http://schemas.microsoft.com/office/drawing/2014/main" id="{4B0035EC-8EEC-A548-9B71-502AD792014F}"/>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6" name="바닥글 개체 틀 5">
            <a:extLst>
              <a:ext uri="{FF2B5EF4-FFF2-40B4-BE49-F238E27FC236}">
                <a16:creationId xmlns:a16="http://schemas.microsoft.com/office/drawing/2014/main" id="{0F40A9FA-7183-F949-A349-136F96D3228C}"/>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BB3069CA-EC39-5D49-AF1C-9E430F1752F3}"/>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172885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1889A14-ECAC-A94B-BF89-D0307DC547EA}"/>
              </a:ext>
            </a:extLst>
          </p:cNvPr>
          <p:cNvSpPr>
            <a:spLocks noGrp="1"/>
          </p:cNvSpPr>
          <p:nvPr>
            <p:ph type="title"/>
          </p:nvPr>
        </p:nvSpPr>
        <p:spPr>
          <a:xfrm>
            <a:off x="839788" y="365125"/>
            <a:ext cx="10515600" cy="1325563"/>
          </a:xfrm>
        </p:spPr>
        <p:txBody>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7F7196BE-927B-C24D-9A35-ABADF19A7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스타일을 편집하려면 클릭</a:t>
            </a:r>
          </a:p>
        </p:txBody>
      </p:sp>
      <p:sp>
        <p:nvSpPr>
          <p:cNvPr id="4" name="내용 개체 틀 3">
            <a:extLst>
              <a:ext uri="{FF2B5EF4-FFF2-40B4-BE49-F238E27FC236}">
                <a16:creationId xmlns:a16="http://schemas.microsoft.com/office/drawing/2014/main" id="{61DDAEC7-7E34-EC43-9A80-6EF022C9EC68}"/>
              </a:ext>
            </a:extLst>
          </p:cNvPr>
          <p:cNvSpPr>
            <a:spLocks noGrp="1"/>
          </p:cNvSpPr>
          <p:nvPr>
            <p:ph sz="half" idx="2"/>
          </p:nvPr>
        </p:nvSpPr>
        <p:spPr>
          <a:xfrm>
            <a:off x="839788" y="2505075"/>
            <a:ext cx="5157787" cy="368458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5" name="텍스트 개체 틀 4">
            <a:extLst>
              <a:ext uri="{FF2B5EF4-FFF2-40B4-BE49-F238E27FC236}">
                <a16:creationId xmlns:a16="http://schemas.microsoft.com/office/drawing/2014/main" id="{AEFCE8C8-E1FE-3945-AE47-0C51CE3F66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스타일을 편집하려면 클릭</a:t>
            </a:r>
          </a:p>
        </p:txBody>
      </p:sp>
      <p:sp>
        <p:nvSpPr>
          <p:cNvPr id="6" name="내용 개체 틀 5">
            <a:extLst>
              <a:ext uri="{FF2B5EF4-FFF2-40B4-BE49-F238E27FC236}">
                <a16:creationId xmlns:a16="http://schemas.microsoft.com/office/drawing/2014/main" id="{DA111C1C-6738-8744-9575-0305A656E84D}"/>
              </a:ext>
            </a:extLst>
          </p:cNvPr>
          <p:cNvSpPr>
            <a:spLocks noGrp="1"/>
          </p:cNvSpPr>
          <p:nvPr>
            <p:ph sz="quarter" idx="4"/>
          </p:nvPr>
        </p:nvSpPr>
        <p:spPr>
          <a:xfrm>
            <a:off x="6172200" y="2505075"/>
            <a:ext cx="5183188" cy="368458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7" name="날짜 개체 틀 6">
            <a:extLst>
              <a:ext uri="{FF2B5EF4-FFF2-40B4-BE49-F238E27FC236}">
                <a16:creationId xmlns:a16="http://schemas.microsoft.com/office/drawing/2014/main" id="{8B3EDDCA-B034-5548-B31F-81A0F9F3A37B}"/>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8" name="바닥글 개체 틀 7">
            <a:extLst>
              <a:ext uri="{FF2B5EF4-FFF2-40B4-BE49-F238E27FC236}">
                <a16:creationId xmlns:a16="http://schemas.microsoft.com/office/drawing/2014/main" id="{0CD034C7-933D-B542-B6F4-FCAEA9BA05A1}"/>
              </a:ext>
            </a:extLst>
          </p:cNvPr>
          <p:cNvSpPr>
            <a:spLocks noGrp="1"/>
          </p:cNvSpPr>
          <p:nvPr>
            <p:ph type="ftr" sz="quarter" idx="11"/>
          </p:nvPr>
        </p:nvSpPr>
        <p:spPr/>
        <p:txBody>
          <a:bodyPr/>
          <a:lstStyle/>
          <a:p>
            <a:endParaRPr kumimoji="1" lang="ko-KR" altLang="en-US"/>
          </a:p>
        </p:txBody>
      </p:sp>
      <p:sp>
        <p:nvSpPr>
          <p:cNvPr id="9" name="슬라이드 번호 개체 틀 8">
            <a:extLst>
              <a:ext uri="{FF2B5EF4-FFF2-40B4-BE49-F238E27FC236}">
                <a16:creationId xmlns:a16="http://schemas.microsoft.com/office/drawing/2014/main" id="{E8088650-019D-5046-A5D1-78B4DF89F01C}"/>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410245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9485D76-5310-994E-9A57-BA34ADFD8F1D}"/>
              </a:ext>
            </a:extLst>
          </p:cNvPr>
          <p:cNvSpPr>
            <a:spLocks noGrp="1"/>
          </p:cNvSpPr>
          <p:nvPr>
            <p:ph type="title"/>
          </p:nvPr>
        </p:nvSpPr>
        <p:spPr/>
        <p:txBody>
          <a:bodyPr/>
          <a:lstStyle/>
          <a:p>
            <a:r>
              <a:rPr kumimoji="1" lang="ko-KR" altLang="en-US"/>
              <a:t>마스터 제목 스타일 편집</a:t>
            </a:r>
          </a:p>
        </p:txBody>
      </p:sp>
      <p:sp>
        <p:nvSpPr>
          <p:cNvPr id="3" name="날짜 개체 틀 2">
            <a:extLst>
              <a:ext uri="{FF2B5EF4-FFF2-40B4-BE49-F238E27FC236}">
                <a16:creationId xmlns:a16="http://schemas.microsoft.com/office/drawing/2014/main" id="{7E315788-488E-C24E-AD99-286C604CBB5A}"/>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4" name="바닥글 개체 틀 3">
            <a:extLst>
              <a:ext uri="{FF2B5EF4-FFF2-40B4-BE49-F238E27FC236}">
                <a16:creationId xmlns:a16="http://schemas.microsoft.com/office/drawing/2014/main" id="{B01D3AEA-BBFE-B94E-95A0-FE488A59E87B}"/>
              </a:ext>
            </a:extLst>
          </p:cNvPr>
          <p:cNvSpPr>
            <a:spLocks noGrp="1"/>
          </p:cNvSpPr>
          <p:nvPr>
            <p:ph type="ftr" sz="quarter" idx="11"/>
          </p:nvPr>
        </p:nvSpPr>
        <p:spPr/>
        <p:txBody>
          <a:bodyPr/>
          <a:lstStyle/>
          <a:p>
            <a:endParaRPr kumimoji="1" lang="ko-KR" altLang="en-US"/>
          </a:p>
        </p:txBody>
      </p:sp>
      <p:sp>
        <p:nvSpPr>
          <p:cNvPr id="5" name="슬라이드 번호 개체 틀 4">
            <a:extLst>
              <a:ext uri="{FF2B5EF4-FFF2-40B4-BE49-F238E27FC236}">
                <a16:creationId xmlns:a16="http://schemas.microsoft.com/office/drawing/2014/main" id="{FCF31181-A1A5-2C49-844C-105F1C3C7E7C}"/>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38602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62ECFF57-F74F-0B44-B960-5A427CD74352}"/>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3" name="바닥글 개체 틀 2">
            <a:extLst>
              <a:ext uri="{FF2B5EF4-FFF2-40B4-BE49-F238E27FC236}">
                <a16:creationId xmlns:a16="http://schemas.microsoft.com/office/drawing/2014/main" id="{B7BD8D06-4093-FD4B-AC90-A6C0712E6B4E}"/>
              </a:ext>
            </a:extLst>
          </p:cNvPr>
          <p:cNvSpPr>
            <a:spLocks noGrp="1"/>
          </p:cNvSpPr>
          <p:nvPr>
            <p:ph type="ftr" sz="quarter" idx="11"/>
          </p:nvPr>
        </p:nvSpPr>
        <p:spPr/>
        <p:txBody>
          <a:bodyPr/>
          <a:lstStyle/>
          <a:p>
            <a:endParaRPr kumimoji="1" lang="ko-KR" altLang="en-US"/>
          </a:p>
        </p:txBody>
      </p:sp>
      <p:sp>
        <p:nvSpPr>
          <p:cNvPr id="4" name="슬라이드 번호 개체 틀 3">
            <a:extLst>
              <a:ext uri="{FF2B5EF4-FFF2-40B4-BE49-F238E27FC236}">
                <a16:creationId xmlns:a16="http://schemas.microsoft.com/office/drawing/2014/main" id="{EEFEA0EA-A268-3C41-94D4-6B5EBED9135D}"/>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122106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F3CC7EE-9F4C-2C4D-942C-8472A73BA058}"/>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내용 개체 틀 2">
            <a:extLst>
              <a:ext uri="{FF2B5EF4-FFF2-40B4-BE49-F238E27FC236}">
                <a16:creationId xmlns:a16="http://schemas.microsoft.com/office/drawing/2014/main" id="{69B1DD64-D55C-AC4F-998A-D483FBC946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텍스트 개체 틀 3">
            <a:extLst>
              <a:ext uri="{FF2B5EF4-FFF2-40B4-BE49-F238E27FC236}">
                <a16:creationId xmlns:a16="http://schemas.microsoft.com/office/drawing/2014/main" id="{7DC05826-D2EF-9C44-8EE9-736AFE476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스타일을 편집하려면 클릭</a:t>
            </a:r>
          </a:p>
        </p:txBody>
      </p:sp>
      <p:sp>
        <p:nvSpPr>
          <p:cNvPr id="5" name="날짜 개체 틀 4">
            <a:extLst>
              <a:ext uri="{FF2B5EF4-FFF2-40B4-BE49-F238E27FC236}">
                <a16:creationId xmlns:a16="http://schemas.microsoft.com/office/drawing/2014/main" id="{D9005837-AA4D-FB42-8FDF-A35445601F8B}"/>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6" name="바닥글 개체 틀 5">
            <a:extLst>
              <a:ext uri="{FF2B5EF4-FFF2-40B4-BE49-F238E27FC236}">
                <a16:creationId xmlns:a16="http://schemas.microsoft.com/office/drawing/2014/main" id="{A6338626-2712-2341-B9FE-10F26B452E1F}"/>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0E7D2E1B-EF2D-B047-844B-5DD2D2F2D15D}"/>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28519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1E3FB87-4C7D-CC4D-B81F-C7A1A51234FF}"/>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1AC87836-FE13-AF4F-ABE3-4A9B94295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B1255AA5-CFC0-5B49-9881-1F7719E54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스타일을 편집하려면 클릭</a:t>
            </a:r>
          </a:p>
        </p:txBody>
      </p:sp>
      <p:sp>
        <p:nvSpPr>
          <p:cNvPr id="5" name="날짜 개체 틀 4">
            <a:extLst>
              <a:ext uri="{FF2B5EF4-FFF2-40B4-BE49-F238E27FC236}">
                <a16:creationId xmlns:a16="http://schemas.microsoft.com/office/drawing/2014/main" id="{E12DCF37-6A92-314C-92BE-82F4BC2062C3}"/>
              </a:ext>
            </a:extLst>
          </p:cNvPr>
          <p:cNvSpPr>
            <a:spLocks noGrp="1"/>
          </p:cNvSpPr>
          <p:nvPr>
            <p:ph type="dt" sz="half" idx="10"/>
          </p:nvPr>
        </p:nvSpPr>
        <p:spPr/>
        <p:txBody>
          <a:bodyPr/>
          <a:lstStyle/>
          <a:p>
            <a:fld id="{5043D819-F48A-5E42-BA79-5570D82CFA1B}" type="datetimeFigureOut">
              <a:rPr kumimoji="1" lang="ko-KR" altLang="en-US" smtClean="0"/>
              <a:t>2019-05-16</a:t>
            </a:fld>
            <a:endParaRPr kumimoji="1" lang="ko-KR" altLang="en-US"/>
          </a:p>
        </p:txBody>
      </p:sp>
      <p:sp>
        <p:nvSpPr>
          <p:cNvPr id="6" name="바닥글 개체 틀 5">
            <a:extLst>
              <a:ext uri="{FF2B5EF4-FFF2-40B4-BE49-F238E27FC236}">
                <a16:creationId xmlns:a16="http://schemas.microsoft.com/office/drawing/2014/main" id="{57395160-06B6-8446-80B2-621EBF30B537}"/>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CB52C9A0-6569-7F45-9716-A1E96CF7A6C0}"/>
              </a:ext>
            </a:extLst>
          </p:cNvPr>
          <p:cNvSpPr>
            <a:spLocks noGrp="1"/>
          </p:cNvSpPr>
          <p:nvPr>
            <p:ph type="sldNum" sz="quarter" idx="12"/>
          </p:nvPr>
        </p:nvSpPr>
        <p:spPr/>
        <p:txBody>
          <a:body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1154862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5CB6616C-D540-F64F-B6C4-D4D2654489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F90FB85F-20E0-0F4F-9D38-09FAD367C0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a:extLst>
              <a:ext uri="{FF2B5EF4-FFF2-40B4-BE49-F238E27FC236}">
                <a16:creationId xmlns:a16="http://schemas.microsoft.com/office/drawing/2014/main" id="{4FBF4DED-E1FA-D04F-B340-2BA905E897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3D819-F48A-5E42-BA79-5570D82CFA1B}" type="datetimeFigureOut">
              <a:rPr kumimoji="1" lang="ko-KR" altLang="en-US" smtClean="0"/>
              <a:t>2019-05-16</a:t>
            </a:fld>
            <a:endParaRPr kumimoji="1" lang="ko-KR" altLang="en-US"/>
          </a:p>
        </p:txBody>
      </p:sp>
      <p:sp>
        <p:nvSpPr>
          <p:cNvPr id="5" name="바닥글 개체 틀 4">
            <a:extLst>
              <a:ext uri="{FF2B5EF4-FFF2-40B4-BE49-F238E27FC236}">
                <a16:creationId xmlns:a16="http://schemas.microsoft.com/office/drawing/2014/main" id="{08E0D7A4-3CDA-AB45-8F8D-028EF7B90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4B6CCCBC-1F7A-A04A-B25B-83378F06C3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CE858-726E-664C-923C-0B79724AA086}" type="slidenum">
              <a:rPr kumimoji="1" lang="ko-KR" altLang="en-US" smtClean="0"/>
              <a:t>‹#›</a:t>
            </a:fld>
            <a:endParaRPr kumimoji="1" lang="ko-KR" altLang="en-US"/>
          </a:p>
        </p:txBody>
      </p:sp>
    </p:spTree>
    <p:extLst>
      <p:ext uri="{BB962C8B-B14F-4D97-AF65-F5344CB8AC3E}">
        <p14:creationId xmlns:p14="http://schemas.microsoft.com/office/powerpoint/2010/main" val="16658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pixelro.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a:extLst>
              <a:ext uri="{FF2B5EF4-FFF2-40B4-BE49-F238E27FC236}">
                <a16:creationId xmlns:a16="http://schemas.microsoft.com/office/drawing/2014/main" id="{F38F5EAE-A7F1-D045-983E-A455C59E61B3}"/>
              </a:ext>
            </a:extLst>
          </p:cNvPr>
          <p:cNvSpPr/>
          <p:nvPr/>
        </p:nvSpPr>
        <p:spPr>
          <a:xfrm>
            <a:off x="5409145" y="143903"/>
            <a:ext cx="1370503" cy="655372"/>
          </a:xfrm>
          <a:prstGeom prst="rect">
            <a:avLst/>
          </a:prstGeom>
        </p:spPr>
        <p:txBody>
          <a:bodyPr wrap="none">
            <a:spAutoFit/>
          </a:bodyPr>
          <a:lstStyle/>
          <a:p>
            <a:pPr defTabSz="633487">
              <a:lnSpc>
                <a:spcPct val="150000"/>
              </a:lnSpc>
              <a:defRPr/>
            </a:pPr>
            <a:r>
              <a:rPr lang="en-US" altLang="ko-KR" sz="2800" b="1" spc="-70">
                <a:latin typeface="+mj-ea"/>
                <a:ea typeface="+mj-ea"/>
              </a:rPr>
              <a:t>PixelRo</a:t>
            </a:r>
            <a:endParaRPr lang="en-US" altLang="ko-KR" sz="2800" b="1" spc="-70" dirty="0">
              <a:latin typeface="+mj-ea"/>
              <a:ea typeface="+mj-ea"/>
            </a:endParaRPr>
          </a:p>
        </p:txBody>
      </p:sp>
      <p:pic>
        <p:nvPicPr>
          <p:cNvPr id="19" name="그림 18">
            <a:extLst>
              <a:ext uri="{FF2B5EF4-FFF2-40B4-BE49-F238E27FC236}">
                <a16:creationId xmlns:a16="http://schemas.microsoft.com/office/drawing/2014/main" id="{7ABE7C55-E59F-4E65-8432-1E949732B3C4}"/>
              </a:ext>
            </a:extLst>
          </p:cNvPr>
          <p:cNvPicPr>
            <a:picLocks noChangeAspect="1"/>
          </p:cNvPicPr>
          <p:nvPr/>
        </p:nvPicPr>
        <p:blipFill>
          <a:blip r:embed="rId2"/>
          <a:stretch>
            <a:fillRect/>
          </a:stretch>
        </p:blipFill>
        <p:spPr>
          <a:xfrm>
            <a:off x="9632272" y="296341"/>
            <a:ext cx="2079437" cy="502934"/>
          </a:xfrm>
          <a:prstGeom prst="rect">
            <a:avLst/>
          </a:prstGeom>
        </p:spPr>
      </p:pic>
      <p:cxnSp>
        <p:nvCxnSpPr>
          <p:cNvPr id="20" name="직선 연결선[R] 15">
            <a:extLst>
              <a:ext uri="{FF2B5EF4-FFF2-40B4-BE49-F238E27FC236}">
                <a16:creationId xmlns:a16="http://schemas.microsoft.com/office/drawing/2014/main" id="{19739AEE-2A58-4E5E-B761-A0417F560BC7}"/>
              </a:ext>
            </a:extLst>
          </p:cNvPr>
          <p:cNvCxnSpPr>
            <a:cxnSpLocks/>
          </p:cNvCxnSpPr>
          <p:nvPr/>
        </p:nvCxnSpPr>
        <p:spPr>
          <a:xfrm>
            <a:off x="-296883" y="1056904"/>
            <a:ext cx="1300348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직사각형 35">
            <a:extLst>
              <a:ext uri="{FF2B5EF4-FFF2-40B4-BE49-F238E27FC236}">
                <a16:creationId xmlns:a16="http://schemas.microsoft.com/office/drawing/2014/main" id="{3EDDEACD-F6BC-4C17-BE41-2968CE7C0431}"/>
              </a:ext>
            </a:extLst>
          </p:cNvPr>
          <p:cNvSpPr/>
          <p:nvPr/>
        </p:nvSpPr>
        <p:spPr>
          <a:xfrm>
            <a:off x="4063471" y="2338241"/>
            <a:ext cx="3651224" cy="1032077"/>
          </a:xfrm>
          <a:prstGeom prst="rect">
            <a:avLst/>
          </a:prstGeom>
        </p:spPr>
        <p:txBody>
          <a:bodyPr wrap="square">
            <a:spAutoFit/>
          </a:bodyPr>
          <a:lstStyle/>
          <a:p>
            <a:pPr lvl="0">
              <a:lnSpc>
                <a:spcPct val="150000"/>
              </a:lnSpc>
              <a:defRPr/>
            </a:pPr>
            <a:r>
              <a:rPr lang="zh-CN" altLang="en-US" sz="1200" b="1" dirty="0">
                <a:solidFill>
                  <a:schemeClr val="accent2"/>
                </a:solidFill>
                <a:latin typeface="+mj-lt"/>
              </a:rPr>
              <a:t>项目简介</a:t>
            </a:r>
            <a:endParaRPr lang="en-US" altLang="zh-CN" sz="1200" b="1" dirty="0">
              <a:solidFill>
                <a:schemeClr val="accent2"/>
              </a:solidFill>
              <a:latin typeface="+mj-lt"/>
            </a:endParaRPr>
          </a:p>
          <a:p>
            <a:pPr marL="171450" lvl="0" indent="-171450">
              <a:lnSpc>
                <a:spcPct val="150000"/>
              </a:lnSpc>
              <a:buFont typeface="Wingdings" pitchFamily="2" charset="2"/>
              <a:buChar char="§"/>
              <a:defRPr/>
            </a:pPr>
            <a:r>
              <a:rPr lang="zh-CN" altLang="en-US" sz="1000" spc="-70" dirty="0">
                <a:latin typeface="+mj-lt"/>
              </a:rPr>
              <a:t>使用</a:t>
            </a:r>
            <a:r>
              <a:rPr lang="ko-KR" altLang="en-US" sz="1000" spc="-70" dirty="0">
                <a:latin typeface="+mj-lt"/>
              </a:rPr>
              <a:t>焦点控制方案</a:t>
            </a:r>
            <a:r>
              <a:rPr lang="en-US" altLang="ko-KR" sz="1000" spc="-70" dirty="0">
                <a:latin typeface="+mj-lt"/>
              </a:rPr>
              <a:t>(Vision Correction Solution),</a:t>
            </a:r>
            <a:r>
              <a:rPr lang="ko-KR" altLang="en-US" sz="1000" spc="-70" dirty="0">
                <a:latin typeface="+mj-lt"/>
              </a:rPr>
              <a:t>通过智能手机屏幕附着式修饰</a:t>
            </a:r>
            <a:r>
              <a:rPr lang="zh-CN" altLang="en-US" sz="1000" spc="-70" dirty="0">
                <a:latin typeface="+mj-lt"/>
              </a:rPr>
              <a:t>手机膜</a:t>
            </a:r>
            <a:r>
              <a:rPr lang="ko-KR" altLang="en-US" sz="1000" spc="-70" dirty="0">
                <a:latin typeface="+mj-lt"/>
              </a:rPr>
              <a:t>和画面修饰</a:t>
            </a:r>
            <a:r>
              <a:rPr lang="en-US" altLang="ko-KR" sz="1000" spc="-70" dirty="0">
                <a:latin typeface="+mj-lt"/>
              </a:rPr>
              <a:t>app,</a:t>
            </a:r>
            <a:r>
              <a:rPr lang="ko-KR" altLang="en-US" sz="1000" spc="-70" dirty="0">
                <a:latin typeface="+mj-lt"/>
              </a:rPr>
              <a:t>为拥有</a:t>
            </a:r>
            <a:r>
              <a:rPr lang="zh-CN" altLang="en-US" sz="1000" spc="-70" dirty="0">
                <a:latin typeface="+mj-lt"/>
              </a:rPr>
              <a:t>老花眼</a:t>
            </a:r>
            <a:r>
              <a:rPr lang="ko-KR" altLang="en-US" sz="1000" spc="-70" dirty="0">
                <a:latin typeface="+mj-lt"/>
              </a:rPr>
              <a:t>的用户提供清晰的画面。</a:t>
            </a:r>
            <a:endParaRPr lang="en-US" altLang="ko-KR" sz="1000" spc="-70" dirty="0">
              <a:latin typeface="+mj-lt"/>
            </a:endParaRPr>
          </a:p>
        </p:txBody>
      </p:sp>
      <p:sp>
        <p:nvSpPr>
          <p:cNvPr id="37" name="직사각형 36">
            <a:extLst>
              <a:ext uri="{FF2B5EF4-FFF2-40B4-BE49-F238E27FC236}">
                <a16:creationId xmlns:a16="http://schemas.microsoft.com/office/drawing/2014/main" id="{E5142F77-843A-4D84-A602-36774C53714E}"/>
              </a:ext>
            </a:extLst>
          </p:cNvPr>
          <p:cNvSpPr/>
          <p:nvPr/>
        </p:nvSpPr>
        <p:spPr>
          <a:xfrm>
            <a:off x="4016237" y="3508394"/>
            <a:ext cx="3651224" cy="1493742"/>
          </a:xfrm>
          <a:prstGeom prst="rect">
            <a:avLst/>
          </a:prstGeom>
        </p:spPr>
        <p:txBody>
          <a:bodyPr wrap="square">
            <a:spAutoFit/>
          </a:bodyPr>
          <a:lstStyle/>
          <a:p>
            <a:pPr>
              <a:lnSpc>
                <a:spcPct val="150000"/>
              </a:lnSpc>
              <a:defRPr/>
            </a:pPr>
            <a:r>
              <a:rPr lang="zh-CN" altLang="en-US" sz="1200" b="1" spc="-70" dirty="0">
                <a:solidFill>
                  <a:schemeClr val="accent2"/>
                </a:solidFill>
                <a:latin typeface="+mj-lt"/>
              </a:rPr>
              <a:t>商业模式</a:t>
            </a:r>
            <a:r>
              <a:rPr lang="en-US" altLang="zh-CN" sz="1200" b="1" spc="-70" dirty="0">
                <a:solidFill>
                  <a:schemeClr val="accent2"/>
                </a:solidFill>
                <a:latin typeface="+mj-lt"/>
              </a:rPr>
              <a:t>(</a:t>
            </a:r>
            <a:r>
              <a:rPr lang="zh-CN" altLang="en-US" sz="1200" b="1" spc="-70" dirty="0">
                <a:solidFill>
                  <a:schemeClr val="accent2"/>
                </a:solidFill>
                <a:latin typeface="+mj-lt"/>
              </a:rPr>
              <a:t>收益结构</a:t>
            </a:r>
            <a:r>
              <a:rPr lang="en-US" altLang="zh-CN" sz="1200" b="1" spc="-70" dirty="0">
                <a:solidFill>
                  <a:schemeClr val="accent2"/>
                </a:solidFill>
                <a:latin typeface="+mj-lt"/>
              </a:rPr>
              <a:t>)</a:t>
            </a:r>
            <a:endParaRPr lang="en-US" altLang="ko-KR" sz="1200" b="1" spc="-70" dirty="0">
              <a:solidFill>
                <a:schemeClr val="accent2"/>
              </a:solidFill>
              <a:latin typeface="+mj-lt"/>
            </a:endParaRPr>
          </a:p>
          <a:p>
            <a:pPr marL="171450" lvl="0" indent="-171450">
              <a:lnSpc>
                <a:spcPct val="150000"/>
              </a:lnSpc>
              <a:buFont typeface="Wingdings" pitchFamily="2" charset="2"/>
              <a:buChar char="§"/>
              <a:defRPr/>
            </a:pPr>
            <a:r>
              <a:rPr lang="zh-CN" altLang="en-US" sz="1000" spc="-70" dirty="0">
                <a:latin typeface="+mj-lt"/>
              </a:rPr>
              <a:t>提供</a:t>
            </a:r>
            <a:r>
              <a:rPr lang="en-US" altLang="zh-CN" sz="1000" spc="-70" dirty="0">
                <a:latin typeface="+mj-lt"/>
              </a:rPr>
              <a:t>App SW</a:t>
            </a:r>
            <a:r>
              <a:rPr lang="zh-CN" altLang="en-US" sz="1000" spc="-70" dirty="0">
                <a:latin typeface="+mj-lt"/>
              </a:rPr>
              <a:t>和功能性贴膜</a:t>
            </a:r>
            <a:r>
              <a:rPr lang="en-US" altLang="zh-CN" sz="1000" spc="-70" dirty="0">
                <a:latin typeface="+mj-lt"/>
              </a:rPr>
              <a:t>,</a:t>
            </a:r>
            <a:r>
              <a:rPr lang="zh-CN" altLang="en-US" sz="1000" spc="-70" dirty="0">
                <a:latin typeface="+mj-lt"/>
              </a:rPr>
              <a:t>与流通企业共享收益的方式</a:t>
            </a:r>
            <a:r>
              <a:rPr lang="en-US" altLang="zh-CN" sz="1000" spc="-70" dirty="0">
                <a:latin typeface="+mj-lt"/>
              </a:rPr>
              <a:t>,</a:t>
            </a:r>
            <a:r>
              <a:rPr lang="zh-CN" altLang="en-US" sz="1000" spc="-70" dirty="0">
                <a:latin typeface="+mj-lt"/>
              </a:rPr>
              <a:t>灾难安全网终端的老化矫正解决方案的开发和通过</a:t>
            </a:r>
            <a:r>
              <a:rPr lang="en-US" altLang="zh-CN" sz="1000" spc="-70" dirty="0">
                <a:latin typeface="+mj-lt"/>
              </a:rPr>
              <a:t>SMAPP</a:t>
            </a:r>
            <a:r>
              <a:rPr lang="zh-CN" altLang="en-US" sz="1000" spc="-70" dirty="0">
                <a:latin typeface="+mj-lt"/>
              </a:rPr>
              <a:t>进入市场</a:t>
            </a:r>
            <a:endParaRPr lang="en-US" altLang="ko-KR" sz="1000" spc="-70" dirty="0">
              <a:latin typeface="+mj-lt"/>
            </a:endParaRPr>
          </a:p>
          <a:p>
            <a:pPr marL="171450" lvl="0" indent="-171450">
              <a:lnSpc>
                <a:spcPct val="150000"/>
              </a:lnSpc>
              <a:buFont typeface="Wingdings" pitchFamily="2" charset="2"/>
              <a:buChar char="§"/>
              <a:defRPr/>
            </a:pPr>
            <a:r>
              <a:rPr lang="en-US" altLang="zh-CN" sz="1000" dirty="0">
                <a:latin typeface="+mj-lt"/>
              </a:rPr>
              <a:t>App</a:t>
            </a:r>
            <a:r>
              <a:rPr lang="zh-CN" altLang="en-US" sz="1000" dirty="0">
                <a:latin typeface="+mj-lt"/>
              </a:rPr>
              <a:t>通过</a:t>
            </a:r>
            <a:r>
              <a:rPr lang="en-US" altLang="zh-CN" sz="1000" dirty="0">
                <a:latin typeface="+mj-lt"/>
              </a:rPr>
              <a:t>App</a:t>
            </a:r>
            <a:r>
              <a:rPr lang="zh-CN" altLang="en-US" sz="1000" dirty="0">
                <a:latin typeface="+mj-lt"/>
              </a:rPr>
              <a:t> </a:t>
            </a:r>
            <a:r>
              <a:rPr lang="en-US" altLang="zh-CN" sz="1000" dirty="0">
                <a:latin typeface="+mj-lt"/>
              </a:rPr>
              <a:t>store</a:t>
            </a:r>
            <a:r>
              <a:rPr lang="zh-CN" altLang="en-US" sz="1000" dirty="0">
                <a:latin typeface="+mj-lt"/>
              </a:rPr>
              <a:t>向消费者免费下载 </a:t>
            </a:r>
            <a:endParaRPr lang="en-US" altLang="zh-CN" sz="1000" dirty="0">
              <a:latin typeface="+mj-lt"/>
            </a:endParaRPr>
          </a:p>
          <a:p>
            <a:pPr marL="171450" lvl="0" indent="-171450">
              <a:lnSpc>
                <a:spcPct val="150000"/>
              </a:lnSpc>
              <a:buFont typeface="Wingdings" pitchFamily="2" charset="2"/>
              <a:buChar char="§"/>
              <a:defRPr/>
            </a:pPr>
            <a:r>
              <a:rPr lang="zh-CN" altLang="en-US" sz="1000" dirty="0">
                <a:latin typeface="+mj-lt"/>
              </a:rPr>
              <a:t>功能性贴膜是向流通企业和智能手机制造企业供货后供给消费者使用</a:t>
            </a:r>
            <a:endParaRPr lang="en-US" altLang="ko-KR" sz="1000" spc="-70" dirty="0">
              <a:latin typeface="+mj-lt"/>
            </a:endParaRPr>
          </a:p>
        </p:txBody>
      </p:sp>
      <p:sp>
        <p:nvSpPr>
          <p:cNvPr id="38" name="직사각형 37">
            <a:extLst>
              <a:ext uri="{FF2B5EF4-FFF2-40B4-BE49-F238E27FC236}">
                <a16:creationId xmlns:a16="http://schemas.microsoft.com/office/drawing/2014/main" id="{7F8B233F-5CC5-4F24-9DCC-B79D775EA03C}"/>
              </a:ext>
            </a:extLst>
          </p:cNvPr>
          <p:cNvSpPr/>
          <p:nvPr/>
        </p:nvSpPr>
        <p:spPr>
          <a:xfrm>
            <a:off x="8151788" y="3634206"/>
            <a:ext cx="3651224" cy="570413"/>
          </a:xfrm>
          <a:prstGeom prst="rect">
            <a:avLst/>
          </a:prstGeom>
        </p:spPr>
        <p:txBody>
          <a:bodyPr wrap="square">
            <a:spAutoFit/>
          </a:bodyPr>
          <a:lstStyle/>
          <a:p>
            <a:pPr lvl="0">
              <a:lnSpc>
                <a:spcPct val="150000"/>
              </a:lnSpc>
              <a:defRPr/>
            </a:pPr>
            <a:r>
              <a:rPr lang="zh-CN" altLang="en-US" sz="1200" b="1" spc="-70" dirty="0">
                <a:solidFill>
                  <a:schemeClr val="accent2"/>
                </a:solidFill>
                <a:latin typeface="+mj-lt"/>
              </a:rPr>
              <a:t>专利</a:t>
            </a:r>
            <a:r>
              <a:rPr lang="en-US" altLang="zh-CN" sz="1200" b="1" spc="-70" dirty="0">
                <a:solidFill>
                  <a:schemeClr val="accent2"/>
                </a:solidFill>
                <a:latin typeface="+mj-lt"/>
              </a:rPr>
              <a:t>,</a:t>
            </a:r>
            <a:r>
              <a:rPr lang="zh-CN" altLang="en-US" sz="1200" b="1" spc="-70" dirty="0">
                <a:solidFill>
                  <a:schemeClr val="accent2"/>
                </a:solidFill>
                <a:latin typeface="+mj-lt"/>
              </a:rPr>
              <a:t>获奖经历</a:t>
            </a:r>
            <a:endParaRPr lang="en-US" altLang="zh-CN" sz="1200" b="1" spc="-70" dirty="0">
              <a:solidFill>
                <a:schemeClr val="accent2"/>
              </a:solidFill>
              <a:latin typeface="+mj-lt"/>
            </a:endParaRPr>
          </a:p>
          <a:p>
            <a:pPr marL="171450" lvl="0" indent="-171450">
              <a:lnSpc>
                <a:spcPct val="150000"/>
              </a:lnSpc>
              <a:buFont typeface="Wingdings" pitchFamily="2" charset="2"/>
              <a:buChar char="§"/>
              <a:defRPr/>
            </a:pPr>
            <a:r>
              <a:rPr lang="zh-CN" altLang="en-US" sz="1000" spc="-70">
                <a:latin typeface="+mj-lt"/>
              </a:rPr>
              <a:t>拥有</a:t>
            </a:r>
            <a:r>
              <a:rPr lang="en-US" altLang="zh-CN" sz="1000" spc="-70" dirty="0">
                <a:latin typeface="+mj-lt"/>
              </a:rPr>
              <a:t>6</a:t>
            </a:r>
            <a:r>
              <a:rPr lang="zh-CN" altLang="en-US" sz="1000" spc="-70">
                <a:latin typeface="+mj-lt"/>
              </a:rPr>
              <a:t>项</a:t>
            </a:r>
            <a:r>
              <a:rPr lang="zh-CN" altLang="en-US" sz="1000" spc="-70" dirty="0">
                <a:latin typeface="+mj-lt"/>
              </a:rPr>
              <a:t>相关核心技术专利</a:t>
            </a:r>
            <a:endParaRPr lang="en-US" altLang="ko-KR" sz="1000" spc="-70" dirty="0">
              <a:latin typeface="+mj-lt"/>
            </a:endParaRPr>
          </a:p>
        </p:txBody>
      </p:sp>
      <p:sp>
        <p:nvSpPr>
          <p:cNvPr id="39" name="직사각형 38">
            <a:extLst>
              <a:ext uri="{FF2B5EF4-FFF2-40B4-BE49-F238E27FC236}">
                <a16:creationId xmlns:a16="http://schemas.microsoft.com/office/drawing/2014/main" id="{D7FA790B-D59A-49E1-8439-95869BD3D3BC}"/>
              </a:ext>
            </a:extLst>
          </p:cNvPr>
          <p:cNvSpPr/>
          <p:nvPr/>
        </p:nvSpPr>
        <p:spPr>
          <a:xfrm>
            <a:off x="8151788" y="4753714"/>
            <a:ext cx="3820688" cy="1495794"/>
          </a:xfrm>
          <a:prstGeom prst="rect">
            <a:avLst/>
          </a:prstGeom>
        </p:spPr>
        <p:txBody>
          <a:bodyPr wrap="square">
            <a:spAutoFit/>
          </a:bodyPr>
          <a:lstStyle/>
          <a:p>
            <a:pPr lvl="0">
              <a:lnSpc>
                <a:spcPct val="150000"/>
              </a:lnSpc>
              <a:defRPr/>
            </a:pPr>
            <a:r>
              <a:rPr lang="zh-CN" altLang="en-US" sz="1200" b="1" spc="-70" dirty="0">
                <a:solidFill>
                  <a:schemeClr val="accent2"/>
                </a:solidFill>
                <a:latin typeface="+mj-lt"/>
              </a:rPr>
              <a:t>进军中国的目标</a:t>
            </a:r>
            <a:endParaRPr lang="en-US" altLang="zh-CN" sz="1200" b="1" spc="-70" dirty="0">
              <a:solidFill>
                <a:schemeClr val="accent2"/>
              </a:solidFill>
              <a:latin typeface="+mj-lt"/>
            </a:endParaRPr>
          </a:p>
          <a:p>
            <a:pPr marL="171450" lvl="0" indent="-171450">
              <a:lnSpc>
                <a:spcPct val="150000"/>
              </a:lnSpc>
              <a:buFont typeface="Wingdings" pitchFamily="2" charset="2"/>
              <a:buChar char="§"/>
              <a:defRPr/>
            </a:pPr>
            <a:r>
              <a:rPr lang="zh-CN" altLang="en-US" sz="1000" dirty="0">
                <a:latin typeface="+mj-lt"/>
              </a:rPr>
              <a:t>老花眼矫正贴膜的制造协力及寻找汽车</a:t>
            </a:r>
            <a:r>
              <a:rPr lang="en-US" altLang="zh-CN" sz="1000" dirty="0">
                <a:latin typeface="+mj-lt"/>
              </a:rPr>
              <a:t>/</a:t>
            </a:r>
            <a:r>
              <a:rPr lang="zh-CN" altLang="en-US" sz="1000" dirty="0">
                <a:latin typeface="+mj-lt"/>
              </a:rPr>
              <a:t>监测器</a:t>
            </a:r>
            <a:r>
              <a:rPr lang="en-US" altLang="zh-CN" sz="1000" dirty="0">
                <a:latin typeface="+mj-lt"/>
              </a:rPr>
              <a:t>/</a:t>
            </a:r>
            <a:r>
              <a:rPr lang="zh-CN" altLang="en-US" sz="1000" dirty="0">
                <a:latin typeface="+mj-lt"/>
              </a:rPr>
              <a:t>移动等可共同开发的企业</a:t>
            </a:r>
            <a:endParaRPr lang="en-US" altLang="ko-KR" sz="1000" dirty="0">
              <a:latin typeface="+mj-lt"/>
            </a:endParaRPr>
          </a:p>
          <a:p>
            <a:pPr marL="171450" lvl="0" indent="-171450">
              <a:lnSpc>
                <a:spcPct val="150000"/>
              </a:lnSpc>
              <a:buFont typeface="Wingdings" pitchFamily="2" charset="2"/>
              <a:buChar char="§"/>
              <a:defRPr/>
            </a:pPr>
            <a:r>
              <a:rPr lang="ko-KR" altLang="en-US" sz="1000" dirty="0">
                <a:latin typeface="+mj-lt"/>
              </a:rPr>
              <a:t>隐私</a:t>
            </a:r>
            <a:r>
              <a:rPr lang="zh-CN" altLang="en-US" sz="1000" dirty="0">
                <a:latin typeface="+mj-lt"/>
              </a:rPr>
              <a:t>贴膜</a:t>
            </a:r>
            <a:r>
              <a:rPr lang="ko-KR" altLang="en-US" sz="1000" dirty="0">
                <a:latin typeface="+mj-lt"/>
              </a:rPr>
              <a:t>及</a:t>
            </a:r>
            <a:r>
              <a:rPr lang="zh-CN" altLang="en-US" sz="1000" dirty="0">
                <a:latin typeface="+mj-lt"/>
              </a:rPr>
              <a:t>老花眼贴膜的流通及营销，寻找相关优秀企业搭配</a:t>
            </a:r>
            <a:endParaRPr lang="en-US" altLang="ko-KR" sz="1000" dirty="0">
              <a:latin typeface="+mj-lt"/>
            </a:endParaRPr>
          </a:p>
          <a:p>
            <a:pPr marL="171450" lvl="0" indent="-171450">
              <a:lnSpc>
                <a:spcPct val="150000"/>
              </a:lnSpc>
              <a:buFont typeface="Wingdings" pitchFamily="2" charset="2"/>
              <a:buChar char="§"/>
              <a:defRPr/>
            </a:pPr>
            <a:r>
              <a:rPr lang="zh-CN" altLang="en-US" sz="1000" dirty="0">
                <a:latin typeface="+mj-lt"/>
              </a:rPr>
              <a:t>寻求</a:t>
            </a:r>
            <a:r>
              <a:rPr lang="en-US" altLang="zh-CN" sz="1000" dirty="0">
                <a:latin typeface="+mj-lt"/>
              </a:rPr>
              <a:t>NDA</a:t>
            </a:r>
            <a:r>
              <a:rPr lang="zh-CN" altLang="en-US" sz="1000" dirty="0">
                <a:latin typeface="+mj-lt"/>
              </a:rPr>
              <a:t>等中文法解析等语言翻译</a:t>
            </a:r>
            <a:endParaRPr lang="en-US" altLang="zh-CN" sz="1000" dirty="0">
              <a:latin typeface="+mj-lt"/>
            </a:endParaRPr>
          </a:p>
          <a:p>
            <a:pPr marL="171450" lvl="0" indent="-171450">
              <a:lnSpc>
                <a:spcPct val="150000"/>
              </a:lnSpc>
              <a:buFont typeface="Wingdings" pitchFamily="2" charset="2"/>
              <a:buChar char="§"/>
              <a:defRPr/>
            </a:pPr>
            <a:r>
              <a:rPr lang="ko-KR" altLang="en-US" sz="1000" dirty="0" err="1">
                <a:latin typeface="+mj-lt"/>
              </a:rPr>
              <a:t>宣传与营销</a:t>
            </a:r>
            <a:endParaRPr lang="en-US" altLang="ko-KR" sz="1000" spc="-70" dirty="0">
              <a:latin typeface="+mj-lt"/>
            </a:endParaRPr>
          </a:p>
        </p:txBody>
      </p:sp>
      <p:sp>
        <p:nvSpPr>
          <p:cNvPr id="42" name="직사각형 41">
            <a:extLst>
              <a:ext uri="{FF2B5EF4-FFF2-40B4-BE49-F238E27FC236}">
                <a16:creationId xmlns:a16="http://schemas.microsoft.com/office/drawing/2014/main" id="{B3107D03-E70D-4992-B6BF-9D012725AB3D}"/>
              </a:ext>
            </a:extLst>
          </p:cNvPr>
          <p:cNvSpPr/>
          <p:nvPr/>
        </p:nvSpPr>
        <p:spPr>
          <a:xfrm>
            <a:off x="8151788" y="2514699"/>
            <a:ext cx="3761107" cy="575350"/>
          </a:xfrm>
          <a:prstGeom prst="rect">
            <a:avLst/>
          </a:prstGeom>
        </p:spPr>
        <p:txBody>
          <a:bodyPr wrap="square">
            <a:spAutoFit/>
          </a:bodyPr>
          <a:lstStyle/>
          <a:p>
            <a:pPr lvl="0">
              <a:lnSpc>
                <a:spcPct val="150000"/>
              </a:lnSpc>
              <a:defRPr/>
            </a:pPr>
            <a:r>
              <a:rPr lang="zh-CN" altLang="en-US" sz="1200" b="1" spc="-70" dirty="0">
                <a:solidFill>
                  <a:schemeClr val="accent2"/>
                </a:solidFill>
                <a:latin typeface="+mj-lt"/>
              </a:rPr>
              <a:t>企业及项目竞争力</a:t>
            </a:r>
            <a:endParaRPr lang="en-US" altLang="zh-CN" sz="1200" b="1" spc="-70" dirty="0">
              <a:solidFill>
                <a:schemeClr val="accent2"/>
              </a:solidFill>
              <a:latin typeface="+mj-lt"/>
            </a:endParaRPr>
          </a:p>
          <a:p>
            <a:pPr marL="171450" lvl="0" indent="-171450">
              <a:lnSpc>
                <a:spcPct val="150000"/>
              </a:lnSpc>
              <a:buFont typeface="Wingdings" pitchFamily="2" charset="2"/>
              <a:buChar char="§"/>
              <a:defRPr/>
            </a:pPr>
            <a:r>
              <a:rPr lang="zh-CN" altLang="en-US" sz="1000" spc="-70" dirty="0">
                <a:latin typeface="+mj-lt"/>
              </a:rPr>
              <a:t>目前没有竞争对手</a:t>
            </a:r>
            <a:endParaRPr lang="en-US" altLang="ko-KR" sz="1000" spc="-70" dirty="0">
              <a:latin typeface="+mj-lt"/>
            </a:endParaRPr>
          </a:p>
        </p:txBody>
      </p:sp>
      <p:sp>
        <p:nvSpPr>
          <p:cNvPr id="16" name="직사각형 15">
            <a:extLst>
              <a:ext uri="{FF2B5EF4-FFF2-40B4-BE49-F238E27FC236}">
                <a16:creationId xmlns:a16="http://schemas.microsoft.com/office/drawing/2014/main" id="{A6F20F2F-C4AF-43A1-A37A-3E183B63F364}"/>
              </a:ext>
            </a:extLst>
          </p:cNvPr>
          <p:cNvSpPr/>
          <p:nvPr/>
        </p:nvSpPr>
        <p:spPr>
          <a:xfrm>
            <a:off x="831244" y="1500581"/>
            <a:ext cx="2404822" cy="1393537"/>
          </a:xfrm>
          <a:prstGeom prst="rect">
            <a:avLst/>
          </a:prstGeom>
          <a:blipFill>
            <a:blip r:embed="rId3"/>
            <a:stretch>
              <a:fillRect/>
            </a:stretch>
          </a:blip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j-lt"/>
            </a:endParaRPr>
          </a:p>
        </p:txBody>
      </p:sp>
      <p:sp>
        <p:nvSpPr>
          <p:cNvPr id="17" name="직사각형 16">
            <a:extLst>
              <a:ext uri="{FF2B5EF4-FFF2-40B4-BE49-F238E27FC236}">
                <a16:creationId xmlns:a16="http://schemas.microsoft.com/office/drawing/2014/main" id="{EC873E0E-F179-423A-B271-1C17EE6D1501}"/>
              </a:ext>
            </a:extLst>
          </p:cNvPr>
          <p:cNvSpPr/>
          <p:nvPr/>
        </p:nvSpPr>
        <p:spPr>
          <a:xfrm>
            <a:off x="831242" y="3162981"/>
            <a:ext cx="2404824" cy="1393538"/>
          </a:xfrm>
          <a:prstGeom prst="rect">
            <a:avLst/>
          </a:prstGeom>
          <a:blipFill>
            <a:blip r:embed="rId4"/>
            <a:stretch>
              <a:fillRect/>
            </a:stretch>
          </a:blip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j-lt"/>
            </a:endParaRPr>
          </a:p>
        </p:txBody>
      </p:sp>
      <p:graphicFrame>
        <p:nvGraphicFramePr>
          <p:cNvPr id="18" name="표 17">
            <a:extLst>
              <a:ext uri="{FF2B5EF4-FFF2-40B4-BE49-F238E27FC236}">
                <a16:creationId xmlns:a16="http://schemas.microsoft.com/office/drawing/2014/main" id="{FD9CF0A1-C496-421E-8CFC-B4A79115ACAD}"/>
              </a:ext>
            </a:extLst>
          </p:cNvPr>
          <p:cNvGraphicFramePr>
            <a:graphicFrameLocks noGrp="1"/>
          </p:cNvGraphicFramePr>
          <p:nvPr>
            <p:extLst>
              <p:ext uri="{D42A27DB-BD31-4B8C-83A1-F6EECF244321}">
                <p14:modId xmlns:p14="http://schemas.microsoft.com/office/powerpoint/2010/main" val="76289352"/>
              </p:ext>
            </p:extLst>
          </p:nvPr>
        </p:nvGraphicFramePr>
        <p:xfrm>
          <a:off x="550813" y="4862531"/>
          <a:ext cx="2965682" cy="1866448"/>
        </p:xfrm>
        <a:graphic>
          <a:graphicData uri="http://schemas.openxmlformats.org/drawingml/2006/table">
            <a:tbl>
              <a:tblPr firstRow="1" bandRow="1">
                <a:tableStyleId>{2D5ABB26-0587-4C30-8999-92F81FD0307C}</a:tableStyleId>
              </a:tblPr>
              <a:tblGrid>
                <a:gridCol w="1237218">
                  <a:extLst>
                    <a:ext uri="{9D8B030D-6E8A-4147-A177-3AD203B41FA5}">
                      <a16:colId xmlns:a16="http://schemas.microsoft.com/office/drawing/2014/main" val="1539833974"/>
                    </a:ext>
                  </a:extLst>
                </a:gridCol>
                <a:gridCol w="1728464">
                  <a:extLst>
                    <a:ext uri="{9D8B030D-6E8A-4147-A177-3AD203B41FA5}">
                      <a16:colId xmlns:a16="http://schemas.microsoft.com/office/drawing/2014/main" val="702968181"/>
                    </a:ext>
                  </a:extLst>
                </a:gridCol>
              </a:tblGrid>
              <a:tr h="30283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sz="1000" b="1" dirty="0">
                          <a:solidFill>
                            <a:srgbClr val="FF0000"/>
                          </a:solidFill>
                          <a:latin typeface="Noto Sans CJK KR Black" panose="020B0A00000000000000" pitchFamily="34" charset="-127"/>
                          <a:ea typeface="Noto Sans CJK KR Black" panose="020B0A00000000000000" pitchFamily="34" charset="-127"/>
                        </a:rPr>
                        <a:t>行业</a:t>
                      </a:r>
                      <a:r>
                        <a:rPr lang="en-US" altLang="ko-KR" sz="1000" b="1" dirty="0">
                          <a:solidFill>
                            <a:srgbClr val="FF0000"/>
                          </a:solidFill>
                          <a:latin typeface="Noto Sans CJK KR Black" panose="020B0A00000000000000" pitchFamily="34" charset="-127"/>
                          <a:ea typeface="Noto Sans CJK KR Black" panose="020B0A00000000000000" pitchFamily="34" charset="-127"/>
                        </a:rPr>
                        <a:t>(</a:t>
                      </a:r>
                      <a:r>
                        <a:rPr lang="ko-KR" altLang="en-US" sz="1000" b="1" dirty="0">
                          <a:solidFill>
                            <a:srgbClr val="FF0000"/>
                          </a:solidFill>
                          <a:latin typeface="Noto Sans CJK KR Black" panose="020B0A00000000000000" pitchFamily="34" charset="-127"/>
                          <a:ea typeface="Noto Sans CJK KR Black" panose="020B0A00000000000000" pitchFamily="34" charset="-127"/>
                        </a:rPr>
                        <a:t>업종</a:t>
                      </a:r>
                      <a:r>
                        <a:rPr lang="en-US" altLang="ko-KR" sz="1000" b="1" dirty="0">
                          <a:solidFill>
                            <a:srgbClr val="FF0000"/>
                          </a:solidFill>
                          <a:latin typeface="Noto Sans CJK KR Black" panose="020B0A00000000000000" pitchFamily="34" charset="-127"/>
                          <a:ea typeface="Noto Sans CJK KR Black" panose="020B0A00000000000000" pitchFamily="34" charset="-127"/>
                        </a:rPr>
                        <a:t>)</a:t>
                      </a:r>
                      <a:endParaRPr lang="ko-KR" altLang="en-US" sz="1000" b="1" dirty="0">
                        <a:solidFill>
                          <a:srgbClr val="FF0000"/>
                        </a:solidFill>
                        <a:latin typeface="Noto Sans CJK KR Black" panose="020B0A00000000000000" pitchFamily="34" charset="-127"/>
                        <a:ea typeface="Noto Sans CJK KR Black" panose="020B0A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latinLnBrk="1"/>
                      <a:r>
                        <a:rPr lang="zh-CN" altLang="en-US" sz="900" dirty="0">
                          <a:solidFill>
                            <a:srgbClr val="FF0000"/>
                          </a:solidFill>
                          <a:latin typeface="Noto Sans CJK KR Regular" panose="020B0500000000000000" pitchFamily="34" charset="-127"/>
                          <a:ea typeface="Noto Sans CJK KR Regular" panose="020B0500000000000000" pitchFamily="34" charset="-127"/>
                        </a:rPr>
                        <a:t>填写行业类</a:t>
                      </a:r>
                      <a:r>
                        <a:rPr lang="zh-CN" altLang="en-US" sz="900">
                          <a:solidFill>
                            <a:srgbClr val="FF0000"/>
                          </a:solidFill>
                          <a:latin typeface="Noto Sans CJK KR Regular" panose="020B0500000000000000" pitchFamily="34" charset="-127"/>
                          <a:ea typeface="Noto Sans CJK KR Regular" panose="020B0500000000000000" pitchFamily="34" charset="-127"/>
                        </a:rPr>
                        <a:t>型</a:t>
                      </a:r>
                      <a:r>
                        <a:rPr lang="en-US" altLang="zh-CN" sz="900">
                          <a:solidFill>
                            <a:srgbClr val="FF0000"/>
                          </a:solidFill>
                          <a:latin typeface="Noto Sans CJK KR Regular" panose="020B0500000000000000" pitchFamily="34" charset="-127"/>
                          <a:ea typeface="Noto Sans CJK KR Regular" panose="020B0500000000000000" pitchFamily="34" charset="-127"/>
                        </a:rPr>
                        <a:t>(</a:t>
                      </a:r>
                      <a:r>
                        <a:rPr lang="ko-KR" altLang="en-US" sz="900">
                          <a:solidFill>
                            <a:srgbClr val="FF0000"/>
                          </a:solidFill>
                          <a:latin typeface="Noto Sans CJK KR Regular" panose="020B0500000000000000" pitchFamily="34" charset="-127"/>
                          <a:ea typeface="Noto Sans CJK KR Regular" panose="020B0500000000000000" pitchFamily="34" charset="-127"/>
                        </a:rPr>
                        <a:t>소프트웨어개발 및 공급</a:t>
                      </a:r>
                      <a:r>
                        <a:rPr lang="en-US" altLang="ko-KR" sz="900">
                          <a:solidFill>
                            <a:srgbClr val="FF0000"/>
                          </a:solidFill>
                          <a:latin typeface="Noto Sans CJK KR Regular" panose="020B0500000000000000" pitchFamily="34" charset="-127"/>
                          <a:ea typeface="Noto Sans CJK KR Regular" panose="020B0500000000000000" pitchFamily="34" charset="-127"/>
                        </a:rPr>
                        <a:t>)</a:t>
                      </a:r>
                      <a:endParaRPr lang="ko-KR" altLang="en-US" sz="900" dirty="0">
                        <a:solidFill>
                          <a:srgbClr val="FF0000"/>
                        </a:solidFill>
                        <a:latin typeface="Noto Sans CJK KR Regular" panose="020B0500000000000000" pitchFamily="34" charset="-127"/>
                        <a:ea typeface="Noto Sans CJK KR Regular" panose="020B05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512376"/>
                  </a:ext>
                </a:extLst>
              </a:tr>
              <a:tr h="302830">
                <a:tc>
                  <a:txBody>
                    <a:bodyPr/>
                    <a:lstStyle/>
                    <a:p>
                      <a:pPr latinLnBrk="1"/>
                      <a:r>
                        <a:rPr lang="ko-KR" altLang="en-US" sz="1000" b="1" dirty="0">
                          <a:latin typeface="Noto Sans CJK KR Black" panose="020B0A00000000000000" pitchFamily="34" charset="-127"/>
                          <a:ea typeface="Noto Sans CJK KR Black" panose="020B0A00000000000000" pitchFamily="34" charset="-127"/>
                        </a:rPr>
                        <a:t>设立日期</a:t>
                      </a: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900">
                          <a:latin typeface="Noto Sans CJK KR Regular" panose="020B0500000000000000" pitchFamily="34" charset="-127"/>
                          <a:ea typeface="Noto Sans CJK KR Regular" panose="020B0500000000000000" pitchFamily="34" charset="-127"/>
                        </a:rPr>
                        <a:t>2017.11</a:t>
                      </a:r>
                      <a:endParaRPr lang="ko-KR" altLang="en-US" sz="900" dirty="0">
                        <a:latin typeface="Noto Sans CJK KR Regular" panose="020B0500000000000000" pitchFamily="34" charset="-127"/>
                        <a:ea typeface="Noto Sans CJK KR Regular" panose="020B05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700508270"/>
                  </a:ext>
                </a:extLst>
              </a:tr>
              <a:tr h="302830">
                <a:tc>
                  <a:txBody>
                    <a:bodyPr/>
                    <a:lstStyle/>
                    <a:p>
                      <a:pPr latinLnBrk="1"/>
                      <a:r>
                        <a:rPr lang="ko-KR" altLang="en-US" sz="1000" b="1" dirty="0">
                          <a:latin typeface="Noto Sans CJK KR Black" panose="020B0A00000000000000" pitchFamily="34" charset="-127"/>
                          <a:ea typeface="Noto Sans CJK KR Black" panose="020B0A00000000000000" pitchFamily="34" charset="-127"/>
                        </a:rPr>
                        <a:t>公司位置</a:t>
                      </a: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latinLnBrk="1"/>
                      <a:r>
                        <a:rPr lang="en-US" altLang="ko-KR" sz="900" dirty="0">
                          <a:latin typeface="Noto Sans CJK KR Regular" panose="020B0500000000000000" pitchFamily="34" charset="-127"/>
                          <a:ea typeface="Noto Sans CJK KR Regular" panose="020B0500000000000000" pitchFamily="34" charset="-127"/>
                        </a:rPr>
                        <a:t>Gyeonggi-do, South Korea</a:t>
                      </a:r>
                      <a:endParaRPr lang="ko-KR" altLang="en-US" sz="900" dirty="0">
                        <a:latin typeface="Noto Sans CJK KR Regular" panose="020B0500000000000000" pitchFamily="34" charset="-127"/>
                        <a:ea typeface="Noto Sans CJK KR Regular" panose="020B05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52252576"/>
                  </a:ext>
                </a:extLst>
              </a:tr>
              <a:tr h="302830">
                <a:tc>
                  <a:txBody>
                    <a:bodyPr/>
                    <a:lstStyle/>
                    <a:p>
                      <a:pPr latinLnBrk="1"/>
                      <a:r>
                        <a:rPr lang="ko-KR" altLang="en-US" sz="1000" b="1" dirty="0">
                          <a:latin typeface="Noto Sans CJK KR Black" panose="020B0A00000000000000" pitchFamily="34" charset="-127"/>
                          <a:ea typeface="Noto Sans CJK KR Black" panose="020B0A00000000000000" pitchFamily="34" charset="-127"/>
                        </a:rPr>
                        <a:t>职员人数</a:t>
                      </a: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latinLnBrk="1"/>
                      <a:r>
                        <a:rPr lang="en-US" altLang="ko-KR" sz="900" dirty="0">
                          <a:latin typeface="Noto Sans CJK KR Regular" panose="020B0500000000000000" pitchFamily="34" charset="-127"/>
                          <a:ea typeface="Noto Sans CJK KR Regular" panose="020B0500000000000000" pitchFamily="34" charset="-127"/>
                        </a:rPr>
                        <a:t>13</a:t>
                      </a:r>
                      <a:endParaRPr lang="ko-KR" altLang="en-US" sz="900" dirty="0">
                        <a:latin typeface="Noto Sans CJK KR Regular" panose="020B0500000000000000" pitchFamily="34" charset="-127"/>
                        <a:ea typeface="Noto Sans CJK KR Regular" panose="020B05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9815137"/>
                  </a:ext>
                </a:extLst>
              </a:tr>
              <a:tr h="302830">
                <a:tc>
                  <a:txBody>
                    <a:bodyPr/>
                    <a:lstStyle/>
                    <a:p>
                      <a:pPr latinLnBrk="1"/>
                      <a:r>
                        <a:rPr lang="en-US" altLang="ko-KR" sz="1000" b="1" dirty="0">
                          <a:solidFill>
                            <a:srgbClr val="FF0000"/>
                          </a:solidFill>
                          <a:latin typeface="Noto Sans CJK KR Black" panose="020B0A00000000000000" pitchFamily="34" charset="-127"/>
                          <a:ea typeface="Noto Sans CJK KR Black" panose="020B0A00000000000000" pitchFamily="34" charset="-127"/>
                        </a:rPr>
                        <a:t>Funding Stage</a:t>
                      </a:r>
                      <a:endParaRPr lang="ko-KR" altLang="en-US" sz="1000" b="1" dirty="0">
                        <a:solidFill>
                          <a:srgbClr val="FF0000"/>
                        </a:solidFill>
                        <a:latin typeface="Noto Sans CJK KR Black" panose="020B0A00000000000000" pitchFamily="34" charset="-127"/>
                        <a:ea typeface="Noto Sans CJK KR Black" panose="020B0A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900">
                          <a:solidFill>
                            <a:srgbClr val="FF0000"/>
                          </a:solidFill>
                          <a:latin typeface="Noto Sans CJK KR Regular" panose="020B0500000000000000" pitchFamily="34" charset="-127"/>
                          <a:ea typeface="Noto Sans CJK KR Regular" panose="020B0500000000000000" pitchFamily="34" charset="-127"/>
                        </a:rPr>
                        <a:t>2018.02 </a:t>
                      </a:r>
                      <a:r>
                        <a:rPr lang="en-US" altLang="ko-KR" sz="900" dirty="0">
                          <a:solidFill>
                            <a:srgbClr val="FF0000"/>
                          </a:solidFill>
                          <a:latin typeface="Noto Sans CJK KR Regular" panose="020B0500000000000000" pitchFamily="34" charset="-127"/>
                          <a:ea typeface="Noto Sans CJK KR Regular" panose="020B0500000000000000" pitchFamily="34" charset="-127"/>
                        </a:rPr>
                        <a:t>Seed Funding</a:t>
                      </a:r>
                      <a:endParaRPr lang="ko-KR" altLang="en-US" sz="900" dirty="0">
                        <a:solidFill>
                          <a:srgbClr val="FF0000"/>
                        </a:solidFill>
                        <a:latin typeface="Noto Sans CJK KR Regular" panose="020B0500000000000000" pitchFamily="34" charset="-127"/>
                        <a:ea typeface="Noto Sans CJK KR Regular" panose="020B05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226799306"/>
                  </a:ext>
                </a:extLst>
              </a:tr>
              <a:tr h="302830">
                <a:tc>
                  <a:txBody>
                    <a:bodyPr/>
                    <a:lstStyle/>
                    <a:p>
                      <a:pPr latinLnBrk="1"/>
                      <a:r>
                        <a:rPr lang="zh-CN" altLang="en-US" sz="1000" b="1" dirty="0">
                          <a:latin typeface="Noto Sans CJK KR Black" panose="020B0A00000000000000" pitchFamily="34" charset="-127"/>
                          <a:ea typeface="Noto Sans CJK KR Black" panose="020B0A00000000000000" pitchFamily="34" charset="-127"/>
                        </a:rPr>
                        <a:t>官网</a:t>
                      </a:r>
                      <a:endParaRPr lang="ko-KR" altLang="en-US" sz="1000" b="1" dirty="0">
                        <a:latin typeface="Noto Sans CJK KR Black" panose="020B0A00000000000000" pitchFamily="34" charset="-127"/>
                        <a:ea typeface="Noto Sans CJK KR Black" panose="020B0A00000000000000" pitchFamily="34" charset="-127"/>
                      </a:endParaRP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000" kern="1200" dirty="0">
                          <a:solidFill>
                            <a:schemeClr val="tx1"/>
                          </a:solidFill>
                          <a:effectLst/>
                          <a:latin typeface="+mn-lt"/>
                          <a:ea typeface="+mn-ea"/>
                          <a:cs typeface="+mn-cs"/>
                          <a:hlinkClick r:id="rId5"/>
                        </a:rPr>
                        <a:t>www.Pixelro.com</a:t>
                      </a:r>
                      <a:r>
                        <a:rPr lang="en-US" altLang="ko-KR" sz="1000" kern="1200" dirty="0">
                          <a:solidFill>
                            <a:schemeClr val="tx1"/>
                          </a:solidFill>
                          <a:effectLst/>
                          <a:latin typeface="+mn-lt"/>
                          <a:ea typeface="+mn-ea"/>
                          <a:cs typeface="+mn-cs"/>
                        </a:rPr>
                        <a:t> </a:t>
                      </a:r>
                    </a:p>
                  </a:txBody>
                  <a:tcPr marL="77980" marR="77980" marT="38989" marB="38989" anchor="ct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81482936"/>
                  </a:ext>
                </a:extLst>
              </a:tr>
            </a:tbl>
          </a:graphicData>
        </a:graphic>
      </p:graphicFrame>
      <p:sp>
        <p:nvSpPr>
          <p:cNvPr id="15" name="직사각형 14">
            <a:extLst>
              <a:ext uri="{FF2B5EF4-FFF2-40B4-BE49-F238E27FC236}">
                <a16:creationId xmlns:a16="http://schemas.microsoft.com/office/drawing/2014/main" id="{CE5DC913-2C44-448D-993B-6BAD4AD40293}"/>
              </a:ext>
            </a:extLst>
          </p:cNvPr>
          <p:cNvSpPr/>
          <p:nvPr/>
        </p:nvSpPr>
        <p:spPr>
          <a:xfrm>
            <a:off x="4063471" y="1452505"/>
            <a:ext cx="7983120" cy="1129989"/>
          </a:xfrm>
          <a:prstGeom prst="rect">
            <a:avLst/>
          </a:prstGeom>
        </p:spPr>
        <p:txBody>
          <a:bodyPr wrap="square">
            <a:spAutoFit/>
          </a:bodyPr>
          <a:lstStyle/>
          <a:p>
            <a:pPr lvl="0">
              <a:lnSpc>
                <a:spcPct val="150000"/>
              </a:lnSpc>
              <a:defRPr/>
            </a:pPr>
            <a:r>
              <a:rPr lang="zh-CN" altLang="en-US" sz="1200" b="1" spc="-70" dirty="0">
                <a:solidFill>
                  <a:srgbClr val="FF0000"/>
                </a:solidFill>
                <a:latin typeface="+mj-lt"/>
              </a:rPr>
              <a:t>企业简介</a:t>
            </a:r>
            <a:r>
              <a:rPr lang="en-US" altLang="zh-CN" sz="1200" b="1" spc="-70" dirty="0">
                <a:solidFill>
                  <a:srgbClr val="FF0000"/>
                </a:solidFill>
                <a:latin typeface="+mj-lt"/>
              </a:rPr>
              <a:t>(</a:t>
            </a:r>
            <a:r>
              <a:rPr lang="ko-KR" altLang="en-US" sz="1200" b="1" spc="-70" dirty="0">
                <a:solidFill>
                  <a:srgbClr val="FF0000"/>
                </a:solidFill>
                <a:latin typeface="+mj-lt"/>
              </a:rPr>
              <a:t>기업소개</a:t>
            </a:r>
            <a:r>
              <a:rPr lang="en-US" altLang="ko-KR" sz="1200" b="1" spc="-70" dirty="0">
                <a:solidFill>
                  <a:srgbClr val="FF0000"/>
                </a:solidFill>
                <a:latin typeface="+mj-lt"/>
              </a:rPr>
              <a:t>)</a:t>
            </a:r>
            <a:endParaRPr lang="zh-CN" altLang="en-US" sz="1200" b="1" spc="-70" dirty="0">
              <a:solidFill>
                <a:srgbClr val="FF0000"/>
              </a:solidFill>
              <a:latin typeface="+mj-lt"/>
            </a:endParaRPr>
          </a:p>
          <a:p>
            <a:pPr lvl="0">
              <a:lnSpc>
                <a:spcPct val="150000"/>
              </a:lnSpc>
              <a:defRPr/>
            </a:pPr>
            <a:r>
              <a:rPr lang="zh-CN" altLang="en-US" sz="1200" b="1" spc="-70">
                <a:solidFill>
                  <a:srgbClr val="FF0000"/>
                </a:solidFill>
                <a:latin typeface="+mj-lt"/>
              </a:rPr>
              <a:t>请在这里填写</a:t>
            </a:r>
            <a:r>
              <a:rPr lang="en-US" altLang="zh-CN" sz="1200" b="1" spc="-70">
                <a:solidFill>
                  <a:srgbClr val="FF0000"/>
                </a:solidFill>
                <a:latin typeface="+mj-lt"/>
              </a:rPr>
              <a:t>. </a:t>
            </a:r>
            <a:r>
              <a:rPr lang="en-US" altLang="zh-CN" sz="1050" b="1" spc="-70">
                <a:solidFill>
                  <a:srgbClr val="FF0000"/>
                </a:solidFill>
                <a:latin typeface="+mj-lt"/>
              </a:rPr>
              <a:t>(</a:t>
            </a:r>
            <a:r>
              <a:rPr lang="ko-KR" altLang="en-US" sz="1050" b="1" spc="-70">
                <a:solidFill>
                  <a:srgbClr val="FF0000"/>
                </a:solidFill>
                <a:latin typeface="+mj-lt"/>
              </a:rPr>
              <a:t>삼성전자 스핀오프기업으로 </a:t>
            </a:r>
            <a:r>
              <a:rPr lang="en-US" altLang="ko-KR" sz="1050" b="1" spc="-70">
                <a:solidFill>
                  <a:srgbClr val="FF0000"/>
                </a:solidFill>
                <a:latin typeface="+mj-lt"/>
              </a:rPr>
              <a:t>, </a:t>
            </a:r>
            <a:r>
              <a:rPr lang="ko-KR" altLang="en-US" sz="1050" b="1" spc="-70">
                <a:solidFill>
                  <a:srgbClr val="FF0000"/>
                </a:solidFill>
                <a:latin typeface="+mj-lt"/>
              </a:rPr>
              <a:t>스마트폰등의 디스플레이에 대한 신개념의 노안보정 솔루션 및 기능성 커버를 개발중입니다</a:t>
            </a:r>
            <a:r>
              <a:rPr lang="en-US" altLang="ko-KR" sz="1050" b="1" spc="-70">
                <a:solidFill>
                  <a:srgbClr val="FF0000"/>
                </a:solidFill>
                <a:latin typeface="+mj-lt"/>
              </a:rPr>
              <a:t>.</a:t>
            </a:r>
          </a:p>
          <a:p>
            <a:pPr lvl="0">
              <a:lnSpc>
                <a:spcPct val="150000"/>
              </a:lnSpc>
              <a:defRPr/>
            </a:pPr>
            <a:r>
              <a:rPr lang="en-US" altLang="ko-KR" sz="1050" b="1" spc="-70">
                <a:solidFill>
                  <a:srgbClr val="FF0000"/>
                </a:solidFill>
                <a:latin typeface="+mj-lt"/>
              </a:rPr>
              <a:t> </a:t>
            </a:r>
            <a:r>
              <a:rPr lang="ko-KR" altLang="en-US" sz="1050" b="1" spc="-70">
                <a:solidFill>
                  <a:srgbClr val="FF0000"/>
                </a:solidFill>
                <a:latin typeface="+mj-lt"/>
              </a:rPr>
              <a:t>삼성전자출신 </a:t>
            </a:r>
            <a:r>
              <a:rPr lang="en-US" altLang="ko-KR" sz="1050" b="1" spc="-70">
                <a:solidFill>
                  <a:srgbClr val="FF0000"/>
                </a:solidFill>
                <a:latin typeface="+mj-lt"/>
              </a:rPr>
              <a:t>3</a:t>
            </a:r>
            <a:r>
              <a:rPr lang="ko-KR" altLang="en-US" sz="1050" b="1" spc="-70">
                <a:solidFill>
                  <a:srgbClr val="FF0000"/>
                </a:solidFill>
                <a:latin typeface="+mj-lt"/>
              </a:rPr>
              <a:t>명의 엔지니어로 공동창업하고</a:t>
            </a:r>
            <a:r>
              <a:rPr lang="en-US" altLang="ko-KR" sz="1050" b="1" spc="-70">
                <a:solidFill>
                  <a:srgbClr val="FF0000"/>
                </a:solidFill>
                <a:latin typeface="+mj-lt"/>
              </a:rPr>
              <a:t>, 13</a:t>
            </a:r>
            <a:r>
              <a:rPr lang="ko-KR" altLang="en-US" sz="1050" b="1" spc="-70">
                <a:solidFill>
                  <a:srgbClr val="FF0000"/>
                </a:solidFill>
                <a:latin typeface="+mj-lt"/>
              </a:rPr>
              <a:t>명의 인력이 개발하고 있습니다</a:t>
            </a:r>
            <a:r>
              <a:rPr lang="en-US" altLang="ko-KR" sz="1050" b="1" spc="-70">
                <a:solidFill>
                  <a:srgbClr val="FF0000"/>
                </a:solidFill>
                <a:latin typeface="+mj-lt"/>
              </a:rPr>
              <a:t>. </a:t>
            </a:r>
            <a:r>
              <a:rPr lang="ko-KR" altLang="en-US" sz="1050" b="1" spc="-70">
                <a:solidFill>
                  <a:srgbClr val="FF0000"/>
                </a:solidFill>
                <a:latin typeface="+mj-lt"/>
              </a:rPr>
              <a:t>삼성벤처투자로부터 투자를 유치하고</a:t>
            </a:r>
            <a:r>
              <a:rPr lang="en-US" altLang="ko-KR" sz="1050" b="1" spc="-70">
                <a:solidFill>
                  <a:srgbClr val="FF0000"/>
                </a:solidFill>
                <a:latin typeface="+mj-lt"/>
              </a:rPr>
              <a:t>, 2020</a:t>
            </a:r>
            <a:r>
              <a:rPr lang="ko-KR" altLang="en-US" sz="1050" b="1" spc="-70">
                <a:solidFill>
                  <a:srgbClr val="FF0000"/>
                </a:solidFill>
                <a:latin typeface="+mj-lt"/>
              </a:rPr>
              <a:t>년 상품화를 목표로 개발하고 있다</a:t>
            </a:r>
            <a:r>
              <a:rPr lang="en-US" altLang="ko-KR" sz="1050" b="1" spc="-70">
                <a:solidFill>
                  <a:srgbClr val="FF0000"/>
                </a:solidFill>
                <a:latin typeface="+mj-lt"/>
              </a:rPr>
              <a:t>.</a:t>
            </a:r>
            <a:endParaRPr lang="en-US" altLang="zh-CN" sz="1200" b="1" spc="-70" dirty="0">
              <a:solidFill>
                <a:srgbClr val="FF0000"/>
              </a:solidFill>
              <a:latin typeface="+mj-lt"/>
            </a:endParaRPr>
          </a:p>
        </p:txBody>
      </p:sp>
      <p:sp>
        <p:nvSpPr>
          <p:cNvPr id="21" name="직사각형 20">
            <a:extLst>
              <a:ext uri="{FF2B5EF4-FFF2-40B4-BE49-F238E27FC236}">
                <a16:creationId xmlns:a16="http://schemas.microsoft.com/office/drawing/2014/main" id="{1FCF7BC8-0532-432A-AACD-311B78507DC3}"/>
              </a:ext>
            </a:extLst>
          </p:cNvPr>
          <p:cNvSpPr/>
          <p:nvPr/>
        </p:nvSpPr>
        <p:spPr>
          <a:xfrm>
            <a:off x="4063471" y="5410774"/>
            <a:ext cx="3823251" cy="570413"/>
          </a:xfrm>
          <a:prstGeom prst="rect">
            <a:avLst/>
          </a:prstGeom>
        </p:spPr>
        <p:txBody>
          <a:bodyPr wrap="square">
            <a:spAutoFit/>
          </a:bodyPr>
          <a:lstStyle/>
          <a:p>
            <a:pPr lvl="0">
              <a:lnSpc>
                <a:spcPct val="150000"/>
              </a:lnSpc>
              <a:defRPr/>
            </a:pPr>
            <a:r>
              <a:rPr lang="zh-CN" altLang="en-US" sz="1200" b="1" spc="-70" dirty="0">
                <a:solidFill>
                  <a:srgbClr val="FF0000"/>
                </a:solidFill>
                <a:latin typeface="+mj-lt"/>
              </a:rPr>
              <a:t>海外法人情况</a:t>
            </a:r>
            <a:r>
              <a:rPr lang="en-US" altLang="zh-CN" sz="1200" b="1" spc="-70" dirty="0">
                <a:solidFill>
                  <a:srgbClr val="FF0000"/>
                </a:solidFill>
                <a:latin typeface="+mj-lt"/>
              </a:rPr>
              <a:t>_</a:t>
            </a:r>
            <a:r>
              <a:rPr lang="ko-KR" altLang="en-US" sz="1200" b="1" spc="-70" dirty="0">
                <a:solidFill>
                  <a:srgbClr val="FF0000"/>
                </a:solidFill>
                <a:latin typeface="+mj-lt"/>
              </a:rPr>
              <a:t>해외법인상황</a:t>
            </a:r>
            <a:endParaRPr lang="en-US" altLang="zh-CN" sz="1200" b="1" spc="-70" dirty="0">
              <a:solidFill>
                <a:srgbClr val="FF0000"/>
              </a:solidFill>
              <a:latin typeface="+mj-lt"/>
            </a:endParaRPr>
          </a:p>
          <a:p>
            <a:pPr marL="171450" lvl="0" indent="-171450">
              <a:lnSpc>
                <a:spcPct val="150000"/>
              </a:lnSpc>
              <a:buFont typeface="Arial" panose="020B0604020202020204" pitchFamily="34" charset="0"/>
              <a:buChar char="•"/>
              <a:defRPr/>
            </a:pPr>
            <a:r>
              <a:rPr lang="ko-KR" altLang="en-US" sz="1000" spc="-70">
                <a:solidFill>
                  <a:srgbClr val="FF0000"/>
                </a:solidFill>
                <a:latin typeface="+mj-lt"/>
              </a:rPr>
              <a:t>유통 및 개발관련 업체 유치중</a:t>
            </a:r>
            <a:endParaRPr lang="en-US" altLang="ko-KR" sz="1000" spc="-70" dirty="0">
              <a:solidFill>
                <a:srgbClr val="FF0000"/>
              </a:solidFill>
              <a:latin typeface="+mj-lt"/>
            </a:endParaRPr>
          </a:p>
        </p:txBody>
      </p:sp>
      <p:pic>
        <p:nvPicPr>
          <p:cNvPr id="22" name="그림 21">
            <a:extLst>
              <a:ext uri="{FF2B5EF4-FFF2-40B4-BE49-F238E27FC236}">
                <a16:creationId xmlns:a16="http://schemas.microsoft.com/office/drawing/2014/main" id="{70E7E5E7-1C99-4FFA-B067-3784B6198DC5}"/>
              </a:ext>
            </a:extLst>
          </p:cNvPr>
          <p:cNvPicPr>
            <a:picLocks noChangeAspect="1"/>
          </p:cNvPicPr>
          <p:nvPr/>
        </p:nvPicPr>
        <p:blipFill rotWithShape="1">
          <a:blip r:embed="rId6"/>
          <a:stretch>
            <a:fillRect/>
          </a:stretch>
        </p:blipFill>
        <p:spPr>
          <a:xfrm>
            <a:off x="906743" y="2443623"/>
            <a:ext cx="741380" cy="495242"/>
          </a:xfrm>
          <a:prstGeom prst="rect">
            <a:avLst/>
          </a:prstGeom>
          <a:effectLst>
            <a:outerShdw blurRad="50800" dist="76200" dir="8100000" algn="tr" rotWithShape="0">
              <a:prstClr val="black">
                <a:alpha val="40000"/>
              </a:prstClr>
            </a:outerShdw>
          </a:effectLst>
        </p:spPr>
      </p:pic>
      <p:pic>
        <p:nvPicPr>
          <p:cNvPr id="2" name="그림 1">
            <a:extLst>
              <a:ext uri="{FF2B5EF4-FFF2-40B4-BE49-F238E27FC236}">
                <a16:creationId xmlns:a16="http://schemas.microsoft.com/office/drawing/2014/main" id="{FEB237C1-93DB-428C-BA25-BBD50820DDD3}"/>
              </a:ext>
            </a:extLst>
          </p:cNvPr>
          <p:cNvPicPr>
            <a:picLocks noChangeAspect="1"/>
          </p:cNvPicPr>
          <p:nvPr/>
        </p:nvPicPr>
        <p:blipFill rotWithShape="1">
          <a:blip r:embed="rId7"/>
          <a:srcRect t="5522" b="32501"/>
          <a:stretch/>
        </p:blipFill>
        <p:spPr>
          <a:xfrm>
            <a:off x="831245" y="3187817"/>
            <a:ext cx="2404822" cy="1368702"/>
          </a:xfrm>
          <a:prstGeom prst="rect">
            <a:avLst/>
          </a:prstGeom>
        </p:spPr>
      </p:pic>
    </p:spTree>
    <p:extLst>
      <p:ext uri="{BB962C8B-B14F-4D97-AF65-F5344CB8AC3E}">
        <p14:creationId xmlns:p14="http://schemas.microsoft.com/office/powerpoint/2010/main" val="146800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B5EDAF-5221-40DE-A61B-78A5C7CBC095}"/>
              </a:ext>
            </a:extLst>
          </p:cNvPr>
          <p:cNvSpPr txBox="1"/>
          <p:nvPr/>
        </p:nvSpPr>
        <p:spPr>
          <a:xfrm>
            <a:off x="595423" y="797442"/>
            <a:ext cx="11001154" cy="3139321"/>
          </a:xfrm>
          <a:prstGeom prst="rect">
            <a:avLst/>
          </a:prstGeom>
          <a:noFill/>
        </p:spPr>
        <p:txBody>
          <a:bodyPr wrap="square" rtlCol="0">
            <a:spAutoFit/>
          </a:bodyPr>
          <a:lstStyle/>
          <a:p>
            <a:r>
              <a:rPr lang="en-US" altLang="ko-KR"/>
              <a:t>3. </a:t>
            </a:r>
            <a:r>
              <a:rPr lang="ko-KR" altLang="en-US"/>
              <a:t>시장조사</a:t>
            </a:r>
            <a:r>
              <a:rPr lang="en-US" altLang="ko-KR"/>
              <a:t>-</a:t>
            </a:r>
            <a:r>
              <a:rPr lang="ko-KR" altLang="en-US"/>
              <a:t> </a:t>
            </a:r>
            <a:r>
              <a:rPr lang="en-US" altLang="ko-KR"/>
              <a:t>1. </a:t>
            </a:r>
            <a:r>
              <a:rPr lang="ko-KR" altLang="en-US"/>
              <a:t> </a:t>
            </a:r>
            <a:endParaRPr lang="en-US" altLang="ko-KR"/>
          </a:p>
          <a:p>
            <a:r>
              <a:rPr lang="en-US" altLang="ko-KR"/>
              <a:t>   </a:t>
            </a:r>
          </a:p>
          <a:p>
            <a:r>
              <a:rPr lang="en-US" altLang="ko-KR"/>
              <a:t> </a:t>
            </a:r>
            <a:r>
              <a:rPr lang="en-US" altLang="ko-KR" b="1"/>
              <a:t>   - </a:t>
            </a:r>
            <a:r>
              <a:rPr lang="ko-KR" altLang="en-US" b="1"/>
              <a:t>요구사항</a:t>
            </a:r>
            <a:r>
              <a:rPr lang="en-US" altLang="ko-KR" b="1"/>
              <a:t>:  </a:t>
            </a:r>
            <a:r>
              <a:rPr lang="ko-KR" altLang="en-US" b="1"/>
              <a:t>픽셀로는 프라이버시커버 </a:t>
            </a:r>
            <a:r>
              <a:rPr lang="en-US" altLang="ko-KR" b="1"/>
              <a:t>/</a:t>
            </a:r>
            <a:r>
              <a:rPr lang="ko-KR" altLang="en-US" b="1"/>
              <a:t>블루라이트 커버 제조 및 노안 필름 개발로 </a:t>
            </a:r>
            <a:r>
              <a:rPr lang="en-US" altLang="ko-KR" b="1"/>
              <a:t>2</a:t>
            </a:r>
            <a:r>
              <a:rPr lang="ko-KR" altLang="en-US" b="1"/>
              <a:t>개로 나뉨 </a:t>
            </a:r>
            <a:endParaRPr lang="en-US" altLang="ko-KR" b="1"/>
          </a:p>
          <a:p>
            <a:r>
              <a:rPr lang="en-US" altLang="ko-KR" b="1"/>
              <a:t>   </a:t>
            </a:r>
          </a:p>
          <a:p>
            <a:r>
              <a:rPr lang="en-US" altLang="ko-KR" b="1"/>
              <a:t>       1.</a:t>
            </a:r>
            <a:r>
              <a:rPr lang="ko-KR" altLang="en-US" b="1"/>
              <a:t>경쟁사 조사 </a:t>
            </a:r>
            <a:r>
              <a:rPr lang="en-US" altLang="ko-KR" b="1"/>
              <a:t>: </a:t>
            </a:r>
            <a:r>
              <a:rPr lang="ko-KR" altLang="en-US" b="1"/>
              <a:t>프라이버시</a:t>
            </a:r>
            <a:r>
              <a:rPr lang="en-US" altLang="ko-KR" b="1"/>
              <a:t>/</a:t>
            </a:r>
            <a:r>
              <a:rPr lang="ko-KR" altLang="en-US" b="1"/>
              <a:t>블루라이트 컷 커버 제조사 및 노안 관련 디스플레이 개발 회사  </a:t>
            </a:r>
            <a:endParaRPr lang="en-US" altLang="ko-KR" b="1"/>
          </a:p>
          <a:p>
            <a:endParaRPr lang="en-US" altLang="ko-KR"/>
          </a:p>
          <a:p>
            <a:r>
              <a:rPr lang="en-US" altLang="ko-KR"/>
              <a:t>       2.</a:t>
            </a:r>
            <a:r>
              <a:rPr lang="ko-KR" altLang="en-US"/>
              <a:t>경쟁시장 조사</a:t>
            </a:r>
            <a:endParaRPr lang="en-US" altLang="ko-KR"/>
          </a:p>
          <a:p>
            <a:r>
              <a:rPr lang="en-US" altLang="ko-KR"/>
              <a:t>          - </a:t>
            </a:r>
            <a:r>
              <a:rPr lang="ko-KR" altLang="en-US"/>
              <a:t>현재 강화 글래스로 프라이버시필름과 블루라이트 필름의 붙이는 타입은 시장에 있음</a:t>
            </a:r>
            <a:endParaRPr lang="en-US" altLang="ko-KR"/>
          </a:p>
          <a:p>
            <a:r>
              <a:rPr lang="en-US" altLang="ko-KR"/>
              <a:t>  </a:t>
            </a:r>
          </a:p>
          <a:p>
            <a:endParaRPr lang="en-US" altLang="ko-KR"/>
          </a:p>
          <a:p>
            <a:endParaRPr lang="ko-KR" altLang="en-US"/>
          </a:p>
        </p:txBody>
      </p:sp>
      <p:graphicFrame>
        <p:nvGraphicFramePr>
          <p:cNvPr id="4" name="표 3">
            <a:extLst>
              <a:ext uri="{FF2B5EF4-FFF2-40B4-BE49-F238E27FC236}">
                <a16:creationId xmlns:a16="http://schemas.microsoft.com/office/drawing/2014/main" id="{C7594505-3159-4D0E-B646-5BD280E0D052}"/>
              </a:ext>
            </a:extLst>
          </p:cNvPr>
          <p:cNvGraphicFramePr>
            <a:graphicFrameLocks noGrp="1"/>
          </p:cNvGraphicFramePr>
          <p:nvPr>
            <p:extLst>
              <p:ext uri="{D42A27DB-BD31-4B8C-83A1-F6EECF244321}">
                <p14:modId xmlns:p14="http://schemas.microsoft.com/office/powerpoint/2010/main" val="571378529"/>
              </p:ext>
            </p:extLst>
          </p:nvPr>
        </p:nvGraphicFramePr>
        <p:xfrm>
          <a:off x="1489739" y="4893575"/>
          <a:ext cx="9685080" cy="1788160"/>
        </p:xfrm>
        <a:graphic>
          <a:graphicData uri="http://schemas.openxmlformats.org/drawingml/2006/table">
            <a:tbl>
              <a:tblPr firstRow="1" bandRow="1">
                <a:tableStyleId>{5C22544A-7EE6-4342-B048-85BDC9FD1C3A}</a:tableStyleId>
              </a:tblPr>
              <a:tblGrid>
                <a:gridCol w="2254568">
                  <a:extLst>
                    <a:ext uri="{9D8B030D-6E8A-4147-A177-3AD203B41FA5}">
                      <a16:colId xmlns:a16="http://schemas.microsoft.com/office/drawing/2014/main" val="2347218332"/>
                    </a:ext>
                  </a:extLst>
                </a:gridCol>
                <a:gridCol w="1945005">
                  <a:extLst>
                    <a:ext uri="{9D8B030D-6E8A-4147-A177-3AD203B41FA5}">
                      <a16:colId xmlns:a16="http://schemas.microsoft.com/office/drawing/2014/main" val="2847519239"/>
                    </a:ext>
                  </a:extLst>
                </a:gridCol>
                <a:gridCol w="1945005">
                  <a:extLst>
                    <a:ext uri="{9D8B030D-6E8A-4147-A177-3AD203B41FA5}">
                      <a16:colId xmlns:a16="http://schemas.microsoft.com/office/drawing/2014/main" val="970209606"/>
                    </a:ext>
                  </a:extLst>
                </a:gridCol>
                <a:gridCol w="3540502">
                  <a:extLst>
                    <a:ext uri="{9D8B030D-6E8A-4147-A177-3AD203B41FA5}">
                      <a16:colId xmlns:a16="http://schemas.microsoft.com/office/drawing/2014/main" val="93633996"/>
                    </a:ext>
                  </a:extLst>
                </a:gridCol>
              </a:tblGrid>
              <a:tr h="0">
                <a:tc>
                  <a:txBody>
                    <a:bodyPr/>
                    <a:lstStyle/>
                    <a:p>
                      <a:pPr latinLnBrk="1"/>
                      <a:r>
                        <a:rPr lang="ko-KR" altLang="en-US" sz="1400"/>
                        <a:t>제품</a:t>
                      </a:r>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sz="1400"/>
                        <a:t>프라이버시 필름</a:t>
                      </a:r>
                    </a:p>
                  </a:txBody>
                  <a:tcPr/>
                </a:tc>
                <a:tc>
                  <a:txBody>
                    <a:bodyPr/>
                    <a:lstStyle/>
                    <a:p>
                      <a:pPr latinLnBrk="1"/>
                      <a:r>
                        <a:rPr lang="ko-KR" altLang="en-US" sz="1400"/>
                        <a:t>블루라이트 필름</a:t>
                      </a:r>
                    </a:p>
                  </a:txBody>
                  <a:tcPr/>
                </a:tc>
                <a:tc>
                  <a:txBody>
                    <a:bodyPr/>
                    <a:lstStyle/>
                    <a:p>
                      <a:pPr latinLnBrk="1"/>
                      <a:r>
                        <a:rPr lang="ko-KR" altLang="en-US" sz="1400"/>
                        <a:t>노안필름 </a:t>
                      </a:r>
                      <a:r>
                        <a:rPr lang="en-US" altLang="ko-KR" sz="1400"/>
                        <a:t>(</a:t>
                      </a:r>
                      <a:r>
                        <a:rPr lang="ko-KR" altLang="en-US" sz="1400"/>
                        <a:t>노안 을 가진사람</a:t>
                      </a:r>
                      <a:r>
                        <a:rPr lang="en-US" altLang="ko-KR" sz="1400"/>
                        <a:t>)</a:t>
                      </a:r>
                      <a:endParaRPr lang="ko-KR" altLang="en-US" sz="1400"/>
                    </a:p>
                  </a:txBody>
                  <a:tcPr/>
                </a:tc>
                <a:extLst>
                  <a:ext uri="{0D108BD9-81ED-4DB2-BD59-A6C34878D82A}">
                    <a16:rowId xmlns:a16="http://schemas.microsoft.com/office/drawing/2014/main" val="2687137224"/>
                  </a:ext>
                </a:extLst>
              </a:tr>
              <a:tr h="370840">
                <a:tc>
                  <a:txBody>
                    <a:bodyPr/>
                    <a:lstStyle/>
                    <a:p>
                      <a:pPr latinLnBrk="1"/>
                      <a:r>
                        <a:rPr lang="ko-KR" altLang="en-US" sz="1400"/>
                        <a:t>중국내 시장</a:t>
                      </a:r>
                    </a:p>
                  </a:txBody>
                  <a:tcPr/>
                </a:tc>
                <a:tc>
                  <a:txBody>
                    <a:bodyPr/>
                    <a:lstStyle/>
                    <a:p>
                      <a:pPr latinLnBrk="1"/>
                      <a:endParaRPr lang="ko-KR" altLang="en-US" sz="1400"/>
                    </a:p>
                  </a:txBody>
                  <a:tcPr/>
                </a:tc>
                <a:tc>
                  <a:txBody>
                    <a:bodyPr/>
                    <a:lstStyle/>
                    <a:p>
                      <a:pPr latinLnBrk="1"/>
                      <a:endParaRPr lang="ko-KR" altLang="en-US" sz="1400"/>
                    </a:p>
                  </a:txBody>
                  <a:tcPr/>
                </a:tc>
                <a:tc>
                  <a:txBody>
                    <a:bodyPr/>
                    <a:lstStyle/>
                    <a:p>
                      <a:pPr latinLnBrk="1"/>
                      <a:endParaRPr lang="ko-KR" altLang="en-US" sz="1400"/>
                    </a:p>
                  </a:txBody>
                  <a:tcPr/>
                </a:tc>
                <a:extLst>
                  <a:ext uri="{0D108BD9-81ED-4DB2-BD59-A6C34878D82A}">
                    <a16:rowId xmlns:a16="http://schemas.microsoft.com/office/drawing/2014/main" val="558048397"/>
                  </a:ext>
                </a:extLst>
              </a:tr>
              <a:tr h="370840">
                <a:tc>
                  <a:txBody>
                    <a:bodyPr/>
                    <a:lstStyle/>
                    <a:p>
                      <a:pPr latinLnBrk="1"/>
                      <a:r>
                        <a:rPr lang="ko-KR" altLang="en-US" sz="1400"/>
                        <a:t>중국 소비자 연령대</a:t>
                      </a:r>
                    </a:p>
                  </a:txBody>
                  <a:tcPr/>
                </a:tc>
                <a:tc>
                  <a:txBody>
                    <a:bodyPr/>
                    <a:lstStyle/>
                    <a:p>
                      <a:pPr latinLnBrk="1"/>
                      <a:endParaRPr lang="ko-KR" altLang="en-US" sz="1400"/>
                    </a:p>
                  </a:txBody>
                  <a:tcPr/>
                </a:tc>
                <a:tc>
                  <a:txBody>
                    <a:bodyPr/>
                    <a:lstStyle/>
                    <a:p>
                      <a:pPr latinLnBrk="1"/>
                      <a:endParaRPr lang="ko-KR" altLang="en-US" sz="1400"/>
                    </a:p>
                  </a:txBody>
                  <a:tcPr/>
                </a:tc>
                <a:tc>
                  <a:txBody>
                    <a:bodyPr/>
                    <a:lstStyle/>
                    <a:p>
                      <a:pPr latinLnBrk="1"/>
                      <a:endParaRPr lang="ko-KR" altLang="en-US" sz="1400"/>
                    </a:p>
                  </a:txBody>
                  <a:tcPr/>
                </a:tc>
                <a:extLst>
                  <a:ext uri="{0D108BD9-81ED-4DB2-BD59-A6C34878D82A}">
                    <a16:rowId xmlns:a16="http://schemas.microsoft.com/office/drawing/2014/main" val="648823626"/>
                  </a:ext>
                </a:extLst>
              </a:tr>
              <a:tr h="370840">
                <a:tc>
                  <a:txBody>
                    <a:bodyPr/>
                    <a:lstStyle/>
                    <a:p>
                      <a:pPr latinLnBrk="1"/>
                      <a:r>
                        <a:rPr lang="ko-KR" altLang="en-US" sz="1400"/>
                        <a:t>사용 하는 단말기</a:t>
                      </a:r>
                    </a:p>
                  </a:txBody>
                  <a:tcPr/>
                </a:tc>
                <a:tc>
                  <a:txBody>
                    <a:bodyPr/>
                    <a:lstStyle/>
                    <a:p>
                      <a:pPr latinLnBrk="1"/>
                      <a:endParaRPr lang="ko-KR" altLang="en-US" sz="1400"/>
                    </a:p>
                  </a:txBody>
                  <a:tcPr/>
                </a:tc>
                <a:tc>
                  <a:txBody>
                    <a:bodyPr/>
                    <a:lstStyle/>
                    <a:p>
                      <a:pPr latinLnBrk="1"/>
                      <a:endParaRPr lang="ko-KR" altLang="en-US" sz="1400"/>
                    </a:p>
                  </a:txBody>
                  <a:tcPr/>
                </a:tc>
                <a:tc>
                  <a:txBody>
                    <a:bodyPr/>
                    <a:lstStyle/>
                    <a:p>
                      <a:pPr latinLnBrk="1"/>
                      <a:endParaRPr lang="ko-KR" altLang="en-US" sz="1400"/>
                    </a:p>
                  </a:txBody>
                  <a:tcPr/>
                </a:tc>
                <a:extLst>
                  <a:ext uri="{0D108BD9-81ED-4DB2-BD59-A6C34878D82A}">
                    <a16:rowId xmlns:a16="http://schemas.microsoft.com/office/drawing/2014/main" val="4095900131"/>
                  </a:ext>
                </a:extLst>
              </a:tr>
              <a:tr h="370840">
                <a:tc>
                  <a:txBody>
                    <a:bodyPr/>
                    <a:lstStyle/>
                    <a:p>
                      <a:pPr latinLnBrk="1"/>
                      <a:r>
                        <a:rPr lang="ko-KR" altLang="en-US" sz="1400"/>
                        <a:t>교체주기</a:t>
                      </a:r>
                    </a:p>
                  </a:txBody>
                  <a:tcPr/>
                </a:tc>
                <a:tc>
                  <a:txBody>
                    <a:bodyPr/>
                    <a:lstStyle/>
                    <a:p>
                      <a:pPr latinLnBrk="1"/>
                      <a:endParaRPr lang="ko-KR" altLang="en-US" sz="1400"/>
                    </a:p>
                  </a:txBody>
                  <a:tcPr/>
                </a:tc>
                <a:tc>
                  <a:txBody>
                    <a:bodyPr/>
                    <a:lstStyle/>
                    <a:p>
                      <a:pPr latinLnBrk="1"/>
                      <a:endParaRPr lang="ko-KR" altLang="en-US" sz="1400"/>
                    </a:p>
                  </a:txBody>
                  <a:tcPr/>
                </a:tc>
                <a:tc>
                  <a:txBody>
                    <a:bodyPr/>
                    <a:lstStyle/>
                    <a:p>
                      <a:pPr latinLnBrk="1"/>
                      <a:endParaRPr lang="ko-KR" altLang="en-US" sz="1400"/>
                    </a:p>
                  </a:txBody>
                  <a:tcPr/>
                </a:tc>
                <a:extLst>
                  <a:ext uri="{0D108BD9-81ED-4DB2-BD59-A6C34878D82A}">
                    <a16:rowId xmlns:a16="http://schemas.microsoft.com/office/drawing/2014/main" val="2622954160"/>
                  </a:ext>
                </a:extLst>
              </a:tr>
            </a:tbl>
          </a:graphicData>
        </a:graphic>
      </p:graphicFrame>
      <p:sp>
        <p:nvSpPr>
          <p:cNvPr id="6" name="TextBox 5">
            <a:extLst>
              <a:ext uri="{FF2B5EF4-FFF2-40B4-BE49-F238E27FC236}">
                <a16:creationId xmlns:a16="http://schemas.microsoft.com/office/drawing/2014/main" id="{BC974FF6-7BD0-4956-AEB4-C24C8DC37072}"/>
              </a:ext>
            </a:extLst>
          </p:cNvPr>
          <p:cNvSpPr txBox="1"/>
          <p:nvPr/>
        </p:nvSpPr>
        <p:spPr>
          <a:xfrm>
            <a:off x="8229600" y="2349795"/>
            <a:ext cx="3062177" cy="369332"/>
          </a:xfrm>
          <a:prstGeom prst="rect">
            <a:avLst/>
          </a:prstGeom>
          <a:noFill/>
        </p:spPr>
        <p:txBody>
          <a:bodyPr wrap="square" rtlCol="0">
            <a:spAutoFit/>
          </a:bodyPr>
          <a:lstStyle/>
          <a:p>
            <a:r>
              <a:rPr lang="ko-KR" altLang="en-US"/>
              <a:t>노안필름은 없는 제품임</a:t>
            </a:r>
            <a:r>
              <a:rPr lang="en-US" altLang="ko-KR"/>
              <a:t>)</a:t>
            </a:r>
            <a:endParaRPr lang="ko-KR" altLang="en-US"/>
          </a:p>
        </p:txBody>
      </p:sp>
      <p:pic>
        <p:nvPicPr>
          <p:cNvPr id="7" name="그림 6">
            <a:extLst>
              <a:ext uri="{FF2B5EF4-FFF2-40B4-BE49-F238E27FC236}">
                <a16:creationId xmlns:a16="http://schemas.microsoft.com/office/drawing/2014/main" id="{38F1AA04-ECDA-4D2D-89E5-F0461105D352}"/>
              </a:ext>
            </a:extLst>
          </p:cNvPr>
          <p:cNvPicPr>
            <a:picLocks noChangeAspect="1"/>
          </p:cNvPicPr>
          <p:nvPr/>
        </p:nvPicPr>
        <p:blipFill>
          <a:blip r:embed="rId2"/>
          <a:stretch>
            <a:fillRect/>
          </a:stretch>
        </p:blipFill>
        <p:spPr>
          <a:xfrm>
            <a:off x="2113308" y="3149954"/>
            <a:ext cx="1461345" cy="1318437"/>
          </a:xfrm>
          <a:prstGeom prst="rect">
            <a:avLst/>
          </a:prstGeom>
        </p:spPr>
      </p:pic>
      <p:sp>
        <p:nvSpPr>
          <p:cNvPr id="8" name="TextBox 7">
            <a:extLst>
              <a:ext uri="{FF2B5EF4-FFF2-40B4-BE49-F238E27FC236}">
                <a16:creationId xmlns:a16="http://schemas.microsoft.com/office/drawing/2014/main" id="{A937F71E-529C-471C-91DD-5574FD148D5E}"/>
              </a:ext>
            </a:extLst>
          </p:cNvPr>
          <p:cNvSpPr txBox="1"/>
          <p:nvPr/>
        </p:nvSpPr>
        <p:spPr>
          <a:xfrm>
            <a:off x="1850066" y="4506949"/>
            <a:ext cx="2747885" cy="276999"/>
          </a:xfrm>
          <a:prstGeom prst="rect">
            <a:avLst/>
          </a:prstGeom>
          <a:noFill/>
        </p:spPr>
        <p:txBody>
          <a:bodyPr wrap="square" rtlCol="0">
            <a:spAutoFit/>
          </a:bodyPr>
          <a:lstStyle/>
          <a:p>
            <a:r>
              <a:rPr lang="ko-KR" altLang="en-US" sz="1200"/>
              <a:t>자사제품</a:t>
            </a:r>
            <a:r>
              <a:rPr lang="en-US" altLang="ko-KR" sz="1200"/>
              <a:t>(</a:t>
            </a:r>
            <a:r>
              <a:rPr lang="ko-KR" altLang="en-US" sz="1200"/>
              <a:t>커버</a:t>
            </a:r>
            <a:r>
              <a:rPr lang="en-US" altLang="ko-KR" sz="1200"/>
              <a:t>/</a:t>
            </a:r>
            <a:r>
              <a:rPr lang="ko-KR" altLang="en-US" sz="1200"/>
              <a:t>필름일체형</a:t>
            </a:r>
            <a:r>
              <a:rPr lang="en-US" altLang="ko-KR" sz="1200"/>
              <a:t>)</a:t>
            </a:r>
            <a:endParaRPr lang="ko-KR" altLang="en-US" sz="1200"/>
          </a:p>
        </p:txBody>
      </p:sp>
      <p:pic>
        <p:nvPicPr>
          <p:cNvPr id="9" name="그림 8">
            <a:extLst>
              <a:ext uri="{FF2B5EF4-FFF2-40B4-BE49-F238E27FC236}">
                <a16:creationId xmlns:a16="http://schemas.microsoft.com/office/drawing/2014/main" id="{A21AD42D-E83A-4B09-9489-87C789C3B368}"/>
              </a:ext>
            </a:extLst>
          </p:cNvPr>
          <p:cNvPicPr>
            <a:picLocks noChangeAspect="1"/>
          </p:cNvPicPr>
          <p:nvPr/>
        </p:nvPicPr>
        <p:blipFill>
          <a:blip r:embed="rId3"/>
          <a:stretch>
            <a:fillRect/>
          </a:stretch>
        </p:blipFill>
        <p:spPr>
          <a:xfrm>
            <a:off x="4767613" y="2952618"/>
            <a:ext cx="1096150" cy="1571625"/>
          </a:xfrm>
          <a:prstGeom prst="rect">
            <a:avLst/>
          </a:prstGeom>
        </p:spPr>
      </p:pic>
      <p:sp>
        <p:nvSpPr>
          <p:cNvPr id="10" name="TextBox 9">
            <a:extLst>
              <a:ext uri="{FF2B5EF4-FFF2-40B4-BE49-F238E27FC236}">
                <a16:creationId xmlns:a16="http://schemas.microsoft.com/office/drawing/2014/main" id="{3B24EB85-BF79-438D-881C-0292B75D2D43}"/>
              </a:ext>
            </a:extLst>
          </p:cNvPr>
          <p:cNvSpPr txBox="1"/>
          <p:nvPr/>
        </p:nvSpPr>
        <p:spPr>
          <a:xfrm>
            <a:off x="4452163" y="4516326"/>
            <a:ext cx="3236876" cy="276999"/>
          </a:xfrm>
          <a:prstGeom prst="rect">
            <a:avLst/>
          </a:prstGeom>
          <a:noFill/>
        </p:spPr>
        <p:txBody>
          <a:bodyPr wrap="square" rtlCol="0">
            <a:spAutoFit/>
          </a:bodyPr>
          <a:lstStyle/>
          <a:p>
            <a:r>
              <a:rPr lang="ko-KR" altLang="en-US" sz="1200"/>
              <a:t>판매중 프라이버시 필름</a:t>
            </a:r>
          </a:p>
        </p:txBody>
      </p:sp>
      <p:pic>
        <p:nvPicPr>
          <p:cNvPr id="11" name="그림 10">
            <a:extLst>
              <a:ext uri="{FF2B5EF4-FFF2-40B4-BE49-F238E27FC236}">
                <a16:creationId xmlns:a16="http://schemas.microsoft.com/office/drawing/2014/main" id="{342735F7-B552-4C85-BA9E-2C4E737AF613}"/>
              </a:ext>
            </a:extLst>
          </p:cNvPr>
          <p:cNvPicPr>
            <a:picLocks noChangeAspect="1"/>
          </p:cNvPicPr>
          <p:nvPr/>
        </p:nvPicPr>
        <p:blipFill>
          <a:blip r:embed="rId4"/>
          <a:stretch>
            <a:fillRect/>
          </a:stretch>
        </p:blipFill>
        <p:spPr>
          <a:xfrm>
            <a:off x="7394646" y="3135883"/>
            <a:ext cx="1203694" cy="1203694"/>
          </a:xfrm>
          <a:prstGeom prst="rect">
            <a:avLst/>
          </a:prstGeom>
        </p:spPr>
      </p:pic>
      <p:sp>
        <p:nvSpPr>
          <p:cNvPr id="25" name="TextBox 24">
            <a:extLst>
              <a:ext uri="{FF2B5EF4-FFF2-40B4-BE49-F238E27FC236}">
                <a16:creationId xmlns:a16="http://schemas.microsoft.com/office/drawing/2014/main" id="{79111E9D-F54E-4366-8782-4310A560F28B}"/>
              </a:ext>
            </a:extLst>
          </p:cNvPr>
          <p:cNvSpPr txBox="1"/>
          <p:nvPr/>
        </p:nvSpPr>
        <p:spPr>
          <a:xfrm>
            <a:off x="7184730" y="4524243"/>
            <a:ext cx="3236876" cy="276999"/>
          </a:xfrm>
          <a:prstGeom prst="rect">
            <a:avLst/>
          </a:prstGeom>
          <a:noFill/>
        </p:spPr>
        <p:txBody>
          <a:bodyPr wrap="square" rtlCol="0">
            <a:spAutoFit/>
          </a:bodyPr>
          <a:lstStyle/>
          <a:p>
            <a:r>
              <a:rPr lang="ko-KR" altLang="en-US" sz="1200"/>
              <a:t>판매중 블루라이트컷 필름</a:t>
            </a:r>
          </a:p>
        </p:txBody>
      </p:sp>
    </p:spTree>
    <p:extLst>
      <p:ext uri="{BB962C8B-B14F-4D97-AF65-F5344CB8AC3E}">
        <p14:creationId xmlns:p14="http://schemas.microsoft.com/office/powerpoint/2010/main" val="174612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B5EDAF-5221-40DE-A61B-78A5C7CBC095}"/>
              </a:ext>
            </a:extLst>
          </p:cNvPr>
          <p:cNvSpPr txBox="1"/>
          <p:nvPr/>
        </p:nvSpPr>
        <p:spPr>
          <a:xfrm>
            <a:off x="595423" y="797442"/>
            <a:ext cx="11001154" cy="923330"/>
          </a:xfrm>
          <a:prstGeom prst="rect">
            <a:avLst/>
          </a:prstGeom>
          <a:noFill/>
        </p:spPr>
        <p:txBody>
          <a:bodyPr wrap="square" rtlCol="0">
            <a:spAutoFit/>
          </a:bodyPr>
          <a:lstStyle/>
          <a:p>
            <a:r>
              <a:rPr lang="en-US" altLang="ko-KR"/>
              <a:t>3. </a:t>
            </a:r>
            <a:r>
              <a:rPr lang="ko-KR" altLang="en-US"/>
              <a:t>시장조사</a:t>
            </a:r>
            <a:r>
              <a:rPr lang="en-US" altLang="ko-KR"/>
              <a:t>-</a:t>
            </a:r>
            <a:r>
              <a:rPr lang="ko-KR" altLang="en-US"/>
              <a:t> </a:t>
            </a:r>
            <a:r>
              <a:rPr lang="en-US" altLang="ko-KR"/>
              <a:t>2</a:t>
            </a:r>
          </a:p>
          <a:p>
            <a:r>
              <a:rPr lang="en-US" altLang="ko-KR"/>
              <a:t>   </a:t>
            </a:r>
          </a:p>
          <a:p>
            <a:r>
              <a:rPr lang="en-US" altLang="ko-KR"/>
              <a:t> </a:t>
            </a:r>
            <a:r>
              <a:rPr lang="en-US" altLang="ko-KR" b="1"/>
              <a:t>   - </a:t>
            </a:r>
            <a:r>
              <a:rPr lang="ko-KR" altLang="en-US" b="1"/>
              <a:t>요구사항</a:t>
            </a:r>
            <a:r>
              <a:rPr lang="en-US" altLang="ko-KR" b="1"/>
              <a:t>: </a:t>
            </a:r>
            <a:r>
              <a:rPr lang="ko-KR" altLang="en-US" b="1"/>
              <a:t>노안 시장 조사</a:t>
            </a:r>
            <a:r>
              <a:rPr lang="en-US" altLang="ko-KR" b="1"/>
              <a:t>..</a:t>
            </a:r>
            <a:endParaRPr lang="ko-KR" altLang="en-US"/>
          </a:p>
        </p:txBody>
      </p:sp>
      <p:sp>
        <p:nvSpPr>
          <p:cNvPr id="2" name="TextBox 1">
            <a:extLst>
              <a:ext uri="{FF2B5EF4-FFF2-40B4-BE49-F238E27FC236}">
                <a16:creationId xmlns:a16="http://schemas.microsoft.com/office/drawing/2014/main" id="{DB8417AD-ECF8-4E6F-B734-EB5F16E9D9AD}"/>
              </a:ext>
            </a:extLst>
          </p:cNvPr>
          <p:cNvSpPr txBox="1"/>
          <p:nvPr/>
        </p:nvSpPr>
        <p:spPr>
          <a:xfrm>
            <a:off x="1509823" y="1871330"/>
            <a:ext cx="6613451" cy="2116285"/>
          </a:xfrm>
          <a:prstGeom prst="rect">
            <a:avLst/>
          </a:prstGeom>
          <a:noFill/>
        </p:spPr>
        <p:txBody>
          <a:bodyPr wrap="square" rtlCol="0">
            <a:spAutoFit/>
          </a:bodyPr>
          <a:lstStyle/>
          <a:p>
            <a:pPr marL="285750" indent="-285750">
              <a:lnSpc>
                <a:spcPct val="150000"/>
              </a:lnSpc>
              <a:buFontTx/>
              <a:buChar char="-"/>
            </a:pPr>
            <a:r>
              <a:rPr lang="ko-KR" altLang="en-US"/>
              <a:t>노안 또는 시력보정 디스플레이 개발 업체</a:t>
            </a:r>
            <a:endParaRPr lang="en-US" altLang="ko-KR"/>
          </a:p>
          <a:p>
            <a:pPr marL="285750" indent="-285750">
              <a:lnSpc>
                <a:spcPct val="150000"/>
              </a:lnSpc>
              <a:buFontTx/>
              <a:buChar char="-"/>
            </a:pPr>
            <a:r>
              <a:rPr lang="ko-KR" altLang="en-US"/>
              <a:t>마이크로 렌즈 개발업체 </a:t>
            </a:r>
            <a:r>
              <a:rPr lang="en-US" altLang="ko-KR"/>
              <a:t>(10um~250um </a:t>
            </a:r>
            <a:r>
              <a:rPr lang="ko-KR" altLang="en-US"/>
              <a:t>사이즈</a:t>
            </a:r>
            <a:r>
              <a:rPr lang="en-US" altLang="ko-KR"/>
              <a:t>)</a:t>
            </a:r>
          </a:p>
          <a:p>
            <a:pPr marL="285750" indent="-285750">
              <a:lnSpc>
                <a:spcPct val="150000"/>
              </a:lnSpc>
              <a:buFontTx/>
              <a:buChar char="-"/>
            </a:pPr>
            <a:r>
              <a:rPr lang="ko-KR" altLang="en-US"/>
              <a:t>노안 연령대</a:t>
            </a:r>
            <a:r>
              <a:rPr lang="en-US" altLang="ko-KR"/>
              <a:t>.</a:t>
            </a:r>
          </a:p>
          <a:p>
            <a:pPr marL="285750" indent="-285750">
              <a:lnSpc>
                <a:spcPct val="150000"/>
              </a:lnSpc>
              <a:buFontTx/>
              <a:buChar char="-"/>
            </a:pPr>
            <a:r>
              <a:rPr lang="ko-KR" altLang="en-US"/>
              <a:t>휴대폰에서의 노안 필요성 </a:t>
            </a:r>
            <a:r>
              <a:rPr lang="en-US" altLang="ko-KR"/>
              <a:t>.</a:t>
            </a:r>
          </a:p>
          <a:p>
            <a:pPr marL="285750" indent="-285750">
              <a:lnSpc>
                <a:spcPct val="150000"/>
              </a:lnSpc>
              <a:buFontTx/>
              <a:buChar char="-"/>
            </a:pPr>
            <a:r>
              <a:rPr lang="en-US" altLang="ko-KR"/>
              <a:t> </a:t>
            </a:r>
            <a:endParaRPr lang="ko-KR" altLang="en-US"/>
          </a:p>
        </p:txBody>
      </p:sp>
    </p:spTree>
    <p:extLst>
      <p:ext uri="{BB962C8B-B14F-4D97-AF65-F5344CB8AC3E}">
        <p14:creationId xmlns:p14="http://schemas.microsoft.com/office/powerpoint/2010/main" val="401263630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TotalTime>
  <Words>418</Words>
  <Application>Microsoft Office PowerPoint</Application>
  <PresentationFormat>와이드스크린</PresentationFormat>
  <Paragraphs>62</Paragraphs>
  <Slides>3</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3</vt:i4>
      </vt:variant>
    </vt:vector>
  </HeadingPairs>
  <TitlesOfParts>
    <vt:vector size="9" baseType="lpstr">
      <vt:lpstr>Noto Sans CJK KR Black</vt:lpstr>
      <vt:lpstr>Noto Sans CJK KR Regular</vt:lpstr>
      <vt:lpstr>맑은 고딕</vt:lpstr>
      <vt:lpstr>Arial</vt:lpstr>
      <vt:lpstr>Wingdings</vt:lpstr>
      <vt:lpstr>Office 테마</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박 지민</dc:creator>
  <cp:lastModifiedBy>석명 강</cp:lastModifiedBy>
  <cp:revision>94</cp:revision>
  <dcterms:created xsi:type="dcterms:W3CDTF">2019-04-12T11:53:45Z</dcterms:created>
  <dcterms:modified xsi:type="dcterms:W3CDTF">2019-05-16T01:54:37Z</dcterms:modified>
</cp:coreProperties>
</file>